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272" r:id="rId2"/>
    <p:sldId id="295" r:id="rId3"/>
    <p:sldId id="304" r:id="rId4"/>
    <p:sldId id="300" r:id="rId5"/>
    <p:sldId id="306" r:id="rId6"/>
    <p:sldId id="297" r:id="rId7"/>
    <p:sldId id="298" r:id="rId8"/>
    <p:sldId id="299" r:id="rId9"/>
    <p:sldId id="301" r:id="rId10"/>
    <p:sldId id="265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110" userDrawn="1">
          <p15:clr>
            <a:srgbClr val="A4A3A4"/>
          </p15:clr>
        </p15:guide>
        <p15:guide id="2" pos="7287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5" autoAdjust="0"/>
    <p:restoredTop sz="94664" autoAdjust="0"/>
  </p:normalViewPr>
  <p:slideViewPr>
    <p:cSldViewPr>
      <p:cViewPr varScale="1">
        <p:scale>
          <a:sx n="115" d="100"/>
          <a:sy n="115" d="100"/>
        </p:scale>
        <p:origin x="-396" y="-108"/>
      </p:cViewPr>
      <p:guideLst>
        <p:guide orient="horz" pos="4110"/>
        <p:guide pos="728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66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9E04EC-649A-43F1-8C4C-00F59ED97A00}" type="datetime2">
              <a:rPr lang="pl-PL" smtClean="0"/>
              <a:pPr/>
              <a:t>poniedziałek, 7 września 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6E3EA-A537-40BD-96B0-0C0FC3F07D39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32865170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AD1B0-6F44-424F-AA10-0AB056CF34FA}" type="datetime2">
              <a:rPr lang="pl-PL" smtClean="0"/>
              <a:pPr/>
              <a:t>poniedziałek, 7 września 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93D2B-49C6-47C2-A6E2-3AE8A223131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47519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47519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47519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47519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47519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47519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="" xmlns:p14="http://schemas.microsoft.com/office/powerpoint/2010/main" val="94751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F3F89-18C8-490D-AEC8-047199DEC4BF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96DE6-A1CF-4453-9224-B557E1E2FE5E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F3C38-9200-4915-9B14-5AF77B2B0CDA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DB272-13C5-4AD5-BAE6-AADB6C65FA2C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55126-616E-4971-8FB5-A99F9D994C95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D01-B92C-496E-8E8E-FA89EDCB5E06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708D4-E5F2-4A59-B13C-73B0EABF14B4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865B0-A337-43D5-B58C-8A49264B9544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8EC72-DE2E-48F6-AFFC-7304ACD5B9FF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6C75D-263C-4D36-A017-33093CA54EB3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11856-725E-4B01-A763-974E08D3CDBB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AC89F-4C72-4B0B-ABCD-6D842E8D8590}" type="datetime1">
              <a:rPr lang="pl-PL" smtClean="0"/>
              <a:pPr/>
              <a:t>07.09.2026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6CB65-1707-4DAC-964C-9AE9B846585F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09522" y="1714488"/>
            <a:ext cx="11215766" cy="2500330"/>
          </a:xfrm>
        </p:spPr>
        <p:txBody>
          <a:bodyPr>
            <a:normAutofit/>
          </a:bodyPr>
          <a:lstStyle/>
          <a:p>
            <a:pPr algn="l"/>
            <a:r>
              <a:rPr lang="en-US" sz="5400" b="1" cap="all" dirty="0" smtClean="0">
                <a:latin typeface="Bahnschrift Condensed" pitchFamily="34" charset="0"/>
              </a:rPr>
              <a:t>Short-Term and </a:t>
            </a:r>
            <a:r>
              <a:rPr lang="en-US" sz="5400" b="1" cap="all" dirty="0" smtClean="0">
                <a:latin typeface="Bahnschrift Condensed" pitchFamily="34" charset="0"/>
              </a:rPr>
              <a:t>Long</a:t>
            </a:r>
            <a:r>
              <a:rPr lang="pl-PL" sz="5400" b="1" cap="all" dirty="0" smtClean="0">
                <a:latin typeface="Bahnschrift Condensed" pitchFamily="34" charset="0"/>
              </a:rPr>
              <a:t>-</a:t>
            </a:r>
            <a:r>
              <a:rPr lang="en-US" sz="5400" b="1" cap="all" dirty="0" smtClean="0">
                <a:latin typeface="Bahnschrift Condensed" pitchFamily="34" charset="0"/>
              </a:rPr>
              <a:t>Term</a:t>
            </a:r>
            <a:r>
              <a:rPr lang="pl-PL" sz="5400" b="1" cap="all" dirty="0" smtClean="0">
                <a:latin typeface="Bahnschrift Condensed" pitchFamily="34" charset="0"/>
              </a:rPr>
              <a:t> </a:t>
            </a:r>
            <a:r>
              <a:rPr lang="en-US" sz="5400" b="1" cap="all" dirty="0" smtClean="0">
                <a:latin typeface="Bahnschrift Condensed" pitchFamily="34" charset="0"/>
              </a:rPr>
              <a:t>Wind</a:t>
            </a:r>
            <a:r>
              <a:rPr lang="en-US" sz="5400" b="1" cap="all" dirty="0" smtClean="0">
                <a:latin typeface="Bahnschrift Condensed" pitchFamily="34" charset="0"/>
              </a:rPr>
              <a:t> Power Production </a:t>
            </a:r>
            <a:r>
              <a:rPr lang="en-US" sz="5400" b="1" cap="all" dirty="0" smtClean="0">
                <a:latin typeface="Bahnschrift Condensed" pitchFamily="34" charset="0"/>
              </a:rPr>
              <a:t>Forecasting</a:t>
            </a:r>
            <a:endParaRPr lang="pl-PL" sz="5400" b="1" cap="all" dirty="0">
              <a:latin typeface="Bahnschrift Condensed" pitchFamily="34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40832" y="6304964"/>
            <a:ext cx="102143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300" dirty="0" smtClean="0">
                <a:latin typeface="UnitPro-Regular" panose="02010504040101020104" pitchFamily="50" charset="-18"/>
              </a:rPr>
              <a:t>07</a:t>
            </a:r>
            <a:r>
              <a:rPr lang="pl-PL" sz="1300" dirty="0" smtClean="0">
                <a:latin typeface="UnitPro-Regular" panose="02010504040101020104" pitchFamily="50" charset="-18"/>
              </a:rPr>
              <a:t>.09.2026</a:t>
            </a:r>
            <a:endParaRPr lang="pl-PL" sz="1300" dirty="0">
              <a:latin typeface="UnitPro-Regular" panose="02010504040101020104" pitchFamily="50" charset="-18"/>
            </a:endParaRPr>
          </a:p>
        </p:txBody>
      </p:sp>
      <p:sp>
        <p:nvSpPr>
          <p:cNvPr id="5" name="Tytuł 2"/>
          <p:cNvSpPr txBox="1">
            <a:spLocks/>
          </p:cNvSpPr>
          <p:nvPr/>
        </p:nvSpPr>
        <p:spPr>
          <a:xfrm>
            <a:off x="452398" y="4857760"/>
            <a:ext cx="10448394" cy="12144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</a:pPr>
            <a:r>
              <a:rPr lang="pl-PL" sz="4400" dirty="0" smtClean="0">
                <a:latin typeface="Bahnschrift Condensed" pitchFamily="34" charset="0"/>
              </a:rPr>
              <a:t>K. Szostek</a:t>
            </a:r>
            <a:endParaRPr kumimoji="0" lang="pl-PL" sz="4400" b="1" i="0" u="none" strike="noStrike" kern="1200" cap="all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ahnschrift Condensed" pitchFamily="34" charset="0"/>
              <a:ea typeface="+mj-ea"/>
              <a:cs typeface="+mj-cs"/>
            </a:endParaRPr>
          </a:p>
        </p:txBody>
      </p:sp>
      <p:pic>
        <p:nvPicPr>
          <p:cNvPr id="22530" name="Picture 2" descr="Visegrad - Instytut Ekonomii i Finansów - Uniwersytet Szczecińsk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0050" y="285728"/>
            <a:ext cx="2905092" cy="1332711"/>
          </a:xfrm>
          <a:prstGeom prst="rect">
            <a:avLst/>
          </a:prstGeom>
          <a:noFill/>
        </p:spPr>
      </p:pic>
      <p:pic>
        <p:nvPicPr>
          <p:cNvPr id="22532" name="Picture 4" descr="File:FEI TUKE logo.png - Wikimedia Commo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3322" y="214290"/>
            <a:ext cx="4532905" cy="14530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23836" y="142852"/>
            <a:ext cx="1021563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3200" b="1" dirty="0" err="1" smtClean="0">
                <a:solidFill>
                  <a:schemeClr val="bg1"/>
                </a:solidFill>
              </a:rPr>
              <a:t>Generation</a:t>
            </a:r>
            <a:r>
              <a:rPr lang="pl-PL" sz="3200" b="1" dirty="0" smtClean="0">
                <a:solidFill>
                  <a:schemeClr val="bg1"/>
                </a:solidFill>
              </a:rPr>
              <a:t> </a:t>
            </a:r>
            <a:r>
              <a:rPr lang="pl-PL" sz="3200" b="1" dirty="0" err="1" smtClean="0">
                <a:solidFill>
                  <a:schemeClr val="bg1"/>
                </a:solidFill>
              </a:rPr>
              <a:t>Instability</a:t>
            </a:r>
            <a:endParaRPr lang="pl-PL" sz="3200" b="1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452398" y="1214422"/>
            <a:ext cx="64294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2400" b="1" dirty="0" err="1" smtClean="0"/>
              <a:t>Stochastic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nature</a:t>
            </a:r>
            <a:r>
              <a:rPr lang="pl-PL" sz="2400" b="1" dirty="0" smtClean="0"/>
              <a:t> of wind</a:t>
            </a:r>
            <a:r>
              <a:rPr lang="pl-PL" sz="2400" b="1" dirty="0" smtClean="0"/>
              <a:t>:</a:t>
            </a:r>
            <a:r>
              <a:rPr lang="pl-PL" sz="2400" dirty="0" smtClean="0"/>
              <a:t> </a:t>
            </a:r>
            <a:r>
              <a:rPr lang="en-US" sz="2400" dirty="0" smtClean="0"/>
              <a:t>Power generation depends heavily on atmospheric conditions that fluctuate continuously from minute to </a:t>
            </a:r>
            <a:r>
              <a:rPr lang="en-US" sz="2400" dirty="0" smtClean="0"/>
              <a:t>minute</a:t>
            </a:r>
            <a:r>
              <a:rPr lang="pl-PL" sz="2400" dirty="0" smtClean="0"/>
              <a:t>.</a:t>
            </a:r>
            <a:endParaRPr lang="pl-PL" sz="2400" dirty="0" smtClean="0"/>
          </a:p>
          <a:p>
            <a:pPr algn="just"/>
            <a:r>
              <a:rPr lang="pl-PL" sz="2400" b="1" dirty="0" err="1" smtClean="0"/>
              <a:t>Grid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stability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risks</a:t>
            </a:r>
            <a:r>
              <a:rPr lang="pl-PL" sz="2400" b="1" dirty="0" smtClean="0"/>
              <a:t>:</a:t>
            </a:r>
            <a:r>
              <a:rPr lang="pl-PL" sz="2400" dirty="0" smtClean="0"/>
              <a:t> </a:t>
            </a:r>
            <a:r>
              <a:rPr lang="en-US" sz="2400" dirty="0" smtClean="0"/>
              <a:t>Sudden generation drops can strain transmission networks or lead to severe imbalances and power </a:t>
            </a:r>
            <a:r>
              <a:rPr lang="en-US" sz="2400" dirty="0" smtClean="0"/>
              <a:t>outages</a:t>
            </a:r>
            <a:r>
              <a:rPr lang="pl-PL" sz="2400" dirty="0" smtClean="0"/>
              <a:t>.</a:t>
            </a:r>
          </a:p>
          <a:p>
            <a:pPr algn="just"/>
            <a:r>
              <a:rPr lang="pl-PL" sz="2400" b="1" dirty="0" err="1" smtClean="0"/>
              <a:t>Operational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reserve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requirements</a:t>
            </a:r>
            <a:r>
              <a:rPr lang="pl-PL" sz="2400" b="1" dirty="0" smtClean="0"/>
              <a:t>: </a:t>
            </a:r>
            <a:r>
              <a:rPr lang="en-US" sz="2400" dirty="0" smtClean="0"/>
              <a:t>Conventional backup plants (such as coal and gas) must remain on spinning reserve, resulting in high CO₂ emission costs and underutilization of renewable energy potential.</a:t>
            </a:r>
            <a:endParaRPr lang="pl-PL" sz="2400" b="1" dirty="0"/>
          </a:p>
        </p:txBody>
      </p:sp>
      <p:sp>
        <p:nvSpPr>
          <p:cNvPr id="58370" name="AutoShape 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2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4" name="AutoShape 6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6" name="AutoShape 8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8" name="AutoShape 10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80" name="AutoShape 1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88" name="AutoShape 20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0" name="AutoShape 22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2" name="AutoShape 24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4" name="AutoShape 26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6" name="AutoShape 28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8" name="AutoShape 30" descr="Wind Energy Market Size 2026 to 2035"/>
          <p:cNvSpPr>
            <a:spLocks noChangeAspect="1" noChangeArrowheads="1"/>
          </p:cNvSpPr>
          <p:nvPr/>
        </p:nvSpPr>
        <p:spPr bwMode="auto">
          <a:xfrm>
            <a:off x="155575" y="-1371600"/>
            <a:ext cx="5953125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7" name="Picture 16" descr="Wind turbines on a hi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10446" y="1428736"/>
            <a:ext cx="4474571" cy="33575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4864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23836" y="142852"/>
            <a:ext cx="1021563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Forecasting Horizons: Why Both Matter</a:t>
            </a:r>
            <a:r>
              <a:rPr lang="en-US" sz="3200" b="1" dirty="0" smtClean="0">
                <a:solidFill>
                  <a:schemeClr val="bg1"/>
                </a:solidFill>
              </a:rPr>
              <a:t>?</a:t>
            </a:r>
            <a:endParaRPr lang="pl-PL" sz="3200" b="1" dirty="0">
              <a:solidFill>
                <a:schemeClr val="bg1"/>
              </a:solidFill>
            </a:endParaRPr>
          </a:p>
        </p:txBody>
      </p:sp>
      <p:sp>
        <p:nvSpPr>
          <p:cNvPr id="58370" name="AutoShape 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2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4" name="AutoShape 6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6" name="AutoShape 8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8" name="AutoShape 10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80" name="AutoShape 1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88" name="AutoShape 20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0" name="AutoShape 22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2" name="AutoShape 24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4" name="AutoShape 26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6" name="AutoShape 28" descr="Wind Energy Market Size to Hit USD 283.46 Bn by 203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98" name="AutoShape 30" descr="Wind Energy Market Size 2026 to 2035"/>
          <p:cNvSpPr>
            <a:spLocks noChangeAspect="1" noChangeArrowheads="1"/>
          </p:cNvSpPr>
          <p:nvPr/>
        </p:nvSpPr>
        <p:spPr bwMode="auto">
          <a:xfrm>
            <a:off x="155575" y="-1371600"/>
            <a:ext cx="5953125" cy="2857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452398" y="1214422"/>
            <a:ext cx="750099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/>
              <a:t>Short-Term Forecasting (minutes to 48 hours</a:t>
            </a:r>
            <a:r>
              <a:rPr lang="en-US" sz="2400" b="1" dirty="0" smtClean="0"/>
              <a:t>)</a:t>
            </a:r>
            <a:r>
              <a:rPr lang="pl-PL" sz="2400" b="1" dirty="0" smtClean="0"/>
              <a:t>:</a:t>
            </a:r>
            <a:r>
              <a:rPr lang="pl-PL" sz="2400" dirty="0" smtClean="0"/>
              <a:t> </a:t>
            </a:r>
            <a:r>
              <a:rPr lang="en-US" sz="2400" dirty="0" smtClean="0"/>
              <a:t>Critical for </a:t>
            </a:r>
            <a:r>
              <a:rPr lang="pl-PL" sz="2400" dirty="0" err="1" smtClean="0"/>
              <a:t>Transmission</a:t>
            </a:r>
            <a:r>
              <a:rPr lang="pl-PL" sz="2400" dirty="0" smtClean="0"/>
              <a:t> System </a:t>
            </a:r>
            <a:r>
              <a:rPr lang="pl-PL" sz="2400" dirty="0" err="1" smtClean="0"/>
              <a:t>Operators</a:t>
            </a:r>
            <a:r>
              <a:rPr lang="pl-PL" sz="2400" dirty="0" smtClean="0"/>
              <a:t> (</a:t>
            </a:r>
            <a:r>
              <a:rPr lang="en-US" sz="2400" dirty="0" smtClean="0"/>
              <a:t>TSOs</a:t>
            </a:r>
            <a:r>
              <a:rPr lang="pl-PL" sz="2400" dirty="0" smtClean="0"/>
              <a:t>)</a:t>
            </a:r>
            <a:r>
              <a:rPr lang="en-US" sz="2400" dirty="0" smtClean="0"/>
              <a:t> and</a:t>
            </a:r>
            <a:r>
              <a:rPr lang="pl-PL" sz="2400" dirty="0" smtClean="0"/>
              <a:t> </a:t>
            </a:r>
            <a:r>
              <a:rPr lang="pl-PL" sz="2400" dirty="0" err="1" smtClean="0"/>
              <a:t>Distribution</a:t>
            </a:r>
            <a:r>
              <a:rPr lang="pl-PL" sz="2400" dirty="0" smtClean="0"/>
              <a:t> System </a:t>
            </a:r>
            <a:r>
              <a:rPr lang="pl-PL" sz="2400" dirty="0" err="1" smtClean="0"/>
              <a:t>Operators</a:t>
            </a:r>
            <a:r>
              <a:rPr lang="en-US" sz="2400" dirty="0" smtClean="0"/>
              <a:t> </a:t>
            </a:r>
            <a:r>
              <a:rPr lang="pl-PL" sz="2400" dirty="0" smtClean="0"/>
              <a:t>(</a:t>
            </a:r>
            <a:r>
              <a:rPr lang="en-US" sz="2400" dirty="0" smtClean="0"/>
              <a:t>DSOs</a:t>
            </a:r>
            <a:r>
              <a:rPr lang="pl-PL" sz="2400" dirty="0" smtClean="0"/>
              <a:t>)</a:t>
            </a:r>
            <a:r>
              <a:rPr lang="en-US" sz="2400" dirty="0" smtClean="0"/>
              <a:t> </a:t>
            </a:r>
            <a:r>
              <a:rPr lang="en-US" sz="2400" dirty="0" smtClean="0"/>
              <a:t>for day-ahead markets, real-time grid security, and spinning reserve </a:t>
            </a:r>
            <a:r>
              <a:rPr lang="en-US" sz="2400" dirty="0" smtClean="0"/>
              <a:t>management</a:t>
            </a:r>
            <a:r>
              <a:rPr lang="pl-PL" sz="2400" dirty="0" smtClean="0"/>
              <a:t>. </a:t>
            </a:r>
            <a:r>
              <a:rPr lang="en-US" sz="2400" dirty="0" smtClean="0"/>
              <a:t>Enables fast response to unexpected wind ramps and prevents localized network overloads.</a:t>
            </a:r>
            <a:endParaRPr lang="pl-PL" sz="2400" dirty="0" smtClean="0"/>
          </a:p>
          <a:p>
            <a:pPr algn="just"/>
            <a:r>
              <a:rPr lang="en-US" sz="2400" b="1" dirty="0" smtClean="0"/>
              <a:t>Long-Term Forecasting (months to years</a:t>
            </a:r>
            <a:r>
              <a:rPr lang="en-US" sz="2400" b="1" dirty="0" smtClean="0"/>
              <a:t>):</a:t>
            </a:r>
            <a:r>
              <a:rPr lang="pl-PL" sz="2400" b="1" dirty="0" smtClean="0"/>
              <a:t> </a:t>
            </a:r>
            <a:r>
              <a:rPr lang="en-US" sz="2400" dirty="0" smtClean="0"/>
              <a:t>Essential for strategic investment planning, grid infrastructure expansion, and regional capacity adequacy </a:t>
            </a:r>
            <a:r>
              <a:rPr lang="en-US" sz="2400" dirty="0" smtClean="0"/>
              <a:t>assessments</a:t>
            </a:r>
            <a:r>
              <a:rPr lang="pl-PL" sz="2400" dirty="0" smtClean="0"/>
              <a:t>. </a:t>
            </a:r>
            <a:r>
              <a:rPr lang="en-US" sz="2400" dirty="0" smtClean="0"/>
              <a:t>Provides a solid foundation for long-term generation mix optimization and policy making.</a:t>
            </a:r>
            <a:endParaRPr lang="pl-PL" sz="2400" dirty="0" smtClean="0"/>
          </a:p>
        </p:txBody>
      </p:sp>
      <p:pic>
        <p:nvPicPr>
          <p:cNvPr id="19458" name="Picture 2" descr="Are forecasts useful in the long or short term?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67702" y="2143116"/>
            <a:ext cx="3786214" cy="21280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4864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AutoShape 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2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4" name="AutoShape 6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6" name="AutoShape 8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8" name="AutoShape 10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80" name="AutoShape 1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>
            <a:off x="523836" y="142852"/>
            <a:ext cx="10215634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3200" b="1" dirty="0" smtClean="0">
                <a:solidFill>
                  <a:schemeClr val="bg1"/>
                </a:solidFill>
              </a:rPr>
              <a:t>Long Term: </a:t>
            </a:r>
            <a:r>
              <a:rPr lang="pl-PL" sz="3200" b="1" dirty="0" err="1" smtClean="0">
                <a:solidFill>
                  <a:schemeClr val="bg1"/>
                </a:solidFill>
              </a:rPr>
              <a:t>Methodology</a:t>
            </a:r>
            <a:r>
              <a:rPr lang="pl-PL" sz="3200" b="1" dirty="0" smtClean="0">
                <a:solidFill>
                  <a:schemeClr val="bg1"/>
                </a:solidFill>
              </a:rPr>
              <a:t> </a:t>
            </a:r>
            <a:r>
              <a:rPr lang="pl-PL" sz="3200" b="1" dirty="0" smtClean="0">
                <a:solidFill>
                  <a:schemeClr val="bg1"/>
                </a:solidFill>
              </a:rPr>
              <a:t>&amp; Model </a:t>
            </a:r>
            <a:r>
              <a:rPr lang="pl-PL" sz="3200" b="1" dirty="0" err="1" smtClean="0">
                <a:solidFill>
                  <a:schemeClr val="bg1"/>
                </a:solidFill>
              </a:rPr>
              <a:t>Overview</a:t>
            </a:r>
            <a:endParaRPr lang="pl-PL" sz="3200" b="1" dirty="0">
              <a:solidFill>
                <a:schemeClr val="bg1"/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452398" y="1285860"/>
            <a:ext cx="112872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/>
              <a:t>Analysis of Wind Time Series</a:t>
            </a:r>
            <a:r>
              <a:rPr lang="pl-PL" sz="2800" b="1" dirty="0" smtClean="0"/>
              <a:t>:</a:t>
            </a:r>
            <a:r>
              <a:rPr lang="pl-PL" sz="2800" dirty="0" smtClean="0"/>
              <a:t> </a:t>
            </a:r>
            <a:r>
              <a:rPr lang="en-US" sz="2800" dirty="0" smtClean="0"/>
              <a:t>Evaluation of forecasting effectiveness based on actual wind farm generation </a:t>
            </a:r>
            <a:r>
              <a:rPr lang="en-US" sz="2800" dirty="0" smtClean="0"/>
              <a:t>data.</a:t>
            </a:r>
            <a:endParaRPr lang="pl-PL" sz="2800" dirty="0" smtClean="0"/>
          </a:p>
          <a:p>
            <a:pPr algn="just"/>
            <a:r>
              <a:rPr lang="pl-PL" sz="2800" b="1" dirty="0" smtClean="0"/>
              <a:t>ARIMA / SARIMA </a:t>
            </a:r>
            <a:r>
              <a:rPr lang="pl-PL" sz="2800" b="1" dirty="0" err="1" smtClean="0"/>
              <a:t>Models</a:t>
            </a:r>
            <a:r>
              <a:rPr lang="pl-PL" sz="2800" b="1" dirty="0" smtClean="0"/>
              <a:t>: </a:t>
            </a:r>
            <a:r>
              <a:rPr lang="en-US" sz="2800" dirty="0" smtClean="0"/>
              <a:t>Classical statistical approaches; SARIMA is specifically utilized to handle seasonal components (diurnal and annual patterns) in wind data</a:t>
            </a:r>
            <a:r>
              <a:rPr lang="en-US" sz="2800" dirty="0" smtClean="0"/>
              <a:t>.</a:t>
            </a:r>
            <a:endParaRPr lang="pl-PL" sz="2800" dirty="0" smtClean="0"/>
          </a:p>
          <a:p>
            <a:pPr algn="just"/>
            <a:r>
              <a:rPr lang="en-US" sz="2800" b="1" dirty="0" smtClean="0"/>
              <a:t>SVR (Support Vector Regression): </a:t>
            </a:r>
            <a:r>
              <a:rPr lang="en-US" sz="2800" dirty="0" smtClean="0"/>
              <a:t>A machine learning (ML) model capable of capturing complex, non-linear relationships inherent in meteorological and wind power datasets.</a:t>
            </a:r>
            <a:endParaRPr lang="pl-PL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164864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 descr="Energies 17 04803 g0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2398" y="642918"/>
            <a:ext cx="11136191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23836" y="142852"/>
            <a:ext cx="1028707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Current Research: Expanding into Short-Term </a:t>
            </a:r>
            <a:r>
              <a:rPr lang="en-US" sz="3200" b="1" dirty="0" smtClean="0">
                <a:solidFill>
                  <a:schemeClr val="bg1"/>
                </a:solidFill>
              </a:rPr>
              <a:t>Forecasting</a:t>
            </a:r>
            <a:endParaRPr lang="pl-PL" sz="3200" b="1" dirty="0">
              <a:solidFill>
                <a:schemeClr val="bg1"/>
              </a:solidFill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452398" y="1142984"/>
            <a:ext cx="64294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Transitioning from Theory to Operations:</a:t>
            </a:r>
            <a:r>
              <a:rPr lang="en-US" sz="2400" dirty="0" smtClean="0"/>
              <a:t> Moving beyond long-term statistical models to address high-frequency operational challenges and real-time wind power </a:t>
            </a:r>
            <a:r>
              <a:rPr lang="en-US" sz="2400" dirty="0" smtClean="0"/>
              <a:t>prediction</a:t>
            </a:r>
            <a:r>
              <a:rPr lang="pl-PL" sz="2400" dirty="0" smtClean="0"/>
              <a:t>.</a:t>
            </a:r>
            <a:endParaRPr lang="en-US" sz="2400" dirty="0" smtClean="0"/>
          </a:p>
          <a:p>
            <a:r>
              <a:rPr lang="pl-PL" sz="2400" b="1" dirty="0" err="1" smtClean="0"/>
              <a:t>Leveraging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Advanced</a:t>
            </a:r>
            <a:r>
              <a:rPr lang="pl-PL" sz="2400" b="1" dirty="0" smtClean="0"/>
              <a:t> Data </a:t>
            </a:r>
            <a:r>
              <a:rPr lang="pl-PL" sz="2400" b="1" dirty="0" err="1" smtClean="0"/>
              <a:t>Sources</a:t>
            </a:r>
            <a:r>
              <a:rPr lang="pl-PL" sz="2400" b="1" dirty="0" smtClean="0"/>
              <a:t>:</a:t>
            </a:r>
            <a:r>
              <a:rPr lang="pl-PL" sz="2400" dirty="0" smtClean="0"/>
              <a:t> </a:t>
            </a:r>
            <a:r>
              <a:rPr lang="en-US" sz="2400" dirty="0" smtClean="0"/>
              <a:t>Incorporating high-frequency measurements directly from SCADA </a:t>
            </a:r>
            <a:r>
              <a:rPr lang="en-US" sz="2400" dirty="0" smtClean="0"/>
              <a:t>systems</a:t>
            </a:r>
            <a:r>
              <a:rPr lang="pl-PL" sz="2400" dirty="0" smtClean="0"/>
              <a:t>.</a:t>
            </a:r>
          </a:p>
          <a:p>
            <a:r>
              <a:rPr lang="en-US" sz="2400" b="1" dirty="0" smtClean="0"/>
              <a:t>Optimizing Model Responsiveness:</a:t>
            </a:r>
            <a:r>
              <a:rPr lang="en-US" sz="2400" dirty="0" smtClean="0"/>
              <a:t> Integrating machine learning architectures to minimize prediction latency and handle sudden atmospheric ramps.</a:t>
            </a:r>
          </a:p>
        </p:txBody>
      </p:sp>
      <p:sp>
        <p:nvSpPr>
          <p:cNvPr id="58370" name="AutoShape 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2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4" name="AutoShape 6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6" name="AutoShape 8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8" name="AutoShape 10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80" name="AutoShape 1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58382" name="Picture 14" descr="wind blog water nre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8" y="1643050"/>
            <a:ext cx="4668350" cy="2928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4864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23836" y="142852"/>
            <a:ext cx="885831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3200" b="1" dirty="0" err="1" smtClean="0">
                <a:solidFill>
                  <a:schemeClr val="bg1"/>
                </a:solidFill>
              </a:rPr>
              <a:t>Short-Term</a:t>
            </a:r>
            <a:r>
              <a:rPr lang="pl-PL" sz="3200" b="1" dirty="0" smtClean="0">
                <a:solidFill>
                  <a:schemeClr val="bg1"/>
                </a:solidFill>
              </a:rPr>
              <a:t> </a:t>
            </a:r>
            <a:r>
              <a:rPr lang="pl-PL" sz="3200" b="1" dirty="0" err="1" smtClean="0">
                <a:solidFill>
                  <a:schemeClr val="bg1"/>
                </a:solidFill>
              </a:rPr>
              <a:t>Forecasting</a:t>
            </a:r>
            <a:r>
              <a:rPr lang="pl-PL" sz="3200" b="1" dirty="0" smtClean="0">
                <a:solidFill>
                  <a:schemeClr val="bg1"/>
                </a:solidFill>
              </a:rPr>
              <a:t> </a:t>
            </a:r>
            <a:r>
              <a:rPr lang="pl-PL" sz="3200" b="1" dirty="0" err="1" smtClean="0">
                <a:solidFill>
                  <a:schemeClr val="bg1"/>
                </a:solidFill>
              </a:rPr>
              <a:t>Methodologies</a:t>
            </a:r>
            <a:endParaRPr lang="pl-PL" sz="3200" b="1" dirty="0" smtClean="0">
              <a:solidFill>
                <a:schemeClr val="bg1"/>
              </a:solidFill>
            </a:endParaRPr>
          </a:p>
        </p:txBody>
      </p:sp>
      <p:sp>
        <p:nvSpPr>
          <p:cNvPr id="58370" name="AutoShape 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2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4" name="AutoShape 6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6" name="AutoShape 8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8" name="AutoShape 10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80" name="AutoShape 1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452398" y="1142984"/>
            <a:ext cx="1135864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Deep Learning Sequence Models:</a:t>
            </a:r>
            <a:r>
              <a:rPr lang="en-US" sz="2400" dirty="0" smtClean="0"/>
              <a:t> Deploying architectures like Long Short-Term Memory (LSTM) and Gated Recurrent Units (GRU) to capture complex temporal dependencies and sequential patterns in high-frequency operational data.</a:t>
            </a:r>
          </a:p>
          <a:p>
            <a:endParaRPr lang="en-US" sz="2400" dirty="0" smtClean="0"/>
          </a:p>
          <a:p>
            <a:r>
              <a:rPr lang="en-US" sz="2400" b="1" dirty="0" smtClean="0"/>
              <a:t>Multi-Source Data Fusion:</a:t>
            </a:r>
            <a:r>
              <a:rPr lang="en-US" sz="2400" dirty="0" smtClean="0"/>
              <a:t> Combining localized operational measurements directly from wind farm SCADA systems with external regional weather data to create a unified, comprehensive input for short-term </a:t>
            </a:r>
            <a:r>
              <a:rPr lang="en-US" sz="2400" dirty="0" smtClean="0"/>
              <a:t>forecasting.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Hybrid Machine Learning Frameworks: </a:t>
            </a:r>
            <a:r>
              <a:rPr lang="en-US" sz="2400" dirty="0" smtClean="0"/>
              <a:t>Combining physical wind modeling with adaptive algorithms (such as </a:t>
            </a:r>
            <a:r>
              <a:rPr lang="en-US" sz="2400" dirty="0" err="1" smtClean="0"/>
              <a:t>XGBoost</a:t>
            </a:r>
            <a:r>
              <a:rPr lang="en-US" sz="2400" dirty="0" smtClean="0"/>
              <a:t> or neural networks) to dynamically correct real-time prediction errors and handle atmospheric volatility.</a:t>
            </a:r>
          </a:p>
        </p:txBody>
      </p:sp>
    </p:spTree>
    <p:extLst>
      <p:ext uri="{BB962C8B-B14F-4D97-AF65-F5344CB8AC3E}">
        <p14:creationId xmlns="" xmlns:p14="http://schemas.microsoft.com/office/powerpoint/2010/main" val="164864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23836" y="142852"/>
            <a:ext cx="928694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Challenges and Limitations in Short-Term </a:t>
            </a:r>
            <a:r>
              <a:rPr lang="en-US" sz="3200" dirty="0" err="1" smtClean="0">
                <a:solidFill>
                  <a:schemeClr val="bg1"/>
                </a:solidFill>
              </a:rPr>
              <a:t>Forecastin</a:t>
            </a:r>
            <a:r>
              <a:rPr lang="pl-PL" sz="3200" dirty="0" smtClean="0">
                <a:solidFill>
                  <a:schemeClr val="bg1"/>
                </a:solidFill>
              </a:rPr>
              <a:t>g</a:t>
            </a:r>
            <a:endParaRPr lang="pl-PL" sz="3200" b="1" dirty="0" smtClean="0">
              <a:solidFill>
                <a:schemeClr val="bg1"/>
              </a:solidFill>
            </a:endParaRPr>
          </a:p>
        </p:txBody>
      </p:sp>
      <p:sp>
        <p:nvSpPr>
          <p:cNvPr id="58370" name="AutoShape 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2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4" name="AutoShape 6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6" name="AutoShape 8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8" name="AutoShape 10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80" name="AutoShape 1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452398" y="1214422"/>
            <a:ext cx="112872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Extreme Weather Events and Anomalies:</a:t>
            </a:r>
            <a:r>
              <a:rPr lang="en-US" sz="2400" dirty="0" smtClean="0"/>
              <a:t> The impact of sudden weather disruptions, storms, and turbine blade icing on unpredictable, sharp deviations in power generation.</a:t>
            </a:r>
          </a:p>
          <a:p>
            <a:endParaRPr lang="pl-PL" sz="2400" b="1" dirty="0" smtClean="0"/>
          </a:p>
          <a:p>
            <a:r>
              <a:rPr lang="en-US" sz="2400" b="1" dirty="0" smtClean="0"/>
              <a:t>Limitations </a:t>
            </a:r>
            <a:r>
              <a:rPr lang="en-US" sz="2400" b="1" dirty="0" smtClean="0"/>
              <a:t>of Classical Models:</a:t>
            </a:r>
            <a:r>
              <a:rPr lang="en-US" sz="2400" dirty="0" smtClean="0"/>
              <a:t> The inadequacy of statistical algorithms (such as ARIMA/SARIMA) during emergency situations and sudden wind ramps, which strictly necessitates the implementation of deep learning architectures</a:t>
            </a:r>
            <a:r>
              <a:rPr lang="en-US" sz="2400" dirty="0" smtClean="0"/>
              <a:t>.</a:t>
            </a:r>
            <a:endParaRPr lang="pl-PL" sz="2400" dirty="0" smtClean="0"/>
          </a:p>
          <a:p>
            <a:endParaRPr lang="pl-PL" sz="2400" dirty="0" smtClean="0"/>
          </a:p>
          <a:p>
            <a:r>
              <a:rPr lang="en-US" sz="2400" b="1" dirty="0" smtClean="0"/>
              <a:t>High-Dimensional Data Complexity:</a:t>
            </a:r>
            <a:r>
              <a:rPr lang="en-US" sz="2400" dirty="0" smtClean="0"/>
              <a:t> The increased analytical difficulty of processing and synchronizing heterogeneous, multi-source inputs—simultaneously handling high-frequency SCADA turbine metrics, real-time meteorological feeds, and historical generation records without introducing latency or noise.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4864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523836" y="142852"/>
            <a:ext cx="885831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pl-PL" sz="3200" b="1" dirty="0" err="1" smtClean="0">
                <a:solidFill>
                  <a:schemeClr val="bg1"/>
                </a:solidFill>
              </a:rPr>
              <a:t>Future</a:t>
            </a:r>
            <a:r>
              <a:rPr lang="pl-PL" sz="3200" b="1" dirty="0" smtClean="0">
                <a:solidFill>
                  <a:schemeClr val="bg1"/>
                </a:solidFill>
              </a:rPr>
              <a:t> </a:t>
            </a:r>
            <a:r>
              <a:rPr lang="pl-PL" sz="3200" b="1" dirty="0" err="1" smtClean="0">
                <a:solidFill>
                  <a:schemeClr val="bg1"/>
                </a:solidFill>
              </a:rPr>
              <a:t>Directions</a:t>
            </a:r>
            <a:endParaRPr lang="pl-PL" sz="3200" b="1" dirty="0" smtClean="0">
              <a:solidFill>
                <a:schemeClr val="bg1"/>
              </a:solidFill>
            </a:endParaRPr>
          </a:p>
        </p:txBody>
      </p:sp>
      <p:sp>
        <p:nvSpPr>
          <p:cNvPr id="58370" name="AutoShape 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2" name="AutoShape 4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4" name="AutoShape 6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6" name="AutoShape 8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78" name="AutoShape 10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58380" name="AutoShape 12" descr="image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452398" y="1142984"/>
            <a:ext cx="1128720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/>
              <a:t>Probabilistic Forecasting and Uncertainty Quantification:</a:t>
            </a:r>
            <a:r>
              <a:rPr lang="en-US" sz="2200" dirty="0" smtClean="0"/>
              <a:t> Moving beyond deterministic point predictions to generate prediction intervals and uncertainty bounds, capturing the inherent </a:t>
            </a:r>
            <a:r>
              <a:rPr lang="en-US" sz="2200" dirty="0" err="1" smtClean="0"/>
              <a:t>stochasticity</a:t>
            </a:r>
            <a:r>
              <a:rPr lang="en-US" sz="2200" dirty="0" smtClean="0"/>
              <a:t> of atmospheric physics for robust offline decision-making</a:t>
            </a:r>
            <a:r>
              <a:rPr lang="en-US" sz="2200" dirty="0" smtClean="0"/>
              <a:t>.</a:t>
            </a:r>
            <a:endParaRPr lang="pl-PL" sz="2200" dirty="0" smtClean="0"/>
          </a:p>
          <a:p>
            <a:endParaRPr lang="en-US" sz="2200" dirty="0" smtClean="0"/>
          </a:p>
          <a:p>
            <a:r>
              <a:rPr lang="en-US" sz="2200" b="1" dirty="0" smtClean="0"/>
              <a:t>Dynamic Model Adaptation and Continuous Learning:</a:t>
            </a:r>
            <a:r>
              <a:rPr lang="en-US" sz="2200" dirty="0" smtClean="0"/>
              <a:t> Implementing adaptive frameworks that automatically update model parameters based on incoming data streams, allowing the forecasting system to evolve over time rather than relying on fixed configurations</a:t>
            </a:r>
            <a:r>
              <a:rPr lang="en-US" sz="2200" dirty="0" smtClean="0"/>
              <a:t>.</a:t>
            </a:r>
            <a:endParaRPr lang="pl-PL" sz="2200" dirty="0" smtClean="0"/>
          </a:p>
          <a:p>
            <a:endParaRPr lang="en-US" sz="2200" dirty="0" smtClean="0"/>
          </a:p>
          <a:p>
            <a:r>
              <a:rPr lang="en-US" sz="2200" b="1" dirty="0" smtClean="0"/>
              <a:t>Multi-Horizon Attention Mechanisms:</a:t>
            </a:r>
            <a:r>
              <a:rPr lang="en-US" sz="2200" dirty="0" smtClean="0"/>
              <a:t> Integrating advanced transformer-based architectures with attention layers to simultaneously capture multi-step temporal dependencies and variable interactions across complex forecasting horizons.</a:t>
            </a:r>
            <a:endParaRPr lang="pl-PL" sz="2200" dirty="0"/>
          </a:p>
        </p:txBody>
      </p:sp>
    </p:spTree>
    <p:extLst>
      <p:ext uri="{BB962C8B-B14F-4D97-AF65-F5344CB8AC3E}">
        <p14:creationId xmlns="" xmlns:p14="http://schemas.microsoft.com/office/powerpoint/2010/main" val="164864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01885" y="5085184"/>
            <a:ext cx="72779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atin typeface="UnitPro-Bold" panose="02010804050101020104" pitchFamily="50" charset="-18"/>
              </a:rPr>
              <a:t>Thank you for your attention.</a:t>
            </a:r>
            <a:endParaRPr lang="pl-PL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3644</TotalTime>
  <Words>616</Words>
  <Application>Microsoft Office PowerPoint</Application>
  <PresentationFormat>Niestandardowy</PresentationFormat>
  <Paragraphs>37</Paragraphs>
  <Slides>10</Slides>
  <Notes>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Motyw pakietu Office</vt:lpstr>
      <vt:lpstr>Short-Term and Long-Term Wind Power Production Forecasting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Piotr</dc:creator>
  <cp:lastModifiedBy>ppp</cp:lastModifiedBy>
  <cp:revision>231</cp:revision>
  <dcterms:created xsi:type="dcterms:W3CDTF">2016-09-09T10:09:42Z</dcterms:created>
  <dcterms:modified xsi:type="dcterms:W3CDTF">2026-09-07T09:27:30Z</dcterms:modified>
</cp:coreProperties>
</file>