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1" r:id="rId9"/>
    <p:sldId id="262" r:id="rId10"/>
    <p:sldId id="263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0" d="100"/>
          <a:sy n="160" d="100"/>
        </p:scale>
        <p:origin x="29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3826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the organizers and TUKE FEIT for the invitation. State that the talk is intentionally concise and focused on research activities, current cooperation and possible synergies.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structure: first the research area, then equipment and examples, then cooperation ideas. Emphasize connection to V4 EnergyNet: materials are enabling technologies for reliable renewable and smart power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the platform is intentionally application-oriented: commercial matrices, relevant measurement methods, and comparison between neat systems and modified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as the first concrete example. Keep the message simple: a nanofiller can significantly improve electrical resistivity, but the full material profile must be checked.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this as preliminary but important: recycled PUR foam can be used at low weight percentages without destroying the insulation properties. Avoid overclaiming; say the approach needs further validation.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F832C-8605-5F39-00E4-EBBBBCCB3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324CB6-B3C0-DDF6-65AD-314627E37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76D36D-31D6-2431-7649-BA0935453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this as preliminary but important: recycled PUR foam can be used at low weight percentages without destroying the insulation properties. Avoid overclaiming; say the approach needs further validation.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3741E-3237-EA2B-F13D-490E098A492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50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428FE-C0D2-0500-A6DF-8A16C6EC8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1FECD9-662E-0BC5-389C-F951C7F17F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E465F1-EB78-52C1-1A94-08982B19A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 this as preliminary but important: recycled PUR foam can be used at low weight percentages without destroying the insulation properties. Avoid overclaiming; say the approach needs further validation.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BDE9A4-A684-3C42-9A9E-803C388F5A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80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connects the presentation to the project context. State that UNIZA can contribute through material diagnostics, while TUKE FEIT and other partners bring wider power-engineering and system perspectives.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to invite partners to send materials, data needs, or application cases. Keep it constructive and realistic.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thanking the organizer again. Invite short discussion and emphasize willingness to cooperate on concrete follow-up topics.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" name="Shape 1"/>
          <p:cNvSpPr/>
          <p:nvPr/>
        </p:nvSpPr>
        <p:spPr>
          <a:xfrm>
            <a:off x="7635240" y="45720"/>
            <a:ext cx="4434840" cy="4434840"/>
          </a:xfrm>
          <a:prstGeom prst="arc">
            <a:avLst/>
          </a:prstGeom>
          <a:solidFill>
            <a:srgbClr val="17324D">
              <a:alpha val="0"/>
            </a:srgbClr>
          </a:solidFill>
          <a:ln w="25400">
            <a:solidFill>
              <a:srgbClr val="3D78AA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Shape 2"/>
          <p:cNvSpPr/>
          <p:nvPr/>
        </p:nvSpPr>
        <p:spPr>
          <a:xfrm>
            <a:off x="8229600" y="914400"/>
            <a:ext cx="3657600" cy="3657600"/>
          </a:xfrm>
          <a:prstGeom prst="arc">
            <a:avLst/>
          </a:prstGeom>
          <a:solidFill>
            <a:srgbClr val="17324D">
              <a:alpha val="0"/>
            </a:srgbClr>
          </a:solidFill>
          <a:ln w="25400">
            <a:solidFill>
              <a:srgbClr val="2A9D8F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5" name="Text 3"/>
          <p:cNvSpPr/>
          <p:nvPr/>
        </p:nvSpPr>
        <p:spPr>
          <a:xfrm>
            <a:off x="685800" y="1325880"/>
            <a:ext cx="7863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Advanced and sustainable materials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 electrical engineering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13232" y="269748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8E8F5"/>
                </a:solidFill>
              </a:rPr>
              <a:t>Research and project activities at UNIZA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13232" y="3218688"/>
            <a:ext cx="3108960" cy="0"/>
          </a:xfrm>
          <a:prstGeom prst="line">
            <a:avLst/>
          </a:prstGeom>
          <a:noFill/>
          <a:ln w="381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8" name="Text 6"/>
          <p:cNvSpPr/>
          <p:nvPr/>
        </p:nvSpPr>
        <p:spPr>
          <a:xfrm>
            <a:off x="713232" y="3703320"/>
            <a:ext cx="5303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</a:rPr>
              <a:t>V4 EnergyNet Online Workshop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</a:rPr>
              <a:t>7 September 2026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13232" y="5349240"/>
            <a:ext cx="6675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8E8F5"/>
                </a:solidFill>
              </a:rPr>
              <a:t>Ing. Štefan Hardoň, PhD.</a:t>
            </a:r>
            <a:endParaRPr lang="sk-SK" sz="1400" dirty="0">
              <a:solidFill>
                <a:srgbClr val="D8E8F5"/>
              </a:solidFill>
            </a:endParaRPr>
          </a:p>
          <a:p>
            <a:pPr marL="0" indent="0">
              <a:buNone/>
            </a:pPr>
            <a:r>
              <a:rPr lang="sk-SK" sz="1400" dirty="0">
                <a:solidFill>
                  <a:srgbClr val="D8E8F5"/>
                </a:solidFill>
              </a:rPr>
              <a:t>stefan.hardon@uniza.sk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D8E8F5"/>
                </a:solidFill>
              </a:rPr>
              <a:t>University of Žilina · FEIT · Department of Physics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144000" y="5166360"/>
            <a:ext cx="1005840" cy="411480"/>
          </a:xfrm>
          <a:prstGeom prst="roundRect">
            <a:avLst>
              <a:gd name="adj" fmla="val 17778"/>
            </a:avLst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1" name="Text 9"/>
          <p:cNvSpPr/>
          <p:nvPr/>
        </p:nvSpPr>
        <p:spPr>
          <a:xfrm>
            <a:off x="9217152" y="5221224"/>
            <a:ext cx="8595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UNIZA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0287000" y="5166360"/>
            <a:ext cx="1234440" cy="411480"/>
          </a:xfrm>
          <a:prstGeom prst="roundRect">
            <a:avLst>
              <a:gd name="adj" fmla="val 17778"/>
            </a:avLst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3" name="Text 11"/>
          <p:cNvSpPr/>
          <p:nvPr/>
        </p:nvSpPr>
        <p:spPr>
          <a:xfrm>
            <a:off x="10360152" y="5221224"/>
            <a:ext cx="10881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V4 EnergyNet</a:t>
            </a:r>
            <a:endParaRPr lang="en-US" sz="1300" dirty="0"/>
          </a:p>
        </p:txBody>
      </p:sp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ECB52738-0048-B9E8-E57E-D1AE20B8A1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5917679"/>
              </p:ext>
            </p:extLst>
          </p:nvPr>
        </p:nvGraphicFramePr>
        <p:xfrm>
          <a:off x="7324344" y="2884760"/>
          <a:ext cx="4059936" cy="18606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9248765" imgH="4238529" progId="Acrobat.Document.DC">
                  <p:embed/>
                </p:oleObj>
              </mc:Choice>
              <mc:Fallback>
                <p:oleObj name="Acrobat Document" r:id="rId3" imgW="9248765" imgH="4238529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24344" y="2884760"/>
                        <a:ext cx="4059936" cy="18606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" name="Shape 1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Talk focus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V4 EnergyNet online workshop · University of Žilina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37376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594360" y="932688"/>
            <a:ext cx="5074920" cy="822960"/>
          </a:xfrm>
          <a:prstGeom prst="roundRect">
            <a:avLst>
              <a:gd name="adj" fmla="val 8889"/>
            </a:avLst>
          </a:prstGeom>
          <a:solidFill>
            <a:srgbClr val="EAF2F8"/>
          </a:solidFill>
          <a:ln w="12700">
            <a:solidFill>
              <a:srgbClr val="EAF2F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8" name="Text 6"/>
          <p:cNvSpPr/>
          <p:nvPr/>
        </p:nvSpPr>
        <p:spPr>
          <a:xfrm>
            <a:off x="758952" y="1069848"/>
            <a:ext cx="47457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24D"/>
                </a:solidFill>
              </a:rPr>
              <a:t>Materials reliability is a small but critical layer of modern power systems.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77240" y="2148840"/>
            <a:ext cx="2286000" cy="512064"/>
          </a:xfrm>
          <a:prstGeom prst="roundRect">
            <a:avLst>
              <a:gd name="adj" fmla="val 14286"/>
            </a:avLst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0" name="Text 8"/>
          <p:cNvSpPr/>
          <p:nvPr/>
        </p:nvSpPr>
        <p:spPr>
          <a:xfrm>
            <a:off x="850392" y="2203704"/>
            <a:ext cx="213969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Electrical insulation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520440" y="2148840"/>
            <a:ext cx="1920240" cy="512064"/>
          </a:xfrm>
          <a:prstGeom prst="roundRect">
            <a:avLst>
              <a:gd name="adj" fmla="val 14286"/>
            </a:avLst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2" name="Text 10"/>
          <p:cNvSpPr/>
          <p:nvPr/>
        </p:nvSpPr>
        <p:spPr>
          <a:xfrm>
            <a:off x="3593592" y="2203704"/>
            <a:ext cx="17739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Diagnostics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897880" y="2148840"/>
            <a:ext cx="2240280" cy="512064"/>
          </a:xfrm>
          <a:prstGeom prst="roundRect">
            <a:avLst>
              <a:gd name="adj" fmla="val 14286"/>
            </a:avLst>
          </a:prstGeom>
          <a:solidFill>
            <a:srgbClr val="6AA84F"/>
          </a:solidFill>
          <a:ln w="12700">
            <a:solidFill>
              <a:srgbClr val="6AA84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4" name="Text 12"/>
          <p:cNvSpPr/>
          <p:nvPr/>
        </p:nvSpPr>
        <p:spPr>
          <a:xfrm>
            <a:off x="5971032" y="2203704"/>
            <a:ext cx="20939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Circular materials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595360" y="2148840"/>
            <a:ext cx="1554480" cy="512064"/>
          </a:xfrm>
          <a:prstGeom prst="roundRect">
            <a:avLst>
              <a:gd name="adj" fmla="val 14286"/>
            </a:avLst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6" name="Text 14"/>
          <p:cNvSpPr/>
          <p:nvPr/>
        </p:nvSpPr>
        <p:spPr>
          <a:xfrm>
            <a:off x="8668512" y="2203704"/>
            <a:ext cx="14081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24D"/>
                </a:solidFill>
              </a:rPr>
              <a:t>Projects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063240" y="2404872"/>
            <a:ext cx="457200" cy="0"/>
          </a:xfrm>
          <a:prstGeom prst="line">
            <a:avLst/>
          </a:prstGeom>
          <a:noFill/>
          <a:ln w="19050">
            <a:solidFill>
              <a:srgbClr val="5E6A7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sk-SK"/>
          </a:p>
        </p:txBody>
      </p:sp>
      <p:sp>
        <p:nvSpPr>
          <p:cNvPr id="18" name="Shape 16"/>
          <p:cNvSpPr/>
          <p:nvPr/>
        </p:nvSpPr>
        <p:spPr>
          <a:xfrm>
            <a:off x="5440680" y="2404872"/>
            <a:ext cx="457200" cy="0"/>
          </a:xfrm>
          <a:prstGeom prst="line">
            <a:avLst/>
          </a:prstGeom>
          <a:noFill/>
          <a:ln w="19050">
            <a:solidFill>
              <a:srgbClr val="5E6A7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sk-SK"/>
          </a:p>
        </p:txBody>
      </p:sp>
      <p:sp>
        <p:nvSpPr>
          <p:cNvPr id="19" name="Shape 17"/>
          <p:cNvSpPr/>
          <p:nvPr/>
        </p:nvSpPr>
        <p:spPr>
          <a:xfrm>
            <a:off x="8138160" y="2404872"/>
            <a:ext cx="457200" cy="0"/>
          </a:xfrm>
          <a:prstGeom prst="line">
            <a:avLst/>
          </a:prstGeom>
          <a:noFill/>
          <a:ln w="19050">
            <a:solidFill>
              <a:srgbClr val="5E6A7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sk-SK"/>
          </a:p>
        </p:txBody>
      </p:sp>
      <p:sp>
        <p:nvSpPr>
          <p:cNvPr id="20" name="Text 18"/>
          <p:cNvSpPr/>
          <p:nvPr/>
        </p:nvSpPr>
        <p:spPr>
          <a:xfrm>
            <a:off x="685800" y="3246119"/>
            <a:ext cx="6720840" cy="2432305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 lnSpcReduction="10000"/>
          </a:bodyPr>
          <a:lstStyle/>
          <a:p>
            <a:r>
              <a:rPr lang="en-US" sz="1800" dirty="0">
                <a:solidFill>
                  <a:srgbClr val="17324D"/>
                </a:solidFill>
              </a:rPr>
              <a:t>UNIZA research: polymer-based electrical insulation and functional composites.</a:t>
            </a:r>
            <a:endParaRPr lang="en-US" sz="1800" dirty="0"/>
          </a:p>
          <a:p>
            <a:r>
              <a:rPr lang="en-US" sz="1800" dirty="0">
                <a:solidFill>
                  <a:srgbClr val="17324D"/>
                </a:solidFill>
              </a:rPr>
              <a:t>Experimental focus: dielectric response, resistivity, thermal behaviour and material processing.</a:t>
            </a:r>
            <a:endParaRPr lang="en-US" sz="1800" dirty="0"/>
          </a:p>
          <a:p>
            <a:r>
              <a:rPr lang="en-US" sz="1800" dirty="0">
                <a:solidFill>
                  <a:srgbClr val="17324D"/>
                </a:solidFill>
              </a:rPr>
              <a:t>Project focus: V4 networking, Horizon cooperation, and follow-up proposals.</a:t>
            </a:r>
            <a:endParaRPr lang="sk-SK" sz="1800" dirty="0">
              <a:solidFill>
                <a:srgbClr val="17324D"/>
              </a:solidFill>
            </a:endParaRPr>
          </a:p>
          <a:p>
            <a:r>
              <a:rPr lang="sk-SK" dirty="0"/>
              <a:t>Professional </a:t>
            </a:r>
            <a:r>
              <a:rPr lang="sk-SK" dirty="0" err="1"/>
              <a:t>development</a:t>
            </a:r>
            <a:r>
              <a:rPr lang="sk-SK" dirty="0"/>
              <a:t>: </a:t>
            </a:r>
            <a:r>
              <a:rPr lang="sk-SK" dirty="0" err="1"/>
              <a:t>participation</a:t>
            </a:r>
            <a:r>
              <a:rPr lang="sk-SK" dirty="0"/>
              <a:t> in </a:t>
            </a:r>
            <a:r>
              <a:rPr lang="sk-SK" dirty="0" err="1"/>
              <a:t>the</a:t>
            </a:r>
            <a:r>
              <a:rPr lang="sk-SK" dirty="0"/>
              <a:t> </a:t>
            </a:r>
            <a:r>
              <a:rPr lang="sk-SK" dirty="0" err="1"/>
              <a:t>Horizon</a:t>
            </a:r>
            <a:r>
              <a:rPr lang="sk-SK" dirty="0"/>
              <a:t> </a:t>
            </a:r>
            <a:r>
              <a:rPr lang="sk-SK" dirty="0" err="1"/>
              <a:t>Europe</a:t>
            </a:r>
            <a:r>
              <a:rPr lang="sk-SK" dirty="0"/>
              <a:t> </a:t>
            </a:r>
            <a:r>
              <a:rPr lang="sk-SK" dirty="0" err="1"/>
              <a:t>Summer</a:t>
            </a:r>
            <a:r>
              <a:rPr lang="sk-SK" dirty="0"/>
              <a:t> </a:t>
            </a:r>
            <a:r>
              <a:rPr lang="sk-SK" dirty="0" err="1"/>
              <a:t>School</a:t>
            </a:r>
            <a:r>
              <a:rPr lang="sk-SK" dirty="0"/>
              <a:t> </a:t>
            </a:r>
            <a:r>
              <a:rPr lang="sk-SK" dirty="0" err="1"/>
              <a:t>focused</a:t>
            </a:r>
            <a:r>
              <a:rPr lang="sk-SK" dirty="0"/>
              <a:t> on </a:t>
            </a:r>
            <a:r>
              <a:rPr lang="sk-SK" dirty="0" err="1"/>
              <a:t>project</a:t>
            </a:r>
            <a:r>
              <a:rPr lang="sk-SK" dirty="0"/>
              <a:t> </a:t>
            </a:r>
            <a:r>
              <a:rPr lang="sk-SK" dirty="0" err="1"/>
              <a:t>preparation</a:t>
            </a:r>
            <a:r>
              <a:rPr lang="sk-SK" dirty="0"/>
              <a:t> and </a:t>
            </a:r>
            <a:r>
              <a:rPr lang="sk-SK" dirty="0" err="1"/>
              <a:t>international</a:t>
            </a:r>
            <a:r>
              <a:rPr lang="sk-SK" dirty="0"/>
              <a:t> </a:t>
            </a:r>
            <a:r>
              <a:rPr lang="sk-SK" dirty="0" err="1"/>
              <a:t>research</a:t>
            </a:r>
            <a:r>
              <a:rPr lang="sk-SK" dirty="0"/>
              <a:t> </a:t>
            </a:r>
            <a:r>
              <a:rPr lang="sk-SK" dirty="0" err="1"/>
              <a:t>cooperation</a:t>
            </a:r>
            <a:r>
              <a:rPr lang="sk-SK" dirty="0"/>
              <a:t>.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229600" y="3310128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7324D"/>
                </a:solidFill>
              </a:rPr>
              <a:t>Message for today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8229600" y="3794760"/>
            <a:ext cx="2971800" cy="1097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sz="1700" dirty="0">
                <a:solidFill>
                  <a:srgbClr val="5E6A71"/>
                </a:solidFill>
              </a:rPr>
              <a:t>Sustainable material concepts can support grid reliability, power electronics and transformer technologies </a:t>
            </a:r>
            <a:r>
              <a:rPr lang="sk-SK" sz="1700" dirty="0">
                <a:solidFill>
                  <a:srgbClr val="5E6A71"/>
                </a:solidFill>
              </a:rPr>
              <a:t>-</a:t>
            </a:r>
            <a:r>
              <a:rPr lang="en-US" sz="1700" dirty="0">
                <a:solidFill>
                  <a:srgbClr val="5E6A71"/>
                </a:solidFill>
              </a:rPr>
              <a:t> </a:t>
            </a:r>
            <a:r>
              <a:rPr lang="en-US" sz="1700" b="1" dirty="0">
                <a:solidFill>
                  <a:srgbClr val="FF0000"/>
                </a:solidFill>
              </a:rPr>
              <a:t>but they require careful diagnostics before application</a:t>
            </a:r>
            <a:r>
              <a:rPr lang="en-US" sz="1700" dirty="0">
                <a:solidFill>
                  <a:srgbClr val="5E6A71"/>
                </a:solidFill>
              </a:rPr>
              <a:t>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" name="Shape 1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Research platform at UNIZA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V4 EnergyNet online workshop · University of Žilina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37376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1078992"/>
            <a:ext cx="3017520" cy="475488"/>
          </a:xfrm>
          <a:prstGeom prst="roundRect">
            <a:avLst>
              <a:gd name="adj" fmla="val 15385"/>
            </a:avLst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8" name="Text 6"/>
          <p:cNvSpPr/>
          <p:nvPr/>
        </p:nvSpPr>
        <p:spPr>
          <a:xfrm>
            <a:off x="713232" y="1133856"/>
            <a:ext cx="2871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Commercial polymer matrices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206240" y="1078992"/>
            <a:ext cx="2377440" cy="475488"/>
          </a:xfrm>
          <a:prstGeom prst="roundRect">
            <a:avLst>
              <a:gd name="adj" fmla="val 15385"/>
            </a:avLst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0" name="Text 8"/>
          <p:cNvSpPr/>
          <p:nvPr/>
        </p:nvSpPr>
        <p:spPr>
          <a:xfrm>
            <a:off x="4279392" y="1133856"/>
            <a:ext cx="22311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Functional fillers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223760" y="1078992"/>
            <a:ext cx="3291840" cy="475488"/>
          </a:xfrm>
          <a:prstGeom prst="roundRect">
            <a:avLst>
              <a:gd name="adj" fmla="val 15385"/>
            </a:avLst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2" name="Text 10"/>
          <p:cNvSpPr/>
          <p:nvPr/>
        </p:nvSpPr>
        <p:spPr>
          <a:xfrm>
            <a:off x="7296912" y="1133856"/>
            <a:ext cx="314553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7324D"/>
                </a:solidFill>
              </a:rPr>
              <a:t>Electro-thermal diagnostics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731520" y="1874520"/>
            <a:ext cx="3108960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600" dirty="0">
                <a:solidFill>
                  <a:srgbClr val="17324D"/>
                </a:solidFill>
              </a:rPr>
              <a:t>2C polyurethane systems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Epoxy and PEI matrices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Potting / encapsulation use cases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251960" y="1874520"/>
            <a:ext cx="2651760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600" dirty="0">
                <a:solidFill>
                  <a:srgbClr val="17324D"/>
                </a:solidFill>
              </a:rPr>
              <a:t>Halloysite nanotubes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Al₂O₃, ZnO, MgO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Recycled PUR foam particles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269480" y="1874520"/>
            <a:ext cx="3474720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600" dirty="0">
                <a:solidFill>
                  <a:srgbClr val="17324D"/>
                </a:solidFill>
              </a:rPr>
              <a:t>Broadband dielectric spectroscopy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Volume resistivity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Thermal conductivity, DSC, DMA</a:t>
            </a:r>
            <a:endParaRPr lang="sk-SK" sz="1600" dirty="0">
              <a:solidFill>
                <a:srgbClr val="17324D"/>
              </a:solidFill>
            </a:endParaRPr>
          </a:p>
          <a:p>
            <a:r>
              <a:rPr lang="sk-SK" sz="1600" dirty="0" err="1"/>
              <a:t>Additional</a:t>
            </a:r>
            <a:r>
              <a:rPr lang="sk-SK" sz="1600" dirty="0"/>
              <a:t> </a:t>
            </a:r>
            <a:r>
              <a:rPr lang="sk-SK" sz="1600" dirty="0" err="1"/>
              <a:t>characterization</a:t>
            </a:r>
            <a:r>
              <a:rPr lang="sk-SK" sz="1600" dirty="0"/>
              <a:t> </a:t>
            </a:r>
            <a:r>
              <a:rPr lang="sk-SK" sz="1600" dirty="0" err="1"/>
              <a:t>methods</a:t>
            </a:r>
            <a:r>
              <a:rPr lang="sk-SK" sz="1600" dirty="0"/>
              <a:t>: SEM, FTIR and NMR </a:t>
            </a:r>
            <a:r>
              <a:rPr lang="sk-SK" sz="1600" dirty="0" err="1"/>
              <a:t>spectroscopy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005840" y="4389120"/>
            <a:ext cx="9875520" cy="822960"/>
          </a:xfrm>
          <a:prstGeom prst="roundRect">
            <a:avLst>
              <a:gd name="adj" fmla="val 8889"/>
            </a:avLst>
          </a:prstGeom>
          <a:solidFill>
            <a:srgbClr val="F7F9FB"/>
          </a:solidFill>
          <a:ln w="12700">
            <a:solidFill>
              <a:srgbClr val="F7F9F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7" name="Text 15"/>
          <p:cNvSpPr/>
          <p:nvPr/>
        </p:nvSpPr>
        <p:spPr>
          <a:xfrm>
            <a:off x="1170432" y="4526280"/>
            <a:ext cx="95463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24D"/>
                </a:solidFill>
              </a:rPr>
              <a:t>Core question: how much functionality or sustainability can be introduced without compromising insulation performance?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" name="Shape 1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Basic principle of polymer nanocomposites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V4 EnergyNet online workshop · University of Žilina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37376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991183" y="2323263"/>
            <a:ext cx="4114800" cy="2148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pPr algn="just"/>
            <a:r>
              <a:rPr lang="sk-SK" sz="1600" dirty="0" err="1"/>
              <a:t>Nanoparticles</a:t>
            </a:r>
            <a:r>
              <a:rPr lang="sk-SK" sz="1600" dirty="0"/>
              <a:t> </a:t>
            </a:r>
            <a:r>
              <a:rPr lang="sk-SK" sz="1600" dirty="0" err="1"/>
              <a:t>create</a:t>
            </a:r>
            <a:r>
              <a:rPr lang="sk-SK" sz="1600" dirty="0"/>
              <a:t> </a:t>
            </a:r>
            <a:r>
              <a:rPr lang="sk-SK" sz="1600" dirty="0" err="1"/>
              <a:t>an</a:t>
            </a:r>
            <a:r>
              <a:rPr lang="sk-SK" sz="1600" dirty="0"/>
              <a:t> </a:t>
            </a:r>
            <a:r>
              <a:rPr lang="sk-SK" sz="1600" dirty="0" err="1"/>
              <a:t>interfacial</a:t>
            </a:r>
            <a:r>
              <a:rPr lang="sk-SK" sz="1600" dirty="0"/>
              <a:t> </a:t>
            </a:r>
            <a:r>
              <a:rPr lang="sk-SK" sz="1600" dirty="0" err="1"/>
              <a:t>region</a:t>
            </a:r>
            <a:r>
              <a:rPr lang="sk-SK" sz="1600" dirty="0"/>
              <a:t> in </a:t>
            </a:r>
            <a:r>
              <a:rPr lang="sk-SK" sz="1600" dirty="0" err="1"/>
              <a:t>the</a:t>
            </a:r>
            <a:r>
              <a:rPr lang="sk-SK" sz="1600" dirty="0"/>
              <a:t> </a:t>
            </a:r>
            <a:r>
              <a:rPr lang="sk-SK" sz="1600" dirty="0" err="1"/>
              <a:t>polymer</a:t>
            </a:r>
            <a:r>
              <a:rPr lang="sk-SK" sz="1600" dirty="0"/>
              <a:t> </a:t>
            </a:r>
            <a:r>
              <a:rPr lang="sk-SK" sz="1600" dirty="0" err="1"/>
              <a:t>matrix</a:t>
            </a:r>
            <a:r>
              <a:rPr lang="sk-SK" sz="1600" dirty="0"/>
              <a:t>, </a:t>
            </a:r>
            <a:r>
              <a:rPr lang="sk-SK" sz="1600" dirty="0" err="1"/>
              <a:t>where</a:t>
            </a:r>
            <a:r>
              <a:rPr lang="sk-SK" sz="1600" dirty="0"/>
              <a:t> </a:t>
            </a:r>
            <a:r>
              <a:rPr lang="sk-SK" sz="1600" dirty="0" err="1"/>
              <a:t>charge</a:t>
            </a:r>
            <a:r>
              <a:rPr lang="sk-SK" sz="1600" dirty="0"/>
              <a:t> </a:t>
            </a:r>
            <a:r>
              <a:rPr lang="sk-SK" sz="1600" dirty="0" err="1"/>
              <a:t>trapping</a:t>
            </a:r>
            <a:r>
              <a:rPr lang="sk-SK" sz="1600" dirty="0"/>
              <a:t> and transport </a:t>
            </a:r>
            <a:r>
              <a:rPr lang="sk-SK" sz="1600" dirty="0" err="1"/>
              <a:t>processes</a:t>
            </a:r>
            <a:r>
              <a:rPr lang="sk-SK" sz="1600" dirty="0"/>
              <a:t> </a:t>
            </a:r>
            <a:r>
              <a:rPr lang="sk-SK" sz="1600" dirty="0" err="1"/>
              <a:t>influence</a:t>
            </a:r>
            <a:r>
              <a:rPr lang="sk-SK" sz="1600" dirty="0"/>
              <a:t> </a:t>
            </a:r>
            <a:r>
              <a:rPr lang="sk-SK" sz="1600" dirty="0" err="1"/>
              <a:t>the</a:t>
            </a:r>
            <a:r>
              <a:rPr lang="sk-SK" sz="1600" dirty="0"/>
              <a:t> </a:t>
            </a:r>
            <a:r>
              <a:rPr lang="sk-SK" sz="1600" dirty="0" err="1"/>
              <a:t>dielectric</a:t>
            </a:r>
            <a:r>
              <a:rPr lang="sk-SK" sz="1600" dirty="0"/>
              <a:t> </a:t>
            </a:r>
            <a:r>
              <a:rPr lang="sk-SK" sz="1600" dirty="0" err="1"/>
              <a:t>response</a:t>
            </a:r>
            <a:r>
              <a:rPr lang="sk-SK" sz="1600" dirty="0"/>
              <a:t> and </a:t>
            </a:r>
            <a:r>
              <a:rPr lang="sk-SK" sz="1600" dirty="0" err="1"/>
              <a:t>electrical</a:t>
            </a:r>
            <a:r>
              <a:rPr lang="sk-SK" sz="1600" dirty="0"/>
              <a:t> </a:t>
            </a:r>
            <a:r>
              <a:rPr lang="sk-SK" sz="1600" dirty="0" err="1"/>
              <a:t>insulation</a:t>
            </a:r>
            <a:r>
              <a:rPr lang="sk-SK" sz="1600" dirty="0"/>
              <a:t> </a:t>
            </a:r>
            <a:r>
              <a:rPr lang="sk-SK" sz="1600" dirty="0" err="1"/>
              <a:t>performance</a:t>
            </a:r>
            <a:r>
              <a:rPr lang="sk-SK" sz="1600" dirty="0"/>
              <a:t> of </a:t>
            </a:r>
            <a:r>
              <a:rPr lang="sk-SK" sz="1600" dirty="0" err="1"/>
              <a:t>the</a:t>
            </a:r>
            <a:r>
              <a:rPr lang="sk-SK" sz="1600" dirty="0"/>
              <a:t> </a:t>
            </a:r>
            <a:r>
              <a:rPr lang="sk-SK" sz="1600" dirty="0" err="1"/>
              <a:t>material</a:t>
            </a:r>
            <a:r>
              <a:rPr lang="sk-SK" sz="1600" dirty="0"/>
              <a:t>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22960" y="5559552"/>
            <a:ext cx="6858000" cy="5842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sk-SK" sz="1000" dirty="0" err="1"/>
              <a:t>This</a:t>
            </a:r>
            <a:r>
              <a:rPr lang="sk-SK" sz="1000" dirty="0"/>
              <a:t> </a:t>
            </a:r>
            <a:r>
              <a:rPr lang="sk-SK" sz="1000" dirty="0" err="1"/>
              <a:t>figure</a:t>
            </a:r>
            <a:r>
              <a:rPr lang="sk-SK" sz="1000" dirty="0"/>
              <a:t> </a:t>
            </a:r>
            <a:r>
              <a:rPr lang="sk-SK" sz="1000" dirty="0" err="1"/>
              <a:t>illustrates</a:t>
            </a:r>
            <a:r>
              <a:rPr lang="sk-SK" sz="1000" dirty="0"/>
              <a:t> </a:t>
            </a:r>
            <a:r>
              <a:rPr lang="sk-SK" sz="1000" dirty="0" err="1"/>
              <a:t>the</a:t>
            </a:r>
            <a:r>
              <a:rPr lang="sk-SK" sz="1000" dirty="0"/>
              <a:t> </a:t>
            </a:r>
            <a:r>
              <a:rPr lang="sk-SK" sz="1000" dirty="0" err="1"/>
              <a:t>basic</a:t>
            </a:r>
            <a:r>
              <a:rPr lang="sk-SK" sz="1000" dirty="0"/>
              <a:t> </a:t>
            </a:r>
            <a:r>
              <a:rPr lang="sk-SK" sz="1000" dirty="0" err="1"/>
              <a:t>principle</a:t>
            </a:r>
            <a:r>
              <a:rPr lang="sk-SK" sz="1000" dirty="0"/>
              <a:t> </a:t>
            </a:r>
            <a:r>
              <a:rPr lang="sk-SK" sz="1000" dirty="0" err="1"/>
              <a:t>we</a:t>
            </a:r>
            <a:r>
              <a:rPr lang="sk-SK" sz="1000" dirty="0"/>
              <a:t> </a:t>
            </a:r>
            <a:r>
              <a:rPr lang="sk-SK" sz="1000" dirty="0" err="1"/>
              <a:t>use</a:t>
            </a:r>
            <a:r>
              <a:rPr lang="sk-SK" sz="1000" dirty="0"/>
              <a:t> in </a:t>
            </a:r>
            <a:r>
              <a:rPr lang="sk-SK" sz="1000" dirty="0" err="1"/>
              <a:t>our</a:t>
            </a:r>
            <a:r>
              <a:rPr lang="sk-SK" sz="1000" dirty="0"/>
              <a:t> </a:t>
            </a:r>
            <a:r>
              <a:rPr lang="sk-SK" sz="1000" dirty="0" err="1"/>
              <a:t>research</a:t>
            </a:r>
            <a:r>
              <a:rPr lang="sk-SK" sz="1000" dirty="0"/>
              <a:t>.</a:t>
            </a:r>
            <a:br>
              <a:rPr lang="sk-SK" sz="1000" dirty="0"/>
            </a:br>
            <a:endParaRPr lang="en-US" sz="1000" dirty="0"/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71E94DD3-5F4E-941B-71CF-3B9CC8DA7F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335" y="1284923"/>
            <a:ext cx="4651394" cy="4047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" name="Shape 1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Sustainability route: recycled PUR foam as filler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V4 EnergyNet online workshop · University of Žilina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37376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31520" y="10972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End-of-life polymer insulation and appliance PUR foam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703320" y="1115568"/>
            <a:ext cx="731520" cy="411480"/>
          </a:xfrm>
          <a:prstGeom prst="chevron">
            <a:avLst/>
          </a:prstGeom>
          <a:solidFill>
            <a:srgbClr val="5E6A71">
              <a:alpha val="80000"/>
            </a:srgbClr>
          </a:solidFill>
          <a:ln w="12700">
            <a:solidFill>
              <a:srgbClr val="5E6A7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9" name="Text 7"/>
          <p:cNvSpPr/>
          <p:nvPr/>
        </p:nvSpPr>
        <p:spPr>
          <a:xfrm>
            <a:off x="4617720" y="1097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Milling / preparation of particles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178040" y="1115568"/>
            <a:ext cx="731520" cy="411480"/>
          </a:xfrm>
          <a:prstGeom prst="chevron">
            <a:avLst/>
          </a:prstGeom>
          <a:solidFill>
            <a:srgbClr val="5E6A71">
              <a:alpha val="80000"/>
            </a:srgbClr>
          </a:solidFill>
          <a:ln w="12700">
            <a:solidFill>
              <a:srgbClr val="5E6A7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1" name="Text 9"/>
          <p:cNvSpPr/>
          <p:nvPr/>
        </p:nvSpPr>
        <p:spPr>
          <a:xfrm>
            <a:off x="8138160" y="109728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Low wt% addition to commercial PUR matrices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88189" y="4912658"/>
            <a:ext cx="9686963" cy="1186389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600" dirty="0">
                <a:solidFill>
                  <a:srgbClr val="17324D"/>
                </a:solidFill>
              </a:rPr>
              <a:t>Promising direction for circular-by-design electrical insulating materials.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Critical variables: particle size, purity, moisture and dispersion.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Next step: systematic application-oriented validation.</a:t>
            </a:r>
            <a:endParaRPr lang="en-US" sz="1600" dirty="0"/>
          </a:p>
        </p:txBody>
      </p:sp>
      <p:pic>
        <p:nvPicPr>
          <p:cNvPr id="16" name="Obrázok 15">
            <a:extLst>
              <a:ext uri="{FF2B5EF4-FFF2-40B4-BE49-F238E27FC236}">
                <a16:creationId xmlns:a16="http://schemas.microsoft.com/office/drawing/2014/main" id="{D9EAD88F-C04C-825F-E6EA-4457E2AC49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190" y="2050160"/>
            <a:ext cx="4053933" cy="2205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Obrázok 16">
            <a:extLst>
              <a:ext uri="{FF2B5EF4-FFF2-40B4-BE49-F238E27FC236}">
                <a16:creationId xmlns:a16="http://schemas.microsoft.com/office/drawing/2014/main" id="{C1081EA5-D7DB-D264-D19D-34529D106A7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373" y="2046477"/>
            <a:ext cx="4053933" cy="2234861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BlokTextu 18">
            <a:extLst>
              <a:ext uri="{FF2B5EF4-FFF2-40B4-BE49-F238E27FC236}">
                <a16:creationId xmlns:a16="http://schemas.microsoft.com/office/drawing/2014/main" id="{59E3DDD5-B775-A79F-5B86-650A15EF8613}"/>
              </a:ext>
            </a:extLst>
          </p:cNvPr>
          <p:cNvSpPr txBox="1"/>
          <p:nvPr/>
        </p:nvSpPr>
        <p:spPr>
          <a:xfrm>
            <a:off x="731520" y="4316187"/>
            <a:ext cx="10569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400"/>
              </a:spcBef>
              <a:spcAft>
                <a:spcPts val="1000"/>
              </a:spcAft>
              <a:buSzPts val="800"/>
              <a:tabLst>
                <a:tab pos="338455" algn="l"/>
              </a:tabLst>
            </a:pPr>
            <a:r>
              <a:rPr lang="en-US" sz="1800" dirty="0">
                <a:effectLst/>
                <a:latin typeface="+mn-lt"/>
                <a:ea typeface="SimSun" panose="02010600030101010101" pitchFamily="2" charset="-122"/>
              </a:rPr>
              <a:t>Volume resistivity of PUR composite systems with recycled PUR filler: (a) Sample A, (b) Sample B.</a:t>
            </a:r>
            <a:endParaRPr lang="sk-SK" sz="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BE922-7341-FDD2-0859-0D32266E5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6282204-C6EB-8F1B-BD22-ECDE68DE15BC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9E3C6C7-0FB0-D0C9-AB5E-5D27D5A4C8A4}"/>
              </a:ext>
            </a:extLst>
          </p:cNvPr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384A6ED-8C6C-6273-7CC9-CA660CFA42B8}"/>
              </a:ext>
            </a:extLst>
          </p:cNvPr>
          <p:cNvSpPr/>
          <p:nvPr/>
        </p:nvSpPr>
        <p:spPr>
          <a:xfrm>
            <a:off x="502920" y="32004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Sustainability route: recycled PUR foam as filler</a:t>
            </a:r>
            <a:endParaRPr lang="en-US" sz="2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34D65BD-2AA0-B56A-9692-66313F687D5C}"/>
              </a:ext>
            </a:extLst>
          </p:cNvPr>
          <p:cNvSpPr/>
          <p:nvPr/>
        </p:nvSpPr>
        <p:spPr>
          <a:xfrm>
            <a:off x="50292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V4 EnergyNet online workshop · University of Žilina</a:t>
            </a:r>
            <a:endParaRPr lang="en-US" sz="85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B3CE8B2-8AB8-D948-0B01-8C6BAC36103A}"/>
              </a:ext>
            </a:extLst>
          </p:cNvPr>
          <p:cNvSpPr/>
          <p:nvPr/>
        </p:nvSpPr>
        <p:spPr>
          <a:xfrm>
            <a:off x="11384280" y="6437376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205177A-0D7E-F617-1B6B-D5FA9B81672B}"/>
              </a:ext>
            </a:extLst>
          </p:cNvPr>
          <p:cNvSpPr/>
          <p:nvPr/>
        </p:nvSpPr>
        <p:spPr>
          <a:xfrm>
            <a:off x="731520" y="10972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End-of-life polymer insulation and appliance PUR foam</a:t>
            </a:r>
            <a:endParaRPr lang="en-US" sz="16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BFA1F9E0-7C7C-7423-966F-EF7313039C1C}"/>
              </a:ext>
            </a:extLst>
          </p:cNvPr>
          <p:cNvSpPr/>
          <p:nvPr/>
        </p:nvSpPr>
        <p:spPr>
          <a:xfrm>
            <a:off x="3703320" y="1115568"/>
            <a:ext cx="731520" cy="411480"/>
          </a:xfrm>
          <a:prstGeom prst="chevron">
            <a:avLst/>
          </a:prstGeom>
          <a:solidFill>
            <a:srgbClr val="5E6A71">
              <a:alpha val="80000"/>
            </a:srgbClr>
          </a:solidFill>
          <a:ln w="12700">
            <a:solidFill>
              <a:srgbClr val="5E6A7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5A41C65-A5A9-84EA-3CFA-9541D8D5E2F2}"/>
              </a:ext>
            </a:extLst>
          </p:cNvPr>
          <p:cNvSpPr/>
          <p:nvPr/>
        </p:nvSpPr>
        <p:spPr>
          <a:xfrm>
            <a:off x="4617720" y="1097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Milling / preparation of particles</a:t>
            </a:r>
            <a:endParaRPr lang="en-US" sz="16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20920337-8F81-9AB6-3A0A-2C3720CD8933}"/>
              </a:ext>
            </a:extLst>
          </p:cNvPr>
          <p:cNvSpPr/>
          <p:nvPr/>
        </p:nvSpPr>
        <p:spPr>
          <a:xfrm>
            <a:off x="7178040" y="1115568"/>
            <a:ext cx="731520" cy="411480"/>
          </a:xfrm>
          <a:prstGeom prst="chevron">
            <a:avLst/>
          </a:prstGeom>
          <a:solidFill>
            <a:srgbClr val="5E6A71">
              <a:alpha val="80000"/>
            </a:srgbClr>
          </a:solidFill>
          <a:ln w="12700">
            <a:solidFill>
              <a:srgbClr val="5E6A7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4380429-B6C4-703A-2824-74AEDCAB74F0}"/>
              </a:ext>
            </a:extLst>
          </p:cNvPr>
          <p:cNvSpPr/>
          <p:nvPr/>
        </p:nvSpPr>
        <p:spPr>
          <a:xfrm>
            <a:off x="8138160" y="109728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Low wt% addition to commercial PUR matrices</a:t>
            </a:r>
            <a:endParaRPr lang="en-US" sz="16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001C1AB3-92A6-5124-5B1A-EE8524FC795C}"/>
              </a:ext>
            </a:extLst>
          </p:cNvPr>
          <p:cNvSpPr/>
          <p:nvPr/>
        </p:nvSpPr>
        <p:spPr>
          <a:xfrm>
            <a:off x="868679" y="4953904"/>
            <a:ext cx="6400801" cy="1186389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600" dirty="0">
                <a:solidFill>
                  <a:srgbClr val="17324D"/>
                </a:solidFill>
              </a:rPr>
              <a:t>Promising direction for circular-by-design electrical insulating materials.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Critical variables: particle size, purity, moisture and dispersion.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Next step: systematic application-oriented validation.</a:t>
            </a:r>
            <a:endParaRPr lang="en-US" sz="1600" dirty="0"/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5B354CD5-4383-C72C-11F2-A115F5E2A3D5}"/>
              </a:ext>
            </a:extLst>
          </p:cNvPr>
          <p:cNvSpPr txBox="1"/>
          <p:nvPr/>
        </p:nvSpPr>
        <p:spPr>
          <a:xfrm>
            <a:off x="731520" y="4316187"/>
            <a:ext cx="105699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400"/>
              </a:spcBef>
              <a:spcAft>
                <a:spcPts val="1000"/>
              </a:spcAft>
              <a:buSzPts val="800"/>
              <a:tabLst>
                <a:tab pos="338455" algn="l"/>
              </a:tabLst>
            </a:pPr>
            <a:r>
              <a:rPr lang="en-US" dirty="0"/>
              <a:t>Thermal conductivity of polyurethane systems with recycled PUR filler as a function of filler concentration</a:t>
            </a:r>
            <a:endParaRPr lang="sk-SK" sz="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F6A4F025-FDC2-8CEA-9C97-A6775DF588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707" y="1765695"/>
            <a:ext cx="3297013" cy="23392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957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A30E1-B3EB-990D-456A-598F5C20B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1E5E156-8DD8-8E85-C34B-BB610D3BFB4B}"/>
              </a:ext>
            </a:extLst>
          </p:cNvPr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6A90F8B-680F-ACF8-9AC8-82DA41DAD5ED}"/>
              </a:ext>
            </a:extLst>
          </p:cNvPr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5B50668-8C5E-86C9-9E8E-A633D07ABF48}"/>
              </a:ext>
            </a:extLst>
          </p:cNvPr>
          <p:cNvSpPr/>
          <p:nvPr/>
        </p:nvSpPr>
        <p:spPr>
          <a:xfrm>
            <a:off x="502920" y="32004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Sustainability route: recycled PUR foam as filler</a:t>
            </a:r>
            <a:endParaRPr lang="en-US" sz="2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DB2D33A-33B7-B508-2AC3-036B416C9DCA}"/>
              </a:ext>
            </a:extLst>
          </p:cNvPr>
          <p:cNvSpPr/>
          <p:nvPr/>
        </p:nvSpPr>
        <p:spPr>
          <a:xfrm>
            <a:off x="50292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V4 EnergyNet online workshop · University of Žilina</a:t>
            </a:r>
            <a:endParaRPr lang="en-US" sz="85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AFCEF01-C892-B2A2-87DE-81D96FE9858E}"/>
              </a:ext>
            </a:extLst>
          </p:cNvPr>
          <p:cNvSpPr/>
          <p:nvPr/>
        </p:nvSpPr>
        <p:spPr>
          <a:xfrm>
            <a:off x="11384280" y="6437376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97B034A-6ED1-9B93-DA03-49C2641B915F}"/>
              </a:ext>
            </a:extLst>
          </p:cNvPr>
          <p:cNvSpPr/>
          <p:nvPr/>
        </p:nvSpPr>
        <p:spPr>
          <a:xfrm>
            <a:off x="731520" y="109728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End-of-life polymer insulation and appliance PUR foam</a:t>
            </a:r>
            <a:endParaRPr lang="en-US" sz="160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FE3CB398-DAB8-DE4D-8515-1E36020F1BE6}"/>
              </a:ext>
            </a:extLst>
          </p:cNvPr>
          <p:cNvSpPr/>
          <p:nvPr/>
        </p:nvSpPr>
        <p:spPr>
          <a:xfrm>
            <a:off x="3703320" y="1115568"/>
            <a:ext cx="731520" cy="411480"/>
          </a:xfrm>
          <a:prstGeom prst="chevron">
            <a:avLst/>
          </a:prstGeom>
          <a:solidFill>
            <a:srgbClr val="5E6A71">
              <a:alpha val="80000"/>
            </a:srgbClr>
          </a:solidFill>
          <a:ln w="12700">
            <a:solidFill>
              <a:srgbClr val="5E6A7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6943A56-384C-34FD-D04C-4A73D14AA61A}"/>
              </a:ext>
            </a:extLst>
          </p:cNvPr>
          <p:cNvSpPr/>
          <p:nvPr/>
        </p:nvSpPr>
        <p:spPr>
          <a:xfrm>
            <a:off x="4617720" y="109728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Milling / preparation of particles</a:t>
            </a:r>
            <a:endParaRPr lang="en-US" sz="160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0E815CB2-E626-5064-1B55-F6AF226D0A90}"/>
              </a:ext>
            </a:extLst>
          </p:cNvPr>
          <p:cNvSpPr/>
          <p:nvPr/>
        </p:nvSpPr>
        <p:spPr>
          <a:xfrm>
            <a:off x="7178040" y="1115568"/>
            <a:ext cx="731520" cy="411480"/>
          </a:xfrm>
          <a:prstGeom prst="chevron">
            <a:avLst/>
          </a:prstGeom>
          <a:solidFill>
            <a:srgbClr val="5E6A71">
              <a:alpha val="80000"/>
            </a:srgbClr>
          </a:solidFill>
          <a:ln w="12700">
            <a:solidFill>
              <a:srgbClr val="5E6A7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5899B77-C214-8AD5-7091-6BD00FF89E53}"/>
              </a:ext>
            </a:extLst>
          </p:cNvPr>
          <p:cNvSpPr/>
          <p:nvPr/>
        </p:nvSpPr>
        <p:spPr>
          <a:xfrm>
            <a:off x="8138160" y="109728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17324D"/>
                </a:solidFill>
              </a:rPr>
              <a:t>Low wt% addition to commercial PUR matrices</a:t>
            </a:r>
            <a:endParaRPr lang="en-US" sz="1600" dirty="0"/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D6C25666-E18B-E0BD-AEEF-C0BB437D4F9B}"/>
              </a:ext>
            </a:extLst>
          </p:cNvPr>
          <p:cNvSpPr txBox="1"/>
          <p:nvPr/>
        </p:nvSpPr>
        <p:spPr>
          <a:xfrm>
            <a:off x="731520" y="5872790"/>
            <a:ext cx="10569986" cy="825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spcBef>
                <a:spcPts val="400"/>
              </a:spcBef>
              <a:spcAft>
                <a:spcPts val="1000"/>
              </a:spcAft>
              <a:buSzPts val="800"/>
              <a:tabLst>
                <a:tab pos="338455" algn="l"/>
              </a:tabLst>
            </a:pPr>
            <a:r>
              <a:rPr lang="sk-SK" dirty="0"/>
              <a:t>a)</a:t>
            </a:r>
            <a:r>
              <a:rPr lang="en-US" dirty="0"/>
              <a:t>Real permittivity of Sample</a:t>
            </a:r>
            <a:r>
              <a:rPr lang="sk-SK" dirty="0"/>
              <a:t>s </a:t>
            </a:r>
            <a:r>
              <a:rPr lang="en-US" dirty="0"/>
              <a:t>with recycled PUR filler at 60 °C, </a:t>
            </a:r>
            <a:endParaRPr lang="sk-SK" dirty="0"/>
          </a:p>
          <a:p>
            <a:pPr lvl="0" algn="just">
              <a:spcBef>
                <a:spcPts val="400"/>
              </a:spcBef>
              <a:spcAft>
                <a:spcPts val="1000"/>
              </a:spcAft>
              <a:buSzPts val="800"/>
              <a:tabLst>
                <a:tab pos="338455" algn="l"/>
              </a:tabLst>
            </a:pPr>
            <a:r>
              <a:rPr lang="en-US" dirty="0"/>
              <a:t>b) loss tangent of Sample</a:t>
            </a:r>
            <a:r>
              <a:rPr lang="sk-SK" dirty="0"/>
              <a:t>s </a:t>
            </a:r>
            <a:r>
              <a:rPr lang="en-US" dirty="0"/>
              <a:t>with recycled PUR filler at 60 °C</a:t>
            </a:r>
            <a:endParaRPr lang="sk-SK" sz="800" dirty="0">
              <a:effectLst/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D4F87E61-6AEF-4B3E-064B-9CE4CA477A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461" y="1888171"/>
            <a:ext cx="3080708" cy="2178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6A27330D-0CE6-8374-06FE-30896C343A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09" y="3831204"/>
            <a:ext cx="2946870" cy="208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42458B32-4983-D503-E22B-B69250A166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9965" y="1860739"/>
            <a:ext cx="3231657" cy="2258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Obrázok 17">
            <a:extLst>
              <a:ext uri="{FF2B5EF4-FFF2-40B4-BE49-F238E27FC236}">
                <a16:creationId xmlns:a16="http://schemas.microsoft.com/office/drawing/2014/main" id="{E1AF4847-6882-8F27-CA1B-31A2DE8829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1080" y="3450256"/>
            <a:ext cx="3262527" cy="22788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0116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" name="Shape 1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Project links and cooperation logic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V4 EnergyNet online workshop · University of Žilina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37376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FFFFF"/>
                </a:solidFill>
              </a:rPr>
              <a:t>6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777240" y="1097280"/>
            <a:ext cx="2743200" cy="658368"/>
          </a:xfrm>
          <a:prstGeom prst="roundRect">
            <a:avLst>
              <a:gd name="adj" fmla="val 11111"/>
            </a:avLst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8" name="Text 6"/>
          <p:cNvSpPr/>
          <p:nvPr/>
        </p:nvSpPr>
        <p:spPr>
          <a:xfrm>
            <a:off x="941832" y="1234440"/>
            <a:ext cx="24140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</a:rPr>
              <a:t>V4 EnergyNet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4709160" y="960120"/>
            <a:ext cx="2926080" cy="914400"/>
          </a:xfrm>
          <a:prstGeom prst="roundRect">
            <a:avLst>
              <a:gd name="adj" fmla="val 8000"/>
            </a:avLst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0" name="Text 8"/>
          <p:cNvSpPr/>
          <p:nvPr/>
        </p:nvSpPr>
        <p:spPr>
          <a:xfrm>
            <a:off x="4873752" y="1097280"/>
            <a:ext cx="25968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Horizon cooperation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with TUKE FEIT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8686800" y="960120"/>
            <a:ext cx="2743200" cy="914400"/>
          </a:xfrm>
          <a:prstGeom prst="roundRect">
            <a:avLst>
              <a:gd name="adj" fmla="val 8000"/>
            </a:avLst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2" name="Text 10"/>
          <p:cNvSpPr/>
          <p:nvPr/>
        </p:nvSpPr>
        <p:spPr>
          <a:xfrm>
            <a:off x="8851392" y="1097280"/>
            <a:ext cx="2414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7324D"/>
                </a:solidFill>
              </a:rPr>
              <a:t>Follow-up proposals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17324D"/>
                </a:solidFill>
              </a:rPr>
              <a:t>and pilot work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3520440" y="1426464"/>
            <a:ext cx="1097280" cy="0"/>
          </a:xfrm>
          <a:prstGeom prst="line">
            <a:avLst/>
          </a:prstGeom>
          <a:noFill/>
          <a:ln w="25400">
            <a:solidFill>
              <a:srgbClr val="5E6A71"/>
            </a:solidFill>
            <a:prstDash val="solid"/>
            <a:tailEnd type="triangle"/>
          </a:ln>
        </p:spPr>
        <p:txBody>
          <a:bodyPr/>
          <a:lstStyle/>
          <a:p>
            <a:endParaRPr lang="sk-SK"/>
          </a:p>
        </p:txBody>
      </p:sp>
      <p:sp>
        <p:nvSpPr>
          <p:cNvPr id="14" name="Shape 12"/>
          <p:cNvSpPr/>
          <p:nvPr/>
        </p:nvSpPr>
        <p:spPr>
          <a:xfrm>
            <a:off x="7635240" y="1426464"/>
            <a:ext cx="1005840" cy="0"/>
          </a:xfrm>
          <a:prstGeom prst="line">
            <a:avLst/>
          </a:prstGeom>
          <a:noFill/>
          <a:ln w="25400">
            <a:solidFill>
              <a:srgbClr val="5E6A71"/>
            </a:solidFill>
            <a:prstDash val="solid"/>
            <a:tailEnd type="triangle"/>
          </a:ln>
        </p:spPr>
        <p:txBody>
          <a:bodyPr/>
          <a:lstStyle/>
          <a:p>
            <a:endParaRPr lang="sk-SK"/>
          </a:p>
        </p:txBody>
      </p:sp>
      <p:sp>
        <p:nvSpPr>
          <p:cNvPr id="15" name="Text 13"/>
          <p:cNvSpPr/>
          <p:nvPr/>
        </p:nvSpPr>
        <p:spPr>
          <a:xfrm>
            <a:off x="868680" y="2423160"/>
            <a:ext cx="3291840" cy="1600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550" dirty="0">
                <a:solidFill>
                  <a:srgbClr val="17324D"/>
                </a:solidFill>
              </a:rPr>
              <a:t>Networking platform for renewable energy, electromobility, power systems and electricity markets.</a:t>
            </a:r>
            <a:endParaRPr lang="en-US" sz="1550" dirty="0"/>
          </a:p>
          <a:p>
            <a:r>
              <a:rPr lang="en-US" sz="1550" dirty="0">
                <a:solidFill>
                  <a:srgbClr val="17324D"/>
                </a:solidFill>
              </a:rPr>
              <a:t>Space for connecting material diagnostics with power-engineering application needs.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617720" y="2423160"/>
            <a:ext cx="3474720" cy="1600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550" dirty="0">
                <a:solidFill>
                  <a:srgbClr val="17324D"/>
                </a:solidFill>
              </a:rPr>
              <a:t>Existing collaboration basis with TUKE FEIT.</a:t>
            </a:r>
            <a:endParaRPr lang="en-US" sz="1550" dirty="0"/>
          </a:p>
          <a:p>
            <a:r>
              <a:rPr lang="en-US" sz="1550" dirty="0">
                <a:solidFill>
                  <a:srgbClr val="17324D"/>
                </a:solidFill>
              </a:rPr>
              <a:t>Shared project environment strengthens trust, mobility and data exchange.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458200" y="2423160"/>
            <a:ext cx="3017520" cy="1600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550" dirty="0">
                <a:solidFill>
                  <a:srgbClr val="17324D"/>
                </a:solidFill>
              </a:rPr>
              <a:t>Joint publications and student topics.</a:t>
            </a:r>
            <a:endParaRPr lang="en-US" sz="1550" dirty="0"/>
          </a:p>
          <a:p>
            <a:r>
              <a:rPr lang="en-US" sz="1550" dirty="0">
                <a:solidFill>
                  <a:srgbClr val="17324D"/>
                </a:solidFill>
              </a:rPr>
              <a:t>Materials for insulation, potting and diagnostics in smart energy infrastructure.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868680" y="48006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E6A71"/>
                </a:solidFill>
              </a:rPr>
              <a:t>Main bridge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514600" y="4736592"/>
            <a:ext cx="7498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7324D"/>
                </a:solidFill>
              </a:rPr>
              <a:t>from laboratory material parameters → to system-level reliability questions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" name="Shape 1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/>
          <p:nvPr/>
        </p:nvSpPr>
        <p:spPr>
          <a:xfrm>
            <a:off x="502920" y="320040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Potential joint activities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0292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V4 EnergyNet online workshop · University of Žilina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11384280" y="6437376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FFFFF"/>
                </a:solidFill>
              </a:rPr>
              <a:t>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822960" y="1097280"/>
            <a:ext cx="1828800" cy="457200"/>
          </a:xfrm>
          <a:prstGeom prst="roundRect">
            <a:avLst>
              <a:gd name="adj" fmla="val 16000"/>
            </a:avLst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8" name="Text 6"/>
          <p:cNvSpPr/>
          <p:nvPr/>
        </p:nvSpPr>
        <p:spPr>
          <a:xfrm>
            <a:off x="896112" y="1152144"/>
            <a:ext cx="16824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Short term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68680" y="1828800"/>
            <a:ext cx="3200400" cy="1965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600" dirty="0">
                <a:solidFill>
                  <a:srgbClr val="17324D"/>
                </a:solidFill>
              </a:rPr>
              <a:t>Exchange of selected research outputs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Student / PhD participation in workshops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Identification of common test cases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480560" y="1097280"/>
            <a:ext cx="1965960" cy="457200"/>
          </a:xfrm>
          <a:prstGeom prst="roundRect">
            <a:avLst>
              <a:gd name="adj" fmla="val 16000"/>
            </a:avLst>
          </a:prstGeom>
          <a:solidFill>
            <a:srgbClr val="2A9D8F"/>
          </a:solidFill>
          <a:ln w="12700">
            <a:solidFill>
              <a:srgbClr val="2A9D8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1" name="Text 9"/>
          <p:cNvSpPr/>
          <p:nvPr/>
        </p:nvSpPr>
        <p:spPr>
          <a:xfrm>
            <a:off x="4553712" y="1152144"/>
            <a:ext cx="181965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Medium term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26280" y="1828800"/>
            <a:ext cx="3246120" cy="1965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600" dirty="0">
                <a:solidFill>
                  <a:srgbClr val="17324D"/>
                </a:solidFill>
              </a:rPr>
              <a:t>Joint conference papers and journal articles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Inter-laboratory comparison of material data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Shared project preparation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83880" y="1097280"/>
            <a:ext cx="2057400" cy="457200"/>
          </a:xfrm>
          <a:prstGeom prst="roundRect">
            <a:avLst>
              <a:gd name="adj" fmla="val 16000"/>
            </a:avLst>
          </a:prstGeom>
          <a:solidFill>
            <a:srgbClr val="F4A261"/>
          </a:solidFill>
          <a:ln w="12700">
            <a:solidFill>
              <a:srgbClr val="F4A2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4" name="Text 12"/>
          <p:cNvSpPr/>
          <p:nvPr/>
        </p:nvSpPr>
        <p:spPr>
          <a:xfrm>
            <a:off x="8257032" y="1152144"/>
            <a:ext cx="19110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24D"/>
                </a:solidFill>
              </a:rPr>
              <a:t>Longer term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29600" y="1828800"/>
            <a:ext cx="3154680" cy="1965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600" dirty="0">
                <a:solidFill>
                  <a:srgbClr val="17324D"/>
                </a:solidFill>
              </a:rPr>
              <a:t>Pilot samples with industrial relevance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Circular insulation material concepts</a:t>
            </a:r>
            <a:endParaRPr lang="en-US" sz="1600" dirty="0"/>
          </a:p>
          <a:p>
            <a:r>
              <a:rPr lang="en-US" sz="1600" dirty="0">
                <a:solidFill>
                  <a:srgbClr val="17324D"/>
                </a:solidFill>
              </a:rPr>
              <a:t>Follow-up Horizon / Eureka / V4 proposals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1005840" y="4892040"/>
            <a:ext cx="9784080" cy="777240"/>
          </a:xfrm>
          <a:prstGeom prst="roundRect">
            <a:avLst>
              <a:gd name="adj" fmla="val 9412"/>
            </a:avLst>
          </a:prstGeom>
          <a:solidFill>
            <a:srgbClr val="F7F9FB"/>
          </a:solidFill>
          <a:ln w="12700">
            <a:solidFill>
              <a:srgbClr val="F7F9F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7" name="Text 15"/>
          <p:cNvSpPr/>
          <p:nvPr/>
        </p:nvSpPr>
        <p:spPr>
          <a:xfrm>
            <a:off x="1170432" y="5029200"/>
            <a:ext cx="9454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7324D"/>
                </a:solidFill>
              </a:rPr>
              <a:t>Practical cooperation should start from concrete samples, concrete measurements and concrete application constraints.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6EA5"/>
          </a:solidFill>
          <a:ln w="12700">
            <a:solidFill>
              <a:srgbClr val="2F6EA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3" name="Shape 1"/>
          <p:cNvSpPr/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4" name="Text 2"/>
          <p:cNvSpPr/>
          <p:nvPr/>
        </p:nvSpPr>
        <p:spPr>
          <a:xfrm>
            <a:off x="50292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</a:rPr>
              <a:t>V4 EnergyNet online workshop · University of Žilina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11384280" y="6437376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FFFFFF"/>
                </a:solidFill>
              </a:rPr>
              <a:t>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96012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 for your attention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713232" y="1755648"/>
            <a:ext cx="3200400" cy="0"/>
          </a:xfrm>
          <a:prstGeom prst="line">
            <a:avLst/>
          </a:prstGeom>
          <a:noFill/>
          <a:ln w="381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8" name="Text 6"/>
          <p:cNvSpPr/>
          <p:nvPr/>
        </p:nvSpPr>
        <p:spPr>
          <a:xfrm>
            <a:off x="713232" y="2148840"/>
            <a:ext cx="5943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F6EA5"/>
                </a:solidFill>
              </a:rPr>
              <a:t>Open for discussion and cooperation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77240" y="2971800"/>
            <a:ext cx="7315200" cy="20116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>
            <a:normAutofit/>
          </a:bodyPr>
          <a:lstStyle/>
          <a:p>
            <a:r>
              <a:rPr lang="en-US" sz="1900" dirty="0">
                <a:solidFill>
                  <a:srgbClr val="17324D"/>
                </a:solidFill>
              </a:rPr>
              <a:t>Which material-related reliability questions are most relevant for the V4 EnergyNet consortium?</a:t>
            </a:r>
            <a:endParaRPr lang="en-US" sz="1900" dirty="0"/>
          </a:p>
          <a:p>
            <a:r>
              <a:rPr lang="en-US" sz="1900" dirty="0">
                <a:solidFill>
                  <a:srgbClr val="17324D"/>
                </a:solidFill>
              </a:rPr>
              <a:t>Where could UNIZA diagnostics support joint activities with TUKE FEIT and other partners?</a:t>
            </a:r>
            <a:endParaRPr lang="en-US" sz="1900" dirty="0"/>
          </a:p>
          <a:p>
            <a:r>
              <a:rPr lang="en-US" sz="1900" dirty="0">
                <a:solidFill>
                  <a:srgbClr val="17324D"/>
                </a:solidFill>
              </a:rPr>
              <a:t>Which project ideas should be developed first?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8092440" y="4526280"/>
            <a:ext cx="3108960" cy="868680"/>
          </a:xfrm>
          <a:prstGeom prst="roundRect">
            <a:avLst>
              <a:gd name="adj" fmla="val 8421"/>
            </a:avLst>
          </a:prstGeom>
          <a:solidFill>
            <a:srgbClr val="17324D"/>
          </a:solidFill>
          <a:ln w="12700">
            <a:solidFill>
              <a:srgbClr val="1732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sk-SK"/>
          </a:p>
        </p:txBody>
      </p:sp>
      <p:sp>
        <p:nvSpPr>
          <p:cNvPr id="11" name="Text 9"/>
          <p:cNvSpPr/>
          <p:nvPr/>
        </p:nvSpPr>
        <p:spPr>
          <a:xfrm>
            <a:off x="8257032" y="4663440"/>
            <a:ext cx="277977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Štefan Hardoň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</a:rPr>
              <a:t>University of Žilina · FEIT · Department of Physics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1074</Words>
  <Application>Microsoft Office PowerPoint</Application>
  <PresentationFormat>Širokouhlá</PresentationFormat>
  <Paragraphs>135</Paragraphs>
  <Slides>10</Slides>
  <Notes>10</Notes>
  <HiddenSlides>0</HiddenSlides>
  <MMClips>0</MMClips>
  <ScaleCrop>false</ScaleCrop>
  <HeadingPairs>
    <vt:vector size="8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Times New Roman</vt:lpstr>
      <vt:lpstr>Office Theme</vt:lpstr>
      <vt:lpstr>Adobe Acrobat Document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>University of Žilina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and Sustainable Materials for Electrical Engineering</dc:title>
  <dc:subject>V4 EnergyNet Online Workshop</dc:subject>
  <dc:creator>Štefan Hardoň</dc:creator>
  <cp:lastModifiedBy>Štefan Hardoň</cp:lastModifiedBy>
  <cp:revision>3</cp:revision>
  <dcterms:created xsi:type="dcterms:W3CDTF">2026-09-07T06:25:02Z</dcterms:created>
  <dcterms:modified xsi:type="dcterms:W3CDTF">2026-09-17T15:23:06Z</dcterms:modified>
</cp:coreProperties>
</file>