
<file path=[Content_Types].xml><?xml version="1.0" encoding="utf-8"?>
<Types xmlns="http://schemas.openxmlformats.org/package/2006/content-types">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notesSlides/notesSlide15.xml" ContentType="application/vnd.openxmlformats-officedocument.presentationml.notesSlide+xml"/>
  <Override PartName="/ppt/charts/chart2.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4" d="100"/>
          <a:sy n="104" d="100"/>
        </p:scale>
        <p:origin x="83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1"/>
  <c:style val="2"/>
  <c:chart>
    <c:title>
      <c:tx>
        <c:rich>
          <a:bodyPr/>
          <a:lstStyle/>
          <a:p>
            <a:pPr>
              <a:defRPr sz="1250" b="0" i="0" u="none" strike="noStrike">
                <a:solidFill>
                  <a:srgbClr val="16232B"/>
                </a:solidFill>
                <a:latin typeface="Calibri"/>
              </a:defRPr>
            </a:pPr>
            <a:r>
              <a:rPr lang="en-US" sz="1250" b="0" i="0" u="none" strike="noStrike">
                <a:solidFill>
                  <a:srgbClr val="16232B"/>
                </a:solidFill>
                <a:latin typeface="Calibri"/>
              </a:rPr>
              <a:t>Projected annual energy use by load type (Table 2)</a:t>
            </a:r>
          </a:p>
        </c:rich>
      </c:tx>
      <c:overlay val="0"/>
    </c:title>
    <c:autoTitleDeleted val="0"/>
    <c:plotArea>
      <c:layout/>
      <c:barChart>
        <c:barDir val="col"/>
        <c:grouping val="clustered"/>
        <c:varyColors val="0"/>
        <c:ser>
          <c:idx val="0"/>
          <c:order val="0"/>
          <c:tx>
            <c:strRef>
              <c:f>Sheet1!$B$1</c:f>
              <c:strCache>
                <c:ptCount val="1"/>
                <c:pt idx="0">
                  <c:v>Annual consumption (MWh)</c:v>
                </c:pt>
              </c:strCache>
            </c:strRef>
          </c:tx>
          <c:spPr>
            <a:solidFill>
              <a:srgbClr val="1C7293"/>
            </a:solidFill>
            <a:effectLst/>
          </c:spPr>
          <c:invertIfNegative val="0"/>
          <c:dLbls>
            <c:numFmt formatCode="#,##0" sourceLinked="0"/>
            <c:spPr>
              <a:noFill/>
              <a:ln>
                <a:noFill/>
              </a:ln>
              <a:effectLst/>
            </c:spPr>
            <c:txPr>
              <a:bodyPr/>
              <a:lstStyle/>
              <a:p>
                <a:pPr>
                  <a:defRPr sz="1000" b="0" i="0" u="none" strike="noStrike">
                    <a:solidFill>
                      <a:srgbClr val="16232B"/>
                    </a:solidFill>
                    <a:latin typeface="Arial"/>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Offices</c:v>
                </c:pt>
                <c:pt idx="1">
                  <c:v>Laboratories</c:v>
                </c:pt>
                <c:pt idx="2">
                  <c:v>Classrooms</c:v>
                </c:pt>
                <c:pt idx="3">
                  <c:v>HVAC</c:v>
                </c:pt>
                <c:pt idx="4">
                  <c:v>Common areas</c:v>
                </c:pt>
              </c:strCache>
            </c:strRef>
          </c:cat>
          <c:val>
            <c:numRef>
              <c:f>Sheet1!$B$2:$B$6</c:f>
              <c:numCache>
                <c:formatCode>General</c:formatCode>
                <c:ptCount val="5"/>
                <c:pt idx="0">
                  <c:v>72</c:v>
                </c:pt>
                <c:pt idx="1">
                  <c:v>80</c:v>
                </c:pt>
                <c:pt idx="2">
                  <c:v>12</c:v>
                </c:pt>
                <c:pt idx="3">
                  <c:v>27</c:v>
                </c:pt>
                <c:pt idx="4">
                  <c:v>5</c:v>
                </c:pt>
              </c:numCache>
            </c:numRef>
          </c:val>
          <c:extLst>
            <c:ext xmlns:c16="http://schemas.microsoft.com/office/drawing/2014/chart" uri="{C3380CC4-5D6E-409C-BE32-E72D297353CC}">
              <c16:uniqueId val="{00000000-24A5-42E0-AF2F-585DF8DF5DEE}"/>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5B7280"/>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12700" cap="flat">
              <a:solidFill>
                <a:srgbClr val="E3E9E8"/>
              </a:solidFill>
              <a:prstDash val="solid"/>
              <a:round/>
            </a:ln>
          </c:spPr>
        </c:majorGridlines>
        <c:title>
          <c:tx>
            <c:rich>
              <a:bodyPr/>
              <a:lstStyle/>
              <a:p>
                <a:pPr>
                  <a:defRPr sz="1000" b="0" i="0" u="none" strike="noStrike">
                    <a:solidFill>
                      <a:srgbClr val="5B7280"/>
                    </a:solidFill>
                    <a:latin typeface="Arial"/>
                  </a:defRPr>
                </a:pPr>
                <a:r>
                  <a:rPr lang="sk-SK" sz="1000" b="0" i="0" u="none" strike="noStrike">
                    <a:solidFill>
                      <a:srgbClr val="5B7280"/>
                    </a:solidFill>
                    <a:latin typeface="Arial"/>
                  </a:rPr>
                  <a:t>MWh / year</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5B7280"/>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1"/>
  <c:style val="2"/>
  <c:chart>
    <c:title>
      <c:tx>
        <c:rich>
          <a:bodyPr/>
          <a:lstStyle/>
          <a:p>
            <a:pPr>
              <a:defRPr sz="1250" b="0" i="0" u="none" strike="noStrike">
                <a:solidFill>
                  <a:srgbClr val="16232B"/>
                </a:solidFill>
                <a:latin typeface="Calibri"/>
              </a:defRPr>
            </a:pPr>
            <a:r>
              <a:rPr lang="en-US" sz="1250" b="0" i="0" u="none" strike="noStrike">
                <a:solidFill>
                  <a:srgbClr val="16232B"/>
                </a:solidFill>
                <a:latin typeface="Calibri"/>
              </a:rPr>
              <a:t>Table 4 — Estimated annual EV charging consumption</a:t>
            </a:r>
          </a:p>
        </c:rich>
      </c:tx>
      <c:overlay val="0"/>
    </c:title>
    <c:autoTitleDeleted val="0"/>
    <c:plotArea>
      <c:layout/>
      <c:barChart>
        <c:barDir val="col"/>
        <c:grouping val="clustered"/>
        <c:varyColors val="0"/>
        <c:ser>
          <c:idx val="0"/>
          <c:order val="0"/>
          <c:tx>
            <c:strRef>
              <c:f>Sheet1!$B$1</c:f>
              <c:strCache>
                <c:ptCount val="1"/>
                <c:pt idx="0">
                  <c:v>Annual energy (MWh/year)</c:v>
                </c:pt>
              </c:strCache>
            </c:strRef>
          </c:tx>
          <c:spPr>
            <a:solidFill>
              <a:srgbClr val="3DBE7A"/>
            </a:solidFill>
            <a:effectLst/>
          </c:spPr>
          <c:invertIfNegative val="0"/>
          <c:dLbls>
            <c:numFmt formatCode="0.0" sourceLinked="0"/>
            <c:spPr>
              <a:noFill/>
              <a:ln>
                <a:noFill/>
              </a:ln>
              <a:effectLst/>
            </c:spPr>
            <c:txPr>
              <a:bodyPr/>
              <a:lstStyle/>
              <a:p>
                <a:pPr>
                  <a:defRPr sz="1100" b="0" i="0" u="none" strike="noStrike">
                    <a:solidFill>
                      <a:srgbClr val="16232B"/>
                    </a:solidFill>
                    <a:latin typeface="Arial"/>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Light</c:v>
                </c:pt>
                <c:pt idx="1">
                  <c:v>Medium</c:v>
                </c:pt>
                <c:pt idx="2">
                  <c:v>High</c:v>
                </c:pt>
              </c:strCache>
            </c:strRef>
          </c:cat>
          <c:val>
            <c:numRef>
              <c:f>Sheet1!$B$2:$B$4</c:f>
              <c:numCache>
                <c:formatCode>General</c:formatCode>
                <c:ptCount val="3"/>
                <c:pt idx="0">
                  <c:v>11.5</c:v>
                </c:pt>
                <c:pt idx="1">
                  <c:v>34.5</c:v>
                </c:pt>
                <c:pt idx="2">
                  <c:v>69</c:v>
                </c:pt>
              </c:numCache>
            </c:numRef>
          </c:val>
          <c:extLst>
            <c:ext xmlns:c16="http://schemas.microsoft.com/office/drawing/2014/chart" uri="{C3380CC4-5D6E-409C-BE32-E72D297353CC}">
              <c16:uniqueId val="{00000000-7217-454A-840F-A3F748E632B1}"/>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5B7280"/>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12700" cap="flat">
              <a:solidFill>
                <a:srgbClr val="E3E9E8"/>
              </a:solidFill>
              <a:prstDash val="solid"/>
              <a:round/>
            </a:ln>
          </c:spPr>
        </c:majorGridlines>
        <c:title>
          <c:tx>
            <c:rich>
              <a:bodyPr/>
              <a:lstStyle/>
              <a:p>
                <a:pPr>
                  <a:defRPr sz="1000" b="0" i="0" u="none" strike="noStrike">
                    <a:solidFill>
                      <a:srgbClr val="5B7280"/>
                    </a:solidFill>
                    <a:latin typeface="Arial"/>
                  </a:defRPr>
                </a:pPr>
                <a:r>
                  <a:rPr lang="sk-SK" sz="1000" b="0" i="0" u="none" strike="noStrike">
                    <a:solidFill>
                      <a:srgbClr val="5B7280"/>
                    </a:solidFill>
                    <a:latin typeface="Arial"/>
                  </a:rPr>
                  <a:t>MWh / year</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5B7280"/>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6357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3D62"/>
        </a:solidFill>
        <a:effectLst/>
      </p:bgPr>
    </p:bg>
    <p:spTree>
      <p:nvGrpSpPr>
        <p:cNvPr id="1" name=""/>
        <p:cNvGrpSpPr/>
        <p:nvPr/>
      </p:nvGrpSpPr>
      <p:grpSpPr>
        <a:xfrm>
          <a:off x="0" y="0"/>
          <a:ext cx="0" cy="0"/>
          <a:chOff x="0" y="0"/>
          <a:chExt cx="0" cy="0"/>
        </a:xfrm>
      </p:grpSpPr>
      <p:sp>
        <p:nvSpPr>
          <p:cNvPr id="2" name="Shape 0"/>
          <p:cNvSpPr/>
          <p:nvPr/>
        </p:nvSpPr>
        <p:spPr>
          <a:xfrm>
            <a:off x="8778240" y="-1645920"/>
            <a:ext cx="5486400" cy="5486400"/>
          </a:xfrm>
          <a:prstGeom prst="ellipse">
            <a:avLst/>
          </a:prstGeom>
          <a:solidFill>
            <a:srgbClr val="1C7293">
              <a:alpha val="22000"/>
            </a:srgbClr>
          </a:solidFill>
          <a:ln/>
        </p:spPr>
        <p:txBody>
          <a:bodyPr/>
          <a:lstStyle/>
          <a:p>
            <a:endParaRPr lang="sk-SK"/>
          </a:p>
        </p:txBody>
      </p:sp>
      <p:sp>
        <p:nvSpPr>
          <p:cNvPr id="3" name="Shape 1"/>
          <p:cNvSpPr/>
          <p:nvPr/>
        </p:nvSpPr>
        <p:spPr>
          <a:xfrm>
            <a:off x="10332720" y="2926080"/>
            <a:ext cx="3291840" cy="3291840"/>
          </a:xfrm>
          <a:prstGeom prst="ellipse">
            <a:avLst/>
          </a:prstGeom>
          <a:solidFill>
            <a:srgbClr val="3DBE7A">
              <a:alpha val="25000"/>
            </a:srgbClr>
          </a:solidFill>
          <a:ln/>
        </p:spPr>
        <p:txBody>
          <a:bodyPr/>
          <a:lstStyle/>
          <a:p>
            <a:endParaRPr lang="sk-SK"/>
          </a:p>
        </p:txBody>
      </p:sp>
      <p:sp>
        <p:nvSpPr>
          <p:cNvPr id="4" name="Text 2"/>
          <p:cNvSpPr txBox="1"/>
          <p:nvPr/>
        </p:nvSpPr>
        <p:spPr>
          <a:xfrm>
            <a:off x="822960" y="822960"/>
            <a:ext cx="8229600" cy="365760"/>
          </a:xfrm>
          <a:prstGeom prst="rect">
            <a:avLst/>
          </a:prstGeom>
          <a:noFill/>
          <a:ln/>
        </p:spPr>
        <p:txBody>
          <a:bodyPr wrap="square" rtlCol="0" anchor="ctr"/>
          <a:lstStyle/>
          <a:p>
            <a:pPr marL="0" indent="0">
              <a:buNone/>
            </a:pPr>
            <a:endParaRPr lang="en-US" sz="1300" dirty="0"/>
          </a:p>
        </p:txBody>
      </p:sp>
      <p:sp>
        <p:nvSpPr>
          <p:cNvPr id="5" name="Text 3"/>
          <p:cNvSpPr txBox="1"/>
          <p:nvPr/>
        </p:nvSpPr>
        <p:spPr>
          <a:xfrm>
            <a:off x="822960" y="1554480"/>
            <a:ext cx="9966960" cy="2651760"/>
          </a:xfrm>
          <a:prstGeom prst="rect">
            <a:avLst/>
          </a:prstGeom>
          <a:noFill/>
          <a:ln/>
        </p:spPr>
        <p:txBody>
          <a:bodyPr wrap="square" lIns="0" tIns="0" rIns="0" bIns="0" rtlCol="0" anchor="ctr"/>
          <a:lstStyle/>
          <a:p>
            <a:pPr marL="0" indent="0">
              <a:lnSpc>
                <a:spcPct val="108000"/>
              </a:lnSpc>
              <a:buNone/>
            </a:pPr>
            <a:r>
              <a:rPr lang="en-US" sz="4000" b="1" dirty="0">
                <a:solidFill>
                  <a:srgbClr val="FFFFFF"/>
                </a:solidFill>
                <a:latin typeface="Cambria" pitchFamily="34" charset="0"/>
                <a:ea typeface="Cambria" pitchFamily="34" charset="-122"/>
                <a:cs typeface="Cambria" pitchFamily="34" charset="-120"/>
              </a:rPr>
              <a:t>Energy Autonomy of Building</a:t>
            </a:r>
            <a:endParaRPr lang="en-US" sz="4000" dirty="0"/>
          </a:p>
          <a:p>
            <a:pPr marL="0" indent="0">
              <a:lnSpc>
                <a:spcPct val="108000"/>
              </a:lnSpc>
              <a:buNone/>
            </a:pPr>
            <a:r>
              <a:rPr lang="en-US" sz="4000" b="1" dirty="0">
                <a:solidFill>
                  <a:srgbClr val="FFFFFF"/>
                </a:solidFill>
                <a:latin typeface="Cambria" pitchFamily="34" charset="0"/>
                <a:ea typeface="Cambria" pitchFamily="34" charset="-122"/>
                <a:cs typeface="Cambria" pitchFamily="34" charset="-120"/>
              </a:rPr>
              <a:t>as the Basis for More Efficient</a:t>
            </a:r>
            <a:endParaRPr lang="en-US" sz="4000" dirty="0"/>
          </a:p>
          <a:p>
            <a:pPr marL="0" indent="0">
              <a:lnSpc>
                <a:spcPct val="108000"/>
              </a:lnSpc>
              <a:buNone/>
            </a:pPr>
            <a:r>
              <a:rPr lang="en-US" sz="4000" b="1" dirty="0">
                <a:solidFill>
                  <a:srgbClr val="FFFFFF"/>
                </a:solidFill>
                <a:latin typeface="Cambria" pitchFamily="34" charset="0"/>
                <a:ea typeface="Cambria" pitchFamily="34" charset="-122"/>
                <a:cs typeface="Cambria" pitchFamily="34" charset="-120"/>
              </a:rPr>
              <a:t>Electromobility</a:t>
            </a:r>
            <a:endParaRPr lang="en-US" sz="4000" dirty="0"/>
          </a:p>
        </p:txBody>
      </p:sp>
      <p:sp>
        <p:nvSpPr>
          <p:cNvPr id="6" name="Shape 4"/>
          <p:cNvSpPr/>
          <p:nvPr/>
        </p:nvSpPr>
        <p:spPr>
          <a:xfrm>
            <a:off x="868680" y="4343400"/>
            <a:ext cx="2011680" cy="0"/>
          </a:xfrm>
          <a:prstGeom prst="line">
            <a:avLst/>
          </a:prstGeom>
          <a:noFill/>
          <a:ln w="38100">
            <a:solidFill>
              <a:srgbClr val="3DBE7A"/>
            </a:solidFill>
            <a:prstDash val="solid"/>
          </a:ln>
        </p:spPr>
        <p:txBody>
          <a:bodyPr/>
          <a:lstStyle/>
          <a:p>
            <a:endParaRPr lang="sk-SK"/>
          </a:p>
        </p:txBody>
      </p:sp>
      <p:sp>
        <p:nvSpPr>
          <p:cNvPr id="7" name="Text 5"/>
          <p:cNvSpPr txBox="1"/>
          <p:nvPr/>
        </p:nvSpPr>
        <p:spPr>
          <a:xfrm>
            <a:off x="822960" y="4572000"/>
            <a:ext cx="7315200" cy="411480"/>
          </a:xfrm>
          <a:prstGeom prst="rect">
            <a:avLst/>
          </a:prstGeom>
          <a:noFill/>
          <a:ln/>
        </p:spPr>
        <p:txBody>
          <a:bodyPr wrap="square"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J. Šimčák</a:t>
            </a:r>
            <a:endParaRPr lang="en-US" sz="1800" dirty="0"/>
          </a:p>
        </p:txBody>
      </p:sp>
      <p:sp>
        <p:nvSpPr>
          <p:cNvPr id="8" name="Text 6"/>
          <p:cNvSpPr txBox="1"/>
          <p:nvPr/>
        </p:nvSpPr>
        <p:spPr>
          <a:xfrm>
            <a:off x="822960" y="5029200"/>
            <a:ext cx="9052560" cy="457200"/>
          </a:xfrm>
          <a:prstGeom prst="rect">
            <a:avLst/>
          </a:prstGeom>
          <a:noFill/>
          <a:ln/>
        </p:spPr>
        <p:txBody>
          <a:bodyPr wrap="square" rtlCol="0" anchor="ctr"/>
          <a:lstStyle/>
          <a:p>
            <a:pPr marL="0" indent="0">
              <a:buNone/>
            </a:pPr>
            <a:r>
              <a:rPr lang="en-US" sz="1300" dirty="0">
                <a:solidFill>
                  <a:srgbClr val="C9D8DE"/>
                </a:solidFill>
                <a:latin typeface="Calibri" pitchFamily="34" charset="0"/>
                <a:ea typeface="Calibri" pitchFamily="34" charset="-122"/>
                <a:cs typeface="Calibri" pitchFamily="34" charset="-120"/>
              </a:rPr>
              <a:t>Department of Electric Power Engineering, Faculty of Electrical Engineering and Informatics, Technical University of Košice</a:t>
            </a:r>
            <a:endParaRPr lang="en-US" sz="1300" dirty="0"/>
          </a:p>
        </p:txBody>
      </p:sp>
      <p:sp>
        <p:nvSpPr>
          <p:cNvPr id="9" name="Text 7"/>
          <p:cNvSpPr txBox="1"/>
          <p:nvPr/>
        </p:nvSpPr>
        <p:spPr>
          <a:xfrm>
            <a:off x="822960" y="5943600"/>
            <a:ext cx="8229600" cy="365760"/>
          </a:xfrm>
          <a:prstGeom prst="rect">
            <a:avLst/>
          </a:prstGeom>
          <a:noFill/>
          <a:ln/>
        </p:spPr>
        <p:txBody>
          <a:bodyPr wrap="square" rtlCol="0" anchor="ctr"/>
          <a:lstStyle/>
          <a:p>
            <a:pPr marL="0" indent="0">
              <a:buNone/>
            </a:pPr>
            <a:r>
              <a:rPr lang="en-US" sz="1250" i="1" dirty="0">
                <a:solidFill>
                  <a:srgbClr val="3DBE7A"/>
                </a:solidFill>
                <a:latin typeface="Calibri" pitchFamily="34" charset="0"/>
                <a:ea typeface="Calibri" pitchFamily="34" charset="-122"/>
                <a:cs typeface="Calibri" pitchFamily="34" charset="-120"/>
              </a:rPr>
              <a:t>Nanogrids · Microgrids · V2G/V2B · Photovoltaics · BESS</a:t>
            </a:r>
            <a:endParaRPr lang="en-US" sz="12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3F7F6"/>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8229600" cy="320040"/>
          </a:xfrm>
          <a:prstGeom prst="rect">
            <a:avLst/>
          </a:prstGeom>
          <a:noFill/>
          <a:ln/>
        </p:spPr>
        <p:txBody>
          <a:bodyPr wrap="square" rtlCol="0" anchor="ctr"/>
          <a:lstStyle/>
          <a:p>
            <a:pPr marL="0" indent="0">
              <a:buNone/>
            </a:pPr>
            <a:r>
              <a:rPr lang="en-US" sz="1250" b="1" kern="0" spc="200" dirty="0">
                <a:solidFill>
                  <a:srgbClr val="3DBE7A"/>
                </a:solidFill>
                <a:latin typeface="Calibri" pitchFamily="34" charset="0"/>
                <a:ea typeface="Calibri" pitchFamily="34" charset="-122"/>
                <a:cs typeface="Calibri" pitchFamily="34" charset="-120"/>
              </a:rPr>
              <a:t>AGENDA</a:t>
            </a:r>
            <a:endParaRPr lang="en-US" sz="1250" dirty="0"/>
          </a:p>
        </p:txBody>
      </p:sp>
      <p:sp>
        <p:nvSpPr>
          <p:cNvPr id="3" name="Text 1"/>
          <p:cNvSpPr txBox="1"/>
          <p:nvPr/>
        </p:nvSpPr>
        <p:spPr>
          <a:xfrm>
            <a:off x="548640" y="685800"/>
            <a:ext cx="10607040" cy="822960"/>
          </a:xfrm>
          <a:prstGeom prst="rect">
            <a:avLst/>
          </a:prstGeom>
          <a:noFill/>
          <a:ln/>
        </p:spPr>
        <p:txBody>
          <a:bodyPr wrap="square" lIns="0" tIns="0" rIns="0" bIns="0" rtlCol="0" anchor="ctr"/>
          <a:lstStyle/>
          <a:p>
            <a:pPr marL="0" indent="0">
              <a:buNone/>
            </a:pPr>
            <a:r>
              <a:rPr lang="en-US" sz="3000" b="1" dirty="0">
                <a:solidFill>
                  <a:srgbClr val="16232B"/>
                </a:solidFill>
                <a:latin typeface="Cambria" pitchFamily="34" charset="0"/>
                <a:ea typeface="Cambria" pitchFamily="34" charset="-122"/>
                <a:cs typeface="Cambria" pitchFamily="34" charset="-120"/>
              </a:rPr>
              <a:t>What we'll cover today</a:t>
            </a:r>
            <a:endParaRPr lang="en-US" sz="3000" dirty="0"/>
          </a:p>
        </p:txBody>
      </p:sp>
      <p:sp>
        <p:nvSpPr>
          <p:cNvPr id="4" name="Shape 2"/>
          <p:cNvSpPr/>
          <p:nvPr/>
        </p:nvSpPr>
        <p:spPr>
          <a:xfrm>
            <a:off x="548640" y="1828800"/>
            <a:ext cx="5120640" cy="1280160"/>
          </a:xfrm>
          <a:prstGeom prst="roundRect">
            <a:avLst>
              <a:gd name="adj" fmla="val 5714"/>
            </a:avLst>
          </a:prstGeom>
          <a:solidFill>
            <a:srgbClr val="FFFFFF"/>
          </a:solidFill>
          <a:ln w="12700">
            <a:solidFill>
              <a:srgbClr val="E3E9E8"/>
            </a:solidFill>
            <a:prstDash val="solid"/>
          </a:ln>
          <a:effectLst>
            <a:outerShdw blurRad="101600" dist="38100" dir="5400000" algn="bl" rotWithShape="0">
              <a:srgbClr val="1B2B33">
                <a:alpha val="12000"/>
              </a:srgbClr>
            </a:outerShdw>
          </a:effectLst>
        </p:spPr>
        <p:txBody>
          <a:bodyPr/>
          <a:lstStyle/>
          <a:p>
            <a:endParaRPr lang="sk-SK"/>
          </a:p>
        </p:txBody>
      </p:sp>
      <p:sp>
        <p:nvSpPr>
          <p:cNvPr id="5" name="Text 3"/>
          <p:cNvSpPr txBox="1"/>
          <p:nvPr/>
        </p:nvSpPr>
        <p:spPr>
          <a:xfrm>
            <a:off x="749808" y="1965960"/>
            <a:ext cx="1005840" cy="1005840"/>
          </a:xfrm>
          <a:prstGeom prst="rect">
            <a:avLst/>
          </a:prstGeom>
          <a:noFill/>
          <a:ln/>
        </p:spPr>
        <p:txBody>
          <a:bodyPr wrap="square" lIns="0" tIns="0" rIns="0" bIns="0" rtlCol="0" anchor="ctr"/>
          <a:lstStyle/>
          <a:p>
            <a:pPr marL="0" indent="0" algn="l">
              <a:buNone/>
            </a:pPr>
            <a:r>
              <a:rPr lang="en-US" sz="3400" b="1" dirty="0">
                <a:solidFill>
                  <a:srgbClr val="D9EEE2"/>
                </a:solidFill>
                <a:latin typeface="Cambria" pitchFamily="34" charset="0"/>
                <a:ea typeface="Cambria" pitchFamily="34" charset="-122"/>
                <a:cs typeface="Cambria" pitchFamily="34" charset="-120"/>
              </a:rPr>
              <a:t>01</a:t>
            </a:r>
            <a:endParaRPr lang="en-US" sz="3400" dirty="0"/>
          </a:p>
        </p:txBody>
      </p:sp>
      <p:sp>
        <p:nvSpPr>
          <p:cNvPr id="6" name="Text 4"/>
          <p:cNvSpPr txBox="1"/>
          <p:nvPr/>
        </p:nvSpPr>
        <p:spPr>
          <a:xfrm>
            <a:off x="1783080" y="1993392"/>
            <a:ext cx="3703320" cy="365760"/>
          </a:xfrm>
          <a:prstGeom prst="rect">
            <a:avLst/>
          </a:prstGeom>
          <a:noFill/>
          <a:ln/>
        </p:spPr>
        <p:txBody>
          <a:bodyPr wrap="square" lIns="0" tIns="0" rIns="0" bIns="0" rtlCol="0" anchor="ctr"/>
          <a:lstStyle/>
          <a:p>
            <a:pPr marL="0" indent="0">
              <a:buNone/>
            </a:pPr>
            <a:r>
              <a:rPr lang="en-US" sz="1500" b="1" dirty="0">
                <a:solidFill>
                  <a:srgbClr val="16232B"/>
                </a:solidFill>
                <a:latin typeface="Calibri" pitchFamily="34" charset="0"/>
                <a:ea typeface="Calibri" pitchFamily="34" charset="-122"/>
                <a:cs typeface="Calibri" pitchFamily="34" charset="-120"/>
              </a:rPr>
              <a:t>Motivation</a:t>
            </a:r>
            <a:endParaRPr lang="en-US" sz="1500" dirty="0"/>
          </a:p>
        </p:txBody>
      </p:sp>
      <p:sp>
        <p:nvSpPr>
          <p:cNvPr id="7" name="Text 5"/>
          <p:cNvSpPr txBox="1"/>
          <p:nvPr/>
        </p:nvSpPr>
        <p:spPr>
          <a:xfrm>
            <a:off x="1783080" y="2359152"/>
            <a:ext cx="3703320" cy="640080"/>
          </a:xfrm>
          <a:prstGeom prst="rect">
            <a:avLst/>
          </a:prstGeom>
          <a:noFill/>
          <a:ln/>
        </p:spPr>
        <p:txBody>
          <a:bodyPr wrap="square" lIns="0" tIns="0" rIns="0" bIns="0" rtlCol="0" anchor="ctr"/>
          <a:lstStyle/>
          <a:p>
            <a:pPr marL="0" indent="0">
              <a:buNone/>
            </a:pPr>
            <a:r>
              <a:rPr lang="en-US" sz="1150" dirty="0">
                <a:solidFill>
                  <a:srgbClr val="5B7280"/>
                </a:solidFill>
                <a:latin typeface="Calibri" pitchFamily="34" charset="0"/>
                <a:ea typeface="Calibri" pitchFamily="34" charset="-122"/>
                <a:cs typeface="Calibri" pitchFamily="34" charset="-120"/>
              </a:rPr>
              <a:t>Decentralized energy systems and the role of electromobility</a:t>
            </a:r>
            <a:endParaRPr lang="en-US" sz="1150" dirty="0"/>
          </a:p>
        </p:txBody>
      </p:sp>
      <p:sp>
        <p:nvSpPr>
          <p:cNvPr id="8" name="Shape 6"/>
          <p:cNvSpPr/>
          <p:nvPr/>
        </p:nvSpPr>
        <p:spPr>
          <a:xfrm>
            <a:off x="6035040" y="1828800"/>
            <a:ext cx="5120640" cy="1280160"/>
          </a:xfrm>
          <a:prstGeom prst="roundRect">
            <a:avLst>
              <a:gd name="adj" fmla="val 5714"/>
            </a:avLst>
          </a:prstGeom>
          <a:solidFill>
            <a:srgbClr val="FFFFFF"/>
          </a:solidFill>
          <a:ln w="12700">
            <a:solidFill>
              <a:srgbClr val="E3E9E8"/>
            </a:solidFill>
            <a:prstDash val="solid"/>
          </a:ln>
          <a:effectLst>
            <a:outerShdw blurRad="101600" dist="38100" dir="5400000" algn="bl" rotWithShape="0">
              <a:srgbClr val="1B2B33">
                <a:alpha val="12000"/>
              </a:srgbClr>
            </a:outerShdw>
          </a:effectLst>
        </p:spPr>
        <p:txBody>
          <a:bodyPr/>
          <a:lstStyle/>
          <a:p>
            <a:endParaRPr lang="sk-SK"/>
          </a:p>
        </p:txBody>
      </p:sp>
      <p:sp>
        <p:nvSpPr>
          <p:cNvPr id="9" name="Text 7"/>
          <p:cNvSpPr txBox="1"/>
          <p:nvPr/>
        </p:nvSpPr>
        <p:spPr>
          <a:xfrm>
            <a:off x="6236208" y="1965960"/>
            <a:ext cx="1005840" cy="1005840"/>
          </a:xfrm>
          <a:prstGeom prst="rect">
            <a:avLst/>
          </a:prstGeom>
          <a:noFill/>
          <a:ln/>
        </p:spPr>
        <p:txBody>
          <a:bodyPr wrap="square" lIns="0" tIns="0" rIns="0" bIns="0" rtlCol="0" anchor="ctr"/>
          <a:lstStyle/>
          <a:p>
            <a:pPr marL="0" indent="0" algn="l">
              <a:buNone/>
            </a:pPr>
            <a:r>
              <a:rPr lang="en-US" sz="3400" b="1" dirty="0">
                <a:solidFill>
                  <a:srgbClr val="D9EEE2"/>
                </a:solidFill>
                <a:latin typeface="Cambria" pitchFamily="34" charset="0"/>
                <a:ea typeface="Cambria" pitchFamily="34" charset="-122"/>
                <a:cs typeface="Cambria" pitchFamily="34" charset="-120"/>
              </a:rPr>
              <a:t>02</a:t>
            </a:r>
            <a:endParaRPr lang="en-US" sz="3400" dirty="0"/>
          </a:p>
        </p:txBody>
      </p:sp>
      <p:sp>
        <p:nvSpPr>
          <p:cNvPr id="10" name="Text 8"/>
          <p:cNvSpPr txBox="1"/>
          <p:nvPr/>
        </p:nvSpPr>
        <p:spPr>
          <a:xfrm>
            <a:off x="7269480" y="1993392"/>
            <a:ext cx="3703320" cy="365760"/>
          </a:xfrm>
          <a:prstGeom prst="rect">
            <a:avLst/>
          </a:prstGeom>
          <a:noFill/>
          <a:ln/>
        </p:spPr>
        <p:txBody>
          <a:bodyPr wrap="square" lIns="0" tIns="0" rIns="0" bIns="0" rtlCol="0" anchor="ctr"/>
          <a:lstStyle/>
          <a:p>
            <a:pPr marL="0" indent="0">
              <a:buNone/>
            </a:pPr>
            <a:r>
              <a:rPr lang="en-US" sz="1500" b="1" dirty="0">
                <a:solidFill>
                  <a:srgbClr val="16232B"/>
                </a:solidFill>
                <a:latin typeface="Calibri" pitchFamily="34" charset="0"/>
                <a:ea typeface="Calibri" pitchFamily="34" charset="-122"/>
                <a:cs typeface="Calibri" pitchFamily="34" charset="-120"/>
              </a:rPr>
              <a:t>Nanogrid &amp; microgrid</a:t>
            </a:r>
            <a:endParaRPr lang="en-US" sz="1500" dirty="0"/>
          </a:p>
        </p:txBody>
      </p:sp>
      <p:sp>
        <p:nvSpPr>
          <p:cNvPr id="11" name="Text 9"/>
          <p:cNvSpPr txBox="1"/>
          <p:nvPr/>
        </p:nvSpPr>
        <p:spPr>
          <a:xfrm>
            <a:off x="7269480" y="2359152"/>
            <a:ext cx="3703320" cy="640080"/>
          </a:xfrm>
          <a:prstGeom prst="rect">
            <a:avLst/>
          </a:prstGeom>
          <a:noFill/>
          <a:ln/>
        </p:spPr>
        <p:txBody>
          <a:bodyPr wrap="square" lIns="0" tIns="0" rIns="0" bIns="0" rtlCol="0" anchor="ctr"/>
          <a:lstStyle/>
          <a:p>
            <a:pPr marL="0" indent="0">
              <a:buNone/>
            </a:pPr>
            <a:r>
              <a:rPr lang="en-US" sz="1150" dirty="0">
                <a:solidFill>
                  <a:srgbClr val="5B7280"/>
                </a:solidFill>
                <a:latin typeface="Calibri" pitchFamily="34" charset="0"/>
                <a:ea typeface="Calibri" pitchFamily="34" charset="-122"/>
                <a:cs typeface="Calibri" pitchFamily="34" charset="-120"/>
              </a:rPr>
              <a:t>Architecture, control, island mode operation</a:t>
            </a:r>
            <a:endParaRPr lang="en-US" sz="1150" dirty="0"/>
          </a:p>
        </p:txBody>
      </p:sp>
      <p:sp>
        <p:nvSpPr>
          <p:cNvPr id="12" name="Shape 10"/>
          <p:cNvSpPr/>
          <p:nvPr/>
        </p:nvSpPr>
        <p:spPr>
          <a:xfrm>
            <a:off x="548640" y="3310128"/>
            <a:ext cx="5120640" cy="1280160"/>
          </a:xfrm>
          <a:prstGeom prst="roundRect">
            <a:avLst>
              <a:gd name="adj" fmla="val 5714"/>
            </a:avLst>
          </a:prstGeom>
          <a:solidFill>
            <a:srgbClr val="FFFFFF"/>
          </a:solidFill>
          <a:ln w="12700">
            <a:solidFill>
              <a:srgbClr val="E3E9E8"/>
            </a:solidFill>
            <a:prstDash val="solid"/>
          </a:ln>
          <a:effectLst>
            <a:outerShdw blurRad="101600" dist="38100" dir="5400000" algn="bl" rotWithShape="0">
              <a:srgbClr val="1B2B33">
                <a:alpha val="12000"/>
              </a:srgbClr>
            </a:outerShdw>
          </a:effectLst>
        </p:spPr>
        <p:txBody>
          <a:bodyPr/>
          <a:lstStyle/>
          <a:p>
            <a:endParaRPr lang="sk-SK"/>
          </a:p>
        </p:txBody>
      </p:sp>
      <p:sp>
        <p:nvSpPr>
          <p:cNvPr id="13" name="Text 11"/>
          <p:cNvSpPr txBox="1"/>
          <p:nvPr/>
        </p:nvSpPr>
        <p:spPr>
          <a:xfrm>
            <a:off x="749808" y="3447288"/>
            <a:ext cx="1005840" cy="1005840"/>
          </a:xfrm>
          <a:prstGeom prst="rect">
            <a:avLst/>
          </a:prstGeom>
          <a:noFill/>
          <a:ln/>
        </p:spPr>
        <p:txBody>
          <a:bodyPr wrap="square" lIns="0" tIns="0" rIns="0" bIns="0" rtlCol="0" anchor="ctr"/>
          <a:lstStyle/>
          <a:p>
            <a:pPr marL="0" indent="0" algn="l">
              <a:buNone/>
            </a:pPr>
            <a:r>
              <a:rPr lang="en-US" sz="3400" b="1" dirty="0">
                <a:solidFill>
                  <a:srgbClr val="D9EEE2"/>
                </a:solidFill>
                <a:latin typeface="Cambria" pitchFamily="34" charset="0"/>
                <a:ea typeface="Cambria" pitchFamily="34" charset="-122"/>
                <a:cs typeface="Cambria" pitchFamily="34" charset="-120"/>
              </a:rPr>
              <a:t>03</a:t>
            </a:r>
            <a:endParaRPr lang="en-US" sz="3400" dirty="0"/>
          </a:p>
        </p:txBody>
      </p:sp>
      <p:sp>
        <p:nvSpPr>
          <p:cNvPr id="14" name="Text 12"/>
          <p:cNvSpPr txBox="1"/>
          <p:nvPr/>
        </p:nvSpPr>
        <p:spPr>
          <a:xfrm>
            <a:off x="1783080" y="3474720"/>
            <a:ext cx="3703320" cy="365760"/>
          </a:xfrm>
          <a:prstGeom prst="rect">
            <a:avLst/>
          </a:prstGeom>
          <a:noFill/>
          <a:ln/>
        </p:spPr>
        <p:txBody>
          <a:bodyPr wrap="square" lIns="0" tIns="0" rIns="0" bIns="0" rtlCol="0" anchor="ctr"/>
          <a:lstStyle/>
          <a:p>
            <a:pPr marL="0" indent="0">
              <a:buNone/>
            </a:pPr>
            <a:r>
              <a:rPr lang="en-US" sz="1500" b="1" dirty="0">
                <a:solidFill>
                  <a:srgbClr val="16232B"/>
                </a:solidFill>
                <a:latin typeface="Calibri" pitchFamily="34" charset="0"/>
                <a:ea typeface="Calibri" pitchFamily="34" charset="-122"/>
                <a:cs typeface="Calibri" pitchFamily="34" charset="-120"/>
              </a:rPr>
              <a:t>Electromobility in the grid</a:t>
            </a:r>
            <a:endParaRPr lang="en-US" sz="1500" dirty="0"/>
          </a:p>
        </p:txBody>
      </p:sp>
      <p:sp>
        <p:nvSpPr>
          <p:cNvPr id="15" name="Text 13"/>
          <p:cNvSpPr txBox="1"/>
          <p:nvPr/>
        </p:nvSpPr>
        <p:spPr>
          <a:xfrm>
            <a:off x="1783080" y="3840480"/>
            <a:ext cx="3703320" cy="640080"/>
          </a:xfrm>
          <a:prstGeom prst="rect">
            <a:avLst/>
          </a:prstGeom>
          <a:noFill/>
          <a:ln/>
        </p:spPr>
        <p:txBody>
          <a:bodyPr wrap="square" lIns="0" tIns="0" rIns="0" bIns="0" rtlCol="0" anchor="ctr"/>
          <a:lstStyle/>
          <a:p>
            <a:pPr marL="0" indent="0">
              <a:buNone/>
            </a:pPr>
            <a:r>
              <a:rPr lang="en-US" sz="1150" dirty="0">
                <a:solidFill>
                  <a:srgbClr val="5B7280"/>
                </a:solidFill>
                <a:latin typeface="Calibri" pitchFamily="34" charset="0"/>
                <a:ea typeface="Calibri" pitchFamily="34" charset="-122"/>
                <a:cs typeface="Calibri" pitchFamily="34" charset="-120"/>
              </a:rPr>
              <a:t>V2G / V2B as a mobile energy storage asset</a:t>
            </a:r>
            <a:endParaRPr lang="en-US" sz="1150" dirty="0"/>
          </a:p>
        </p:txBody>
      </p:sp>
      <p:sp>
        <p:nvSpPr>
          <p:cNvPr id="16" name="Shape 14"/>
          <p:cNvSpPr/>
          <p:nvPr/>
        </p:nvSpPr>
        <p:spPr>
          <a:xfrm>
            <a:off x="6035040" y="3310128"/>
            <a:ext cx="5120640" cy="1280160"/>
          </a:xfrm>
          <a:prstGeom prst="roundRect">
            <a:avLst>
              <a:gd name="adj" fmla="val 5714"/>
            </a:avLst>
          </a:prstGeom>
          <a:solidFill>
            <a:srgbClr val="FFFFFF"/>
          </a:solidFill>
          <a:ln w="12700">
            <a:solidFill>
              <a:srgbClr val="E3E9E8"/>
            </a:solidFill>
            <a:prstDash val="solid"/>
          </a:ln>
          <a:effectLst>
            <a:outerShdw blurRad="101600" dist="38100" dir="5400000" algn="bl" rotWithShape="0">
              <a:srgbClr val="1B2B33">
                <a:alpha val="12000"/>
              </a:srgbClr>
            </a:outerShdw>
          </a:effectLst>
        </p:spPr>
        <p:txBody>
          <a:bodyPr/>
          <a:lstStyle/>
          <a:p>
            <a:endParaRPr lang="sk-SK"/>
          </a:p>
        </p:txBody>
      </p:sp>
      <p:sp>
        <p:nvSpPr>
          <p:cNvPr id="17" name="Text 15"/>
          <p:cNvSpPr txBox="1"/>
          <p:nvPr/>
        </p:nvSpPr>
        <p:spPr>
          <a:xfrm>
            <a:off x="6236208" y="3447288"/>
            <a:ext cx="1005840" cy="1005840"/>
          </a:xfrm>
          <a:prstGeom prst="rect">
            <a:avLst/>
          </a:prstGeom>
          <a:noFill/>
          <a:ln/>
        </p:spPr>
        <p:txBody>
          <a:bodyPr wrap="square" lIns="0" tIns="0" rIns="0" bIns="0" rtlCol="0" anchor="ctr"/>
          <a:lstStyle/>
          <a:p>
            <a:pPr marL="0" indent="0" algn="l">
              <a:buNone/>
            </a:pPr>
            <a:r>
              <a:rPr lang="en-US" sz="3400" b="1" dirty="0">
                <a:solidFill>
                  <a:srgbClr val="D9EEE2"/>
                </a:solidFill>
                <a:latin typeface="Cambria" pitchFamily="34" charset="0"/>
                <a:ea typeface="Cambria" pitchFamily="34" charset="-122"/>
                <a:cs typeface="Cambria" pitchFamily="34" charset="-120"/>
              </a:rPr>
              <a:t>04</a:t>
            </a:r>
            <a:endParaRPr lang="en-US" sz="3400" dirty="0"/>
          </a:p>
        </p:txBody>
      </p:sp>
      <p:sp>
        <p:nvSpPr>
          <p:cNvPr id="18" name="Text 16"/>
          <p:cNvSpPr txBox="1"/>
          <p:nvPr/>
        </p:nvSpPr>
        <p:spPr>
          <a:xfrm>
            <a:off x="7269480" y="3474720"/>
            <a:ext cx="3703320" cy="365760"/>
          </a:xfrm>
          <a:prstGeom prst="rect">
            <a:avLst/>
          </a:prstGeom>
          <a:noFill/>
          <a:ln/>
        </p:spPr>
        <p:txBody>
          <a:bodyPr wrap="square" lIns="0" tIns="0" rIns="0" bIns="0" rtlCol="0" anchor="ctr"/>
          <a:lstStyle/>
          <a:p>
            <a:pPr marL="0" indent="0">
              <a:buNone/>
            </a:pPr>
            <a:r>
              <a:rPr lang="en-US" sz="1500" b="1" dirty="0">
                <a:solidFill>
                  <a:srgbClr val="16232B"/>
                </a:solidFill>
                <a:latin typeface="Calibri" pitchFamily="34" charset="0"/>
                <a:ea typeface="Calibri" pitchFamily="34" charset="-122"/>
                <a:cs typeface="Calibri" pitchFamily="34" charset="-120"/>
              </a:rPr>
              <a:t>Building model design</a:t>
            </a:r>
            <a:endParaRPr lang="en-US" sz="1500" dirty="0"/>
          </a:p>
        </p:txBody>
      </p:sp>
      <p:sp>
        <p:nvSpPr>
          <p:cNvPr id="19" name="Text 17"/>
          <p:cNvSpPr txBox="1"/>
          <p:nvPr/>
        </p:nvSpPr>
        <p:spPr>
          <a:xfrm>
            <a:off x="7269480" y="3840480"/>
            <a:ext cx="3703320" cy="640080"/>
          </a:xfrm>
          <a:prstGeom prst="rect">
            <a:avLst/>
          </a:prstGeom>
          <a:noFill/>
          <a:ln/>
        </p:spPr>
        <p:txBody>
          <a:bodyPr wrap="square" lIns="0" tIns="0" rIns="0" bIns="0" rtlCol="0" anchor="ctr"/>
          <a:lstStyle/>
          <a:p>
            <a:pPr marL="0" indent="0">
              <a:buNone/>
            </a:pPr>
            <a:r>
              <a:rPr lang="en-US" sz="1150" dirty="0">
                <a:solidFill>
                  <a:srgbClr val="5B7280"/>
                </a:solidFill>
                <a:latin typeface="Calibri" pitchFamily="34" charset="0"/>
                <a:ea typeface="Calibri" pitchFamily="34" charset="-122"/>
                <a:cs typeface="Calibri" pitchFamily="34" charset="-120"/>
              </a:rPr>
              <a:t>PV, BESS, EV infrastructure, control system</a:t>
            </a:r>
            <a:endParaRPr lang="en-US" sz="1150" dirty="0"/>
          </a:p>
        </p:txBody>
      </p:sp>
      <p:sp>
        <p:nvSpPr>
          <p:cNvPr id="20" name="Shape 18"/>
          <p:cNvSpPr/>
          <p:nvPr/>
        </p:nvSpPr>
        <p:spPr>
          <a:xfrm>
            <a:off x="548640" y="4791456"/>
            <a:ext cx="5120640" cy="1280160"/>
          </a:xfrm>
          <a:prstGeom prst="roundRect">
            <a:avLst>
              <a:gd name="adj" fmla="val 5714"/>
            </a:avLst>
          </a:prstGeom>
          <a:solidFill>
            <a:srgbClr val="FFFFFF"/>
          </a:solidFill>
          <a:ln w="12700">
            <a:solidFill>
              <a:srgbClr val="E3E9E8"/>
            </a:solidFill>
            <a:prstDash val="solid"/>
          </a:ln>
          <a:effectLst>
            <a:outerShdw blurRad="101600" dist="38100" dir="5400000" algn="bl" rotWithShape="0">
              <a:srgbClr val="1B2B33">
                <a:alpha val="12000"/>
              </a:srgbClr>
            </a:outerShdw>
          </a:effectLst>
        </p:spPr>
        <p:txBody>
          <a:bodyPr/>
          <a:lstStyle/>
          <a:p>
            <a:endParaRPr lang="sk-SK"/>
          </a:p>
        </p:txBody>
      </p:sp>
      <p:sp>
        <p:nvSpPr>
          <p:cNvPr id="21" name="Text 19"/>
          <p:cNvSpPr txBox="1"/>
          <p:nvPr/>
        </p:nvSpPr>
        <p:spPr>
          <a:xfrm>
            <a:off x="749808" y="4928616"/>
            <a:ext cx="1005840" cy="1005840"/>
          </a:xfrm>
          <a:prstGeom prst="rect">
            <a:avLst/>
          </a:prstGeom>
          <a:noFill/>
          <a:ln/>
        </p:spPr>
        <p:txBody>
          <a:bodyPr wrap="square" lIns="0" tIns="0" rIns="0" bIns="0" rtlCol="0" anchor="ctr"/>
          <a:lstStyle/>
          <a:p>
            <a:pPr marL="0" indent="0" algn="l">
              <a:buNone/>
            </a:pPr>
            <a:r>
              <a:rPr lang="en-US" sz="3400" b="1" dirty="0">
                <a:solidFill>
                  <a:srgbClr val="D9EEE2"/>
                </a:solidFill>
                <a:latin typeface="Cambria" pitchFamily="34" charset="0"/>
                <a:ea typeface="Cambria" pitchFamily="34" charset="-122"/>
                <a:cs typeface="Cambria" pitchFamily="34" charset="-120"/>
              </a:rPr>
              <a:t>05</a:t>
            </a:r>
            <a:endParaRPr lang="en-US" sz="3400" dirty="0"/>
          </a:p>
        </p:txBody>
      </p:sp>
      <p:sp>
        <p:nvSpPr>
          <p:cNvPr id="22" name="Text 20"/>
          <p:cNvSpPr txBox="1"/>
          <p:nvPr/>
        </p:nvSpPr>
        <p:spPr>
          <a:xfrm>
            <a:off x="1783080" y="4956048"/>
            <a:ext cx="3703320" cy="365760"/>
          </a:xfrm>
          <a:prstGeom prst="rect">
            <a:avLst/>
          </a:prstGeom>
          <a:noFill/>
          <a:ln/>
        </p:spPr>
        <p:txBody>
          <a:bodyPr wrap="square" lIns="0" tIns="0" rIns="0" bIns="0" rtlCol="0" anchor="ctr"/>
          <a:lstStyle/>
          <a:p>
            <a:pPr marL="0" indent="0">
              <a:buNone/>
            </a:pPr>
            <a:r>
              <a:rPr lang="en-US" sz="1500" b="1" dirty="0">
                <a:solidFill>
                  <a:srgbClr val="16232B"/>
                </a:solidFill>
                <a:latin typeface="Calibri" pitchFamily="34" charset="0"/>
                <a:ea typeface="Calibri" pitchFamily="34" charset="-122"/>
                <a:cs typeface="Calibri" pitchFamily="34" charset="-120"/>
              </a:rPr>
              <a:t>Results</a:t>
            </a:r>
            <a:endParaRPr lang="en-US" sz="1500" dirty="0"/>
          </a:p>
        </p:txBody>
      </p:sp>
      <p:sp>
        <p:nvSpPr>
          <p:cNvPr id="23" name="Text 21"/>
          <p:cNvSpPr txBox="1"/>
          <p:nvPr/>
        </p:nvSpPr>
        <p:spPr>
          <a:xfrm>
            <a:off x="1783080" y="5321808"/>
            <a:ext cx="3703320" cy="640080"/>
          </a:xfrm>
          <a:prstGeom prst="rect">
            <a:avLst/>
          </a:prstGeom>
          <a:noFill/>
          <a:ln/>
        </p:spPr>
        <p:txBody>
          <a:bodyPr wrap="square" lIns="0" tIns="0" rIns="0" bIns="0" rtlCol="0" anchor="ctr"/>
          <a:lstStyle/>
          <a:p>
            <a:pPr marL="0" indent="0">
              <a:buNone/>
            </a:pPr>
            <a:r>
              <a:rPr lang="en-US" sz="1150" dirty="0">
                <a:solidFill>
                  <a:srgbClr val="5B7280"/>
                </a:solidFill>
                <a:latin typeface="Calibri" pitchFamily="34" charset="0"/>
                <a:ea typeface="Calibri" pitchFamily="34" charset="-122"/>
                <a:cs typeface="Calibri" pitchFamily="34" charset="-120"/>
              </a:rPr>
              <a:t>Consumption and generation balance, impact of EV charging</a:t>
            </a:r>
            <a:endParaRPr lang="en-US" sz="1150" dirty="0"/>
          </a:p>
        </p:txBody>
      </p:sp>
      <p:sp>
        <p:nvSpPr>
          <p:cNvPr id="24" name="Shape 22"/>
          <p:cNvSpPr/>
          <p:nvPr/>
        </p:nvSpPr>
        <p:spPr>
          <a:xfrm>
            <a:off x="6035040" y="4791456"/>
            <a:ext cx="5120640" cy="1280160"/>
          </a:xfrm>
          <a:prstGeom prst="roundRect">
            <a:avLst>
              <a:gd name="adj" fmla="val 5714"/>
            </a:avLst>
          </a:prstGeom>
          <a:solidFill>
            <a:srgbClr val="FFFFFF"/>
          </a:solidFill>
          <a:ln w="12700">
            <a:solidFill>
              <a:srgbClr val="E3E9E8"/>
            </a:solidFill>
            <a:prstDash val="solid"/>
          </a:ln>
          <a:effectLst>
            <a:outerShdw blurRad="101600" dist="38100" dir="5400000" algn="bl" rotWithShape="0">
              <a:srgbClr val="1B2B33">
                <a:alpha val="12000"/>
              </a:srgbClr>
            </a:outerShdw>
          </a:effectLst>
        </p:spPr>
        <p:txBody>
          <a:bodyPr/>
          <a:lstStyle/>
          <a:p>
            <a:endParaRPr lang="sk-SK"/>
          </a:p>
        </p:txBody>
      </p:sp>
      <p:sp>
        <p:nvSpPr>
          <p:cNvPr id="25" name="Text 23"/>
          <p:cNvSpPr txBox="1"/>
          <p:nvPr/>
        </p:nvSpPr>
        <p:spPr>
          <a:xfrm>
            <a:off x="6236208" y="4928616"/>
            <a:ext cx="1005840" cy="1005840"/>
          </a:xfrm>
          <a:prstGeom prst="rect">
            <a:avLst/>
          </a:prstGeom>
          <a:noFill/>
          <a:ln/>
        </p:spPr>
        <p:txBody>
          <a:bodyPr wrap="square" lIns="0" tIns="0" rIns="0" bIns="0" rtlCol="0" anchor="ctr"/>
          <a:lstStyle/>
          <a:p>
            <a:pPr marL="0" indent="0" algn="l">
              <a:buNone/>
            </a:pPr>
            <a:r>
              <a:rPr lang="en-US" sz="3400" b="1" dirty="0">
                <a:solidFill>
                  <a:srgbClr val="D9EEE2"/>
                </a:solidFill>
                <a:latin typeface="Cambria" pitchFamily="34" charset="0"/>
                <a:ea typeface="Cambria" pitchFamily="34" charset="-122"/>
                <a:cs typeface="Cambria" pitchFamily="34" charset="-120"/>
              </a:rPr>
              <a:t>06</a:t>
            </a:r>
            <a:endParaRPr lang="en-US" sz="3400" dirty="0"/>
          </a:p>
        </p:txBody>
      </p:sp>
      <p:sp>
        <p:nvSpPr>
          <p:cNvPr id="26" name="Text 24"/>
          <p:cNvSpPr txBox="1"/>
          <p:nvPr/>
        </p:nvSpPr>
        <p:spPr>
          <a:xfrm>
            <a:off x="7269480" y="4956048"/>
            <a:ext cx="3703320" cy="365760"/>
          </a:xfrm>
          <a:prstGeom prst="rect">
            <a:avLst/>
          </a:prstGeom>
          <a:noFill/>
          <a:ln/>
        </p:spPr>
        <p:txBody>
          <a:bodyPr wrap="square" lIns="0" tIns="0" rIns="0" bIns="0" rtlCol="0" anchor="ctr"/>
          <a:lstStyle/>
          <a:p>
            <a:pPr marL="0" indent="0">
              <a:buNone/>
            </a:pPr>
            <a:r>
              <a:rPr lang="en-US" sz="1500" b="1" dirty="0">
                <a:solidFill>
                  <a:srgbClr val="16232B"/>
                </a:solidFill>
                <a:latin typeface="Calibri" pitchFamily="34" charset="0"/>
                <a:ea typeface="Calibri" pitchFamily="34" charset="-122"/>
                <a:cs typeface="Calibri" pitchFamily="34" charset="-120"/>
              </a:rPr>
              <a:t>Conclusions</a:t>
            </a:r>
            <a:endParaRPr lang="en-US" sz="1500" dirty="0"/>
          </a:p>
        </p:txBody>
      </p:sp>
      <p:sp>
        <p:nvSpPr>
          <p:cNvPr id="27" name="Text 25"/>
          <p:cNvSpPr txBox="1"/>
          <p:nvPr/>
        </p:nvSpPr>
        <p:spPr>
          <a:xfrm>
            <a:off x="7269480" y="5321808"/>
            <a:ext cx="3703320" cy="640080"/>
          </a:xfrm>
          <a:prstGeom prst="rect">
            <a:avLst/>
          </a:prstGeom>
          <a:noFill/>
          <a:ln/>
        </p:spPr>
        <p:txBody>
          <a:bodyPr wrap="square" lIns="0" tIns="0" rIns="0" bIns="0" rtlCol="0" anchor="ctr"/>
          <a:lstStyle/>
          <a:p>
            <a:pPr marL="0" indent="0">
              <a:buNone/>
            </a:pPr>
            <a:r>
              <a:rPr lang="en-US" sz="1150" dirty="0">
                <a:solidFill>
                  <a:srgbClr val="5B7280"/>
                </a:solidFill>
                <a:latin typeface="Calibri" pitchFamily="34" charset="0"/>
                <a:ea typeface="Calibri" pitchFamily="34" charset="-122"/>
                <a:cs typeface="Calibri" pitchFamily="34" charset="-120"/>
              </a:rPr>
              <a:t>Benefits and </a:t>
            </a:r>
            <a:r>
              <a:rPr lang="en-US" sz="1150" noProof="0" dirty="0">
                <a:solidFill>
                  <a:srgbClr val="5B7280"/>
                </a:solidFill>
                <a:latin typeface="Calibri" pitchFamily="34" charset="0"/>
                <a:ea typeface="Calibri" pitchFamily="34" charset="-122"/>
                <a:cs typeface="Calibri" pitchFamily="34" charset="-120"/>
              </a:rPr>
              <a:t>challenges</a:t>
            </a:r>
            <a:endParaRPr lang="en-US" sz="1150" dirty="0"/>
          </a:p>
        </p:txBody>
      </p:sp>
      <p:sp>
        <p:nvSpPr>
          <p:cNvPr id="28" name="Text 26"/>
          <p:cNvSpPr txBox="1"/>
          <p:nvPr/>
        </p:nvSpPr>
        <p:spPr>
          <a:xfrm>
            <a:off x="11368735" y="6400800"/>
            <a:ext cx="548640" cy="320040"/>
          </a:xfrm>
          <a:prstGeom prst="rect">
            <a:avLst/>
          </a:prstGeom>
          <a:noFill/>
          <a:ln/>
        </p:spPr>
        <p:txBody>
          <a:bodyPr wrap="square" rtlCol="0" anchor="ctr"/>
          <a:lstStyle/>
          <a:p>
            <a:pPr marL="0" indent="0" algn="r">
              <a:buNone/>
            </a:pPr>
            <a:r>
              <a:rPr lang="en-US" sz="1000" dirty="0">
                <a:solidFill>
                  <a:srgbClr val="5B7280"/>
                </a:solidFill>
                <a:latin typeface="Calibri" pitchFamily="34" charset="0"/>
                <a:ea typeface="Calibri" pitchFamily="34" charset="-122"/>
                <a:cs typeface="Calibri" pitchFamily="34" charset="-120"/>
              </a:rPr>
              <a:t>02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3F7F6"/>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8229600" cy="320040"/>
          </a:xfrm>
          <a:prstGeom prst="rect">
            <a:avLst/>
          </a:prstGeom>
          <a:noFill/>
          <a:ln/>
        </p:spPr>
        <p:txBody>
          <a:bodyPr wrap="square" rtlCol="0" anchor="ctr"/>
          <a:lstStyle/>
          <a:p>
            <a:pPr marL="0" indent="0">
              <a:buNone/>
            </a:pPr>
            <a:r>
              <a:rPr lang="en-US" sz="1250" b="1" kern="0" spc="200" dirty="0">
                <a:solidFill>
                  <a:srgbClr val="3DBE7A"/>
                </a:solidFill>
                <a:latin typeface="Calibri" pitchFamily="34" charset="0"/>
                <a:ea typeface="Calibri" pitchFamily="34" charset="-122"/>
                <a:cs typeface="Calibri" pitchFamily="34" charset="-120"/>
              </a:rPr>
              <a:t>01 · INTRODUCTION &amp; MOTIVATION</a:t>
            </a:r>
            <a:endParaRPr lang="en-US" sz="1250" dirty="0"/>
          </a:p>
        </p:txBody>
      </p:sp>
      <p:sp>
        <p:nvSpPr>
          <p:cNvPr id="3" name="Text 1"/>
          <p:cNvSpPr txBox="1"/>
          <p:nvPr/>
        </p:nvSpPr>
        <p:spPr>
          <a:xfrm>
            <a:off x="548640" y="685800"/>
            <a:ext cx="10607040" cy="822960"/>
          </a:xfrm>
          <a:prstGeom prst="rect">
            <a:avLst/>
          </a:prstGeom>
          <a:noFill/>
          <a:ln/>
        </p:spPr>
        <p:txBody>
          <a:bodyPr wrap="square" lIns="0" tIns="0" rIns="0" bIns="0" rtlCol="0" anchor="ctr"/>
          <a:lstStyle/>
          <a:p>
            <a:pPr marL="0" indent="0">
              <a:buNone/>
            </a:pPr>
            <a:r>
              <a:rPr lang="en-US" sz="3000" b="1" dirty="0">
                <a:solidFill>
                  <a:srgbClr val="16232B"/>
                </a:solidFill>
                <a:latin typeface="Cambria" pitchFamily="34" charset="0"/>
                <a:ea typeface="Cambria" pitchFamily="34" charset="-122"/>
                <a:cs typeface="Cambria" pitchFamily="34" charset="-120"/>
              </a:rPr>
              <a:t>Electromobility as part of the building energy system</a:t>
            </a:r>
            <a:endParaRPr lang="en-US" sz="3000" dirty="0"/>
          </a:p>
        </p:txBody>
      </p:sp>
      <p:sp>
        <p:nvSpPr>
          <p:cNvPr id="4" name="Text 2"/>
          <p:cNvSpPr txBox="1"/>
          <p:nvPr/>
        </p:nvSpPr>
        <p:spPr>
          <a:xfrm>
            <a:off x="548640" y="1783080"/>
            <a:ext cx="6766560" cy="1828800"/>
          </a:xfrm>
          <a:prstGeom prst="rect">
            <a:avLst/>
          </a:prstGeom>
          <a:noFill/>
          <a:ln/>
        </p:spPr>
        <p:txBody>
          <a:bodyPr wrap="square" rtlCol="0" anchor="ctr"/>
          <a:lstStyle/>
          <a:p>
            <a:pPr marL="0" indent="0">
              <a:lnSpc>
                <a:spcPct val="125000"/>
              </a:lnSpc>
              <a:buNone/>
            </a:pPr>
            <a:r>
              <a:rPr lang="en-US" sz="1450" dirty="0">
                <a:solidFill>
                  <a:srgbClr val="16232B"/>
                </a:solidFill>
                <a:latin typeface="Calibri" pitchFamily="34" charset="0"/>
                <a:ea typeface="Calibri" pitchFamily="34" charset="-122"/>
                <a:cs typeface="Calibri" pitchFamily="34" charset="-120"/>
              </a:rPr>
              <a:t>The shift toward decentralized energy systems is driving the growth of nanogrids — small, autonomous systems that manage local generation, storage and consumption within buildings. Electric vehicles with bidirectional charging (V2G/V2B) are becoming mobile energy storage units, increasing both flexibility and resilience of the building.</a:t>
            </a:r>
            <a:endParaRPr lang="en-US" sz="1450" dirty="0"/>
          </a:p>
        </p:txBody>
      </p:sp>
      <p:sp>
        <p:nvSpPr>
          <p:cNvPr id="5" name="Shape 3"/>
          <p:cNvSpPr/>
          <p:nvPr/>
        </p:nvSpPr>
        <p:spPr>
          <a:xfrm>
            <a:off x="548640" y="3794760"/>
            <a:ext cx="502920" cy="502920"/>
          </a:xfrm>
          <a:prstGeom prst="ellipse">
            <a:avLst/>
          </a:prstGeom>
          <a:solidFill>
            <a:srgbClr val="1C7293"/>
          </a:solidFill>
          <a:ln/>
        </p:spPr>
        <p:txBody>
          <a:bodyPr/>
          <a:lstStyle/>
          <a:p>
            <a:endParaRPr lang="sk-SK"/>
          </a:p>
        </p:txBody>
      </p:sp>
      <p:sp>
        <p:nvSpPr>
          <p:cNvPr id="6" name="Text 4"/>
          <p:cNvSpPr txBox="1"/>
          <p:nvPr/>
        </p:nvSpPr>
        <p:spPr>
          <a:xfrm>
            <a:off x="548640" y="3794760"/>
            <a:ext cx="502920" cy="502920"/>
          </a:xfrm>
          <a:prstGeom prst="rect">
            <a:avLst/>
          </a:prstGeom>
          <a:noFill/>
          <a:ln/>
        </p:spPr>
        <p:txBody>
          <a:bodyPr wrap="square" lIns="0" tIns="0" rIns="0" bIns="0" rtlCol="0" anchor="ctr"/>
          <a:lstStyle/>
          <a:p>
            <a:pPr marL="0" indent="0" algn="ctr">
              <a:buNone/>
            </a:pPr>
            <a:r>
              <a:rPr lang="en-US" sz="1540" dirty="0">
                <a:solidFill>
                  <a:srgbClr val="FFFFFF"/>
                </a:solidFill>
                <a:latin typeface="Calibri" pitchFamily="34" charset="0"/>
                <a:ea typeface="Calibri" pitchFamily="34" charset="-122"/>
                <a:cs typeface="Calibri" pitchFamily="34" charset="-120"/>
              </a:rPr>
              <a:t>☀</a:t>
            </a:r>
            <a:endParaRPr lang="en-US" sz="1540" dirty="0"/>
          </a:p>
        </p:txBody>
      </p:sp>
      <p:sp>
        <p:nvSpPr>
          <p:cNvPr id="7" name="Text 5"/>
          <p:cNvSpPr txBox="1"/>
          <p:nvPr/>
        </p:nvSpPr>
        <p:spPr>
          <a:xfrm>
            <a:off x="1234440" y="3767328"/>
            <a:ext cx="2743200" cy="320040"/>
          </a:xfrm>
          <a:prstGeom prst="rect">
            <a:avLst/>
          </a:prstGeom>
          <a:noFill/>
          <a:ln/>
        </p:spPr>
        <p:txBody>
          <a:bodyPr wrap="square" lIns="0" tIns="0" rIns="0" bIns="0" rtlCol="0" anchor="ctr"/>
          <a:lstStyle/>
          <a:p>
            <a:pPr marL="0" indent="0">
              <a:buNone/>
            </a:pPr>
            <a:r>
              <a:rPr lang="en-US" sz="1400" b="1" dirty="0">
                <a:solidFill>
                  <a:srgbClr val="16232B"/>
                </a:solidFill>
                <a:latin typeface="Calibri" pitchFamily="34" charset="0"/>
                <a:ea typeface="Calibri" pitchFamily="34" charset="-122"/>
                <a:cs typeface="Calibri" pitchFamily="34" charset="-120"/>
              </a:rPr>
              <a:t>PV + ESS</a:t>
            </a:r>
            <a:endParaRPr lang="en-US" sz="1400" dirty="0"/>
          </a:p>
        </p:txBody>
      </p:sp>
      <p:sp>
        <p:nvSpPr>
          <p:cNvPr id="8" name="Text 6"/>
          <p:cNvSpPr txBox="1"/>
          <p:nvPr/>
        </p:nvSpPr>
        <p:spPr>
          <a:xfrm>
            <a:off x="1234440" y="4087368"/>
            <a:ext cx="5212080" cy="457200"/>
          </a:xfrm>
          <a:prstGeom prst="rect">
            <a:avLst/>
          </a:prstGeom>
          <a:noFill/>
          <a:ln/>
        </p:spPr>
        <p:txBody>
          <a:bodyPr wrap="square" lIns="0" tIns="0" rIns="0" bIns="0" rtlCol="0" anchor="ctr"/>
          <a:lstStyle/>
          <a:p>
            <a:pPr marL="0" indent="0">
              <a:buNone/>
            </a:pPr>
            <a:r>
              <a:rPr lang="en-US" sz="1150" dirty="0">
                <a:solidFill>
                  <a:srgbClr val="5B7280"/>
                </a:solidFill>
                <a:latin typeface="Calibri" pitchFamily="34" charset="0"/>
                <a:ea typeface="Calibri" pitchFamily="34" charset="-122"/>
                <a:cs typeface="Calibri" pitchFamily="34" charset="-120"/>
              </a:rPr>
              <a:t>Local generation and storage of energy directly in the building</a:t>
            </a:r>
            <a:endParaRPr lang="en-US" sz="1150" dirty="0"/>
          </a:p>
        </p:txBody>
      </p:sp>
      <p:sp>
        <p:nvSpPr>
          <p:cNvPr id="9" name="Shape 7"/>
          <p:cNvSpPr/>
          <p:nvPr/>
        </p:nvSpPr>
        <p:spPr>
          <a:xfrm>
            <a:off x="548640" y="4663440"/>
            <a:ext cx="502920" cy="502920"/>
          </a:xfrm>
          <a:prstGeom prst="ellipse">
            <a:avLst/>
          </a:prstGeom>
          <a:solidFill>
            <a:srgbClr val="1C7293"/>
          </a:solidFill>
          <a:ln/>
        </p:spPr>
        <p:txBody>
          <a:bodyPr/>
          <a:lstStyle/>
          <a:p>
            <a:endParaRPr lang="sk-SK"/>
          </a:p>
        </p:txBody>
      </p:sp>
      <p:sp>
        <p:nvSpPr>
          <p:cNvPr id="10" name="Text 8"/>
          <p:cNvSpPr txBox="1"/>
          <p:nvPr/>
        </p:nvSpPr>
        <p:spPr>
          <a:xfrm>
            <a:off x="548640" y="4663440"/>
            <a:ext cx="502920" cy="502920"/>
          </a:xfrm>
          <a:prstGeom prst="rect">
            <a:avLst/>
          </a:prstGeom>
          <a:noFill/>
          <a:ln/>
        </p:spPr>
        <p:txBody>
          <a:bodyPr wrap="square" lIns="0" tIns="0" rIns="0" bIns="0" rtlCol="0" anchor="ctr"/>
          <a:lstStyle/>
          <a:p>
            <a:pPr marL="0" indent="0" algn="ctr">
              <a:buNone/>
            </a:pPr>
            <a:r>
              <a:rPr lang="en-US" sz="1540" dirty="0">
                <a:solidFill>
                  <a:srgbClr val="FFFFFF"/>
                </a:solidFill>
                <a:latin typeface="Calibri" pitchFamily="34" charset="0"/>
                <a:ea typeface="Calibri" pitchFamily="34" charset="-122"/>
                <a:cs typeface="Calibri" pitchFamily="34" charset="-120"/>
              </a:rPr>
              <a:t>🔋</a:t>
            </a:r>
            <a:endParaRPr lang="en-US" sz="1540" dirty="0"/>
          </a:p>
        </p:txBody>
      </p:sp>
      <p:sp>
        <p:nvSpPr>
          <p:cNvPr id="11" name="Text 9"/>
          <p:cNvSpPr txBox="1"/>
          <p:nvPr/>
        </p:nvSpPr>
        <p:spPr>
          <a:xfrm>
            <a:off x="1234440" y="4636008"/>
            <a:ext cx="2743200" cy="320040"/>
          </a:xfrm>
          <a:prstGeom prst="rect">
            <a:avLst/>
          </a:prstGeom>
          <a:noFill/>
          <a:ln/>
        </p:spPr>
        <p:txBody>
          <a:bodyPr wrap="square" lIns="0" tIns="0" rIns="0" bIns="0" rtlCol="0" anchor="ctr"/>
          <a:lstStyle/>
          <a:p>
            <a:pPr marL="0" indent="0">
              <a:buNone/>
            </a:pPr>
            <a:r>
              <a:rPr lang="en-US" sz="1400" b="1" dirty="0">
                <a:solidFill>
                  <a:srgbClr val="16232B"/>
                </a:solidFill>
                <a:latin typeface="Calibri" pitchFamily="34" charset="0"/>
                <a:ea typeface="Calibri" pitchFamily="34" charset="-122"/>
                <a:cs typeface="Calibri" pitchFamily="34" charset="-120"/>
              </a:rPr>
              <a:t>V2G / V2B</a:t>
            </a:r>
            <a:endParaRPr lang="en-US" sz="1400" dirty="0"/>
          </a:p>
        </p:txBody>
      </p:sp>
      <p:sp>
        <p:nvSpPr>
          <p:cNvPr id="12" name="Text 10"/>
          <p:cNvSpPr txBox="1"/>
          <p:nvPr/>
        </p:nvSpPr>
        <p:spPr>
          <a:xfrm>
            <a:off x="1234440" y="4956048"/>
            <a:ext cx="5212080" cy="457200"/>
          </a:xfrm>
          <a:prstGeom prst="rect">
            <a:avLst/>
          </a:prstGeom>
          <a:noFill/>
          <a:ln/>
        </p:spPr>
        <p:txBody>
          <a:bodyPr wrap="square" lIns="0" tIns="0" rIns="0" bIns="0" rtlCol="0" anchor="ctr"/>
          <a:lstStyle/>
          <a:p>
            <a:pPr marL="0" indent="0">
              <a:buNone/>
            </a:pPr>
            <a:r>
              <a:rPr lang="en-US" sz="1150" dirty="0">
                <a:solidFill>
                  <a:srgbClr val="5B7280"/>
                </a:solidFill>
                <a:latin typeface="Calibri" pitchFamily="34" charset="0"/>
                <a:ea typeface="Calibri" pitchFamily="34" charset="-122"/>
                <a:cs typeface="Calibri" pitchFamily="34" charset="-120"/>
              </a:rPr>
              <a:t>Electric vehicle as a mobile, bidirectional storage asset</a:t>
            </a:r>
            <a:endParaRPr lang="en-US" sz="1150" dirty="0"/>
          </a:p>
        </p:txBody>
      </p:sp>
      <p:sp>
        <p:nvSpPr>
          <p:cNvPr id="13" name="Shape 11"/>
          <p:cNvSpPr/>
          <p:nvPr/>
        </p:nvSpPr>
        <p:spPr>
          <a:xfrm>
            <a:off x="548640" y="5532120"/>
            <a:ext cx="502920" cy="502920"/>
          </a:xfrm>
          <a:prstGeom prst="ellipse">
            <a:avLst/>
          </a:prstGeom>
          <a:solidFill>
            <a:srgbClr val="1C7293"/>
          </a:solidFill>
          <a:ln/>
        </p:spPr>
        <p:txBody>
          <a:bodyPr/>
          <a:lstStyle/>
          <a:p>
            <a:endParaRPr lang="sk-SK"/>
          </a:p>
        </p:txBody>
      </p:sp>
      <p:sp>
        <p:nvSpPr>
          <p:cNvPr id="14" name="Text 12"/>
          <p:cNvSpPr txBox="1"/>
          <p:nvPr/>
        </p:nvSpPr>
        <p:spPr>
          <a:xfrm>
            <a:off x="548640" y="5532120"/>
            <a:ext cx="502920" cy="502920"/>
          </a:xfrm>
          <a:prstGeom prst="rect">
            <a:avLst/>
          </a:prstGeom>
          <a:noFill/>
          <a:ln/>
        </p:spPr>
        <p:txBody>
          <a:bodyPr wrap="square" lIns="0" tIns="0" rIns="0" bIns="0" rtlCol="0" anchor="ctr"/>
          <a:lstStyle/>
          <a:p>
            <a:pPr marL="0" indent="0" algn="ctr">
              <a:buNone/>
            </a:pPr>
            <a:r>
              <a:rPr lang="en-US" sz="1540" dirty="0">
                <a:solidFill>
                  <a:srgbClr val="FFFFFF"/>
                </a:solidFill>
                <a:latin typeface="Calibri" pitchFamily="34" charset="0"/>
                <a:ea typeface="Calibri" pitchFamily="34" charset="-122"/>
                <a:cs typeface="Calibri" pitchFamily="34" charset="-120"/>
              </a:rPr>
              <a:t>🌐</a:t>
            </a:r>
            <a:endParaRPr lang="en-US" sz="1540" dirty="0"/>
          </a:p>
        </p:txBody>
      </p:sp>
      <p:sp>
        <p:nvSpPr>
          <p:cNvPr id="15" name="Text 13"/>
          <p:cNvSpPr txBox="1"/>
          <p:nvPr/>
        </p:nvSpPr>
        <p:spPr>
          <a:xfrm>
            <a:off x="1234440" y="5504688"/>
            <a:ext cx="2743200" cy="320040"/>
          </a:xfrm>
          <a:prstGeom prst="rect">
            <a:avLst/>
          </a:prstGeom>
          <a:noFill/>
          <a:ln/>
        </p:spPr>
        <p:txBody>
          <a:bodyPr wrap="square" lIns="0" tIns="0" rIns="0" bIns="0" rtlCol="0" anchor="ctr"/>
          <a:lstStyle/>
          <a:p>
            <a:pPr marL="0" indent="0">
              <a:buNone/>
            </a:pPr>
            <a:r>
              <a:rPr lang="en-US" sz="1400" b="1" dirty="0">
                <a:solidFill>
                  <a:srgbClr val="16232B"/>
                </a:solidFill>
                <a:latin typeface="Calibri" pitchFamily="34" charset="0"/>
                <a:ea typeface="Calibri" pitchFamily="34" charset="-122"/>
                <a:cs typeface="Calibri" pitchFamily="34" charset="-120"/>
              </a:rPr>
              <a:t>P2P exchange</a:t>
            </a:r>
            <a:endParaRPr lang="en-US" sz="1400" dirty="0"/>
          </a:p>
        </p:txBody>
      </p:sp>
      <p:sp>
        <p:nvSpPr>
          <p:cNvPr id="16" name="Text 14"/>
          <p:cNvSpPr txBox="1"/>
          <p:nvPr/>
        </p:nvSpPr>
        <p:spPr>
          <a:xfrm>
            <a:off x="1234440" y="5824728"/>
            <a:ext cx="5212080" cy="457200"/>
          </a:xfrm>
          <a:prstGeom prst="rect">
            <a:avLst/>
          </a:prstGeom>
          <a:noFill/>
          <a:ln/>
        </p:spPr>
        <p:txBody>
          <a:bodyPr wrap="square" lIns="0" tIns="0" rIns="0" bIns="0" rtlCol="0" anchor="ctr"/>
          <a:lstStyle/>
          <a:p>
            <a:pPr marL="0" indent="0">
              <a:buNone/>
            </a:pPr>
            <a:r>
              <a:rPr lang="en-US" sz="1150" dirty="0">
                <a:solidFill>
                  <a:srgbClr val="5B7280"/>
                </a:solidFill>
                <a:latin typeface="Calibri" pitchFamily="34" charset="0"/>
                <a:ea typeface="Calibri" pitchFamily="34" charset="-122"/>
                <a:cs typeface="Calibri" pitchFamily="34" charset="-120"/>
              </a:rPr>
              <a:t>Energy sharing between interconnected nanogrids</a:t>
            </a:r>
            <a:endParaRPr lang="en-US" sz="1150" dirty="0"/>
          </a:p>
        </p:txBody>
      </p:sp>
      <p:sp>
        <p:nvSpPr>
          <p:cNvPr id="17" name="Shape 15"/>
          <p:cNvSpPr/>
          <p:nvPr/>
        </p:nvSpPr>
        <p:spPr>
          <a:xfrm>
            <a:off x="7635240" y="1691640"/>
            <a:ext cx="3977640" cy="4434840"/>
          </a:xfrm>
          <a:prstGeom prst="roundRect">
            <a:avLst>
              <a:gd name="adj" fmla="val 2299"/>
            </a:avLst>
          </a:prstGeom>
          <a:solidFill>
            <a:srgbClr val="0A3D62"/>
          </a:solidFill>
          <a:ln/>
          <a:effectLst>
            <a:outerShdw blurRad="127000" dist="50800" dir="5400000" algn="bl" rotWithShape="0">
              <a:srgbClr val="1B2B33">
                <a:alpha val="18000"/>
              </a:srgbClr>
            </a:outerShdw>
          </a:effectLst>
        </p:spPr>
        <p:txBody>
          <a:bodyPr/>
          <a:lstStyle/>
          <a:p>
            <a:endParaRPr lang="sk-SK"/>
          </a:p>
        </p:txBody>
      </p:sp>
      <p:sp>
        <p:nvSpPr>
          <p:cNvPr id="18" name="Text 16"/>
          <p:cNvSpPr txBox="1"/>
          <p:nvPr/>
        </p:nvSpPr>
        <p:spPr>
          <a:xfrm>
            <a:off x="7635240" y="2148840"/>
            <a:ext cx="3977640" cy="1005840"/>
          </a:xfrm>
          <a:prstGeom prst="rect">
            <a:avLst/>
          </a:prstGeom>
          <a:noFill/>
          <a:ln/>
        </p:spPr>
        <p:txBody>
          <a:bodyPr wrap="square" lIns="0" tIns="0" rIns="0" bIns="0" rtlCol="0" anchor="ctr"/>
          <a:lstStyle/>
          <a:p>
            <a:pPr marL="0" indent="0" algn="ctr">
              <a:buNone/>
            </a:pPr>
            <a:r>
              <a:rPr lang="en-US" sz="5000" b="1" dirty="0">
                <a:solidFill>
                  <a:srgbClr val="3DBE7A"/>
                </a:solidFill>
                <a:latin typeface="Cambria" pitchFamily="34" charset="0"/>
                <a:ea typeface="Cambria" pitchFamily="34" charset="-122"/>
                <a:cs typeface="Cambria" pitchFamily="34" charset="-120"/>
              </a:rPr>
              <a:t>40%</a:t>
            </a:r>
            <a:endParaRPr lang="en-US" sz="5000" dirty="0"/>
          </a:p>
        </p:txBody>
      </p:sp>
      <p:sp>
        <p:nvSpPr>
          <p:cNvPr id="19" name="Text 17"/>
          <p:cNvSpPr txBox="1"/>
          <p:nvPr/>
        </p:nvSpPr>
        <p:spPr>
          <a:xfrm>
            <a:off x="8001000" y="3154680"/>
            <a:ext cx="3246120" cy="822960"/>
          </a:xfrm>
          <a:prstGeom prst="rect">
            <a:avLst/>
          </a:prstGeom>
          <a:noFill/>
          <a:ln/>
        </p:spPr>
        <p:txBody>
          <a:bodyPr wrap="square" lIns="0" tIns="0" rIns="0" bIns="0" rtlCol="0" anchor="ctr"/>
          <a:lstStyle/>
          <a:p>
            <a:pPr marL="0" indent="0" algn="ctr">
              <a:buNone/>
            </a:pPr>
            <a:r>
              <a:rPr lang="en-US" sz="1250" dirty="0">
                <a:solidFill>
                  <a:srgbClr val="FFFFFF"/>
                </a:solidFill>
                <a:latin typeface="Calibri" pitchFamily="34" charset="0"/>
                <a:ea typeface="Calibri" pitchFamily="34" charset="-122"/>
                <a:cs typeface="Calibri" pitchFamily="34" charset="-120"/>
              </a:rPr>
              <a:t>of global energy consumption is attributed to buildings</a:t>
            </a:r>
            <a:endParaRPr lang="en-US" sz="1250" dirty="0"/>
          </a:p>
        </p:txBody>
      </p:sp>
      <p:sp>
        <p:nvSpPr>
          <p:cNvPr id="20" name="Shape 18"/>
          <p:cNvSpPr/>
          <p:nvPr/>
        </p:nvSpPr>
        <p:spPr>
          <a:xfrm>
            <a:off x="8092440" y="4160520"/>
            <a:ext cx="3063240" cy="0"/>
          </a:xfrm>
          <a:prstGeom prst="line">
            <a:avLst/>
          </a:prstGeom>
          <a:noFill/>
          <a:ln w="12700">
            <a:solidFill>
              <a:srgbClr val="3E6C7C"/>
            </a:solidFill>
            <a:prstDash val="solid"/>
          </a:ln>
        </p:spPr>
        <p:txBody>
          <a:bodyPr/>
          <a:lstStyle/>
          <a:p>
            <a:endParaRPr lang="sk-SK"/>
          </a:p>
        </p:txBody>
      </p:sp>
      <p:sp>
        <p:nvSpPr>
          <p:cNvPr id="21" name="Text 19"/>
          <p:cNvSpPr txBox="1"/>
          <p:nvPr/>
        </p:nvSpPr>
        <p:spPr>
          <a:xfrm>
            <a:off x="8001000" y="4343400"/>
            <a:ext cx="3291840" cy="1463040"/>
          </a:xfrm>
          <a:prstGeom prst="rect">
            <a:avLst/>
          </a:prstGeom>
          <a:noFill/>
          <a:ln/>
        </p:spPr>
        <p:txBody>
          <a:bodyPr wrap="square" rtlCol="0" anchor="ctr"/>
          <a:lstStyle/>
          <a:p>
            <a:pPr marL="0" indent="0">
              <a:lnSpc>
                <a:spcPct val="125000"/>
              </a:lnSpc>
              <a:buNone/>
            </a:pPr>
            <a:r>
              <a:rPr lang="en-US" sz="1150" dirty="0">
                <a:solidFill>
                  <a:srgbClr val="C9D8DE"/>
                </a:solidFill>
                <a:latin typeface="Calibri" pitchFamily="34" charset="0"/>
                <a:ea typeface="Calibri" pitchFamily="34" charset="-122"/>
                <a:cs typeface="Calibri" pitchFamily="34" charset="-120"/>
              </a:rPr>
              <a:t>EU Energy Performance of Buildings Directive (EPBD): new buildings must be nZEB (nearly zero-energy), min. 25% from RES.</a:t>
            </a:r>
            <a:endParaRPr lang="en-US" sz="1150" dirty="0"/>
          </a:p>
        </p:txBody>
      </p:sp>
      <p:sp>
        <p:nvSpPr>
          <p:cNvPr id="22" name="Text 20"/>
          <p:cNvSpPr txBox="1"/>
          <p:nvPr/>
        </p:nvSpPr>
        <p:spPr>
          <a:xfrm>
            <a:off x="11368735" y="6400800"/>
            <a:ext cx="548640" cy="320040"/>
          </a:xfrm>
          <a:prstGeom prst="rect">
            <a:avLst/>
          </a:prstGeom>
          <a:noFill/>
          <a:ln/>
        </p:spPr>
        <p:txBody>
          <a:bodyPr wrap="square" rtlCol="0" anchor="ctr"/>
          <a:lstStyle/>
          <a:p>
            <a:pPr marL="0" indent="0" algn="r">
              <a:buNone/>
            </a:pPr>
            <a:r>
              <a:rPr lang="en-US" sz="1000" dirty="0">
                <a:solidFill>
                  <a:srgbClr val="5B7280"/>
                </a:solidFill>
                <a:latin typeface="Calibri" pitchFamily="34" charset="0"/>
                <a:ea typeface="Calibri" pitchFamily="34" charset="-122"/>
                <a:cs typeface="Calibri" pitchFamily="34" charset="-120"/>
              </a:rPr>
              <a:t>03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3F7F6"/>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8229600" cy="320040"/>
          </a:xfrm>
          <a:prstGeom prst="rect">
            <a:avLst/>
          </a:prstGeom>
          <a:noFill/>
          <a:ln/>
        </p:spPr>
        <p:txBody>
          <a:bodyPr wrap="square" rtlCol="0" anchor="ctr"/>
          <a:lstStyle/>
          <a:p>
            <a:pPr marL="0" indent="0">
              <a:buNone/>
            </a:pPr>
            <a:r>
              <a:rPr lang="en-US" sz="1250" b="1" kern="0" spc="200" dirty="0">
                <a:solidFill>
                  <a:srgbClr val="3DBE7A"/>
                </a:solidFill>
                <a:latin typeface="Calibri" pitchFamily="34" charset="0"/>
                <a:ea typeface="Calibri" pitchFamily="34" charset="-122"/>
                <a:cs typeface="Calibri" pitchFamily="34" charset="-120"/>
              </a:rPr>
              <a:t>02 · NANOGRID &amp; MICROGRID</a:t>
            </a:r>
            <a:endParaRPr lang="en-US" sz="1250" dirty="0"/>
          </a:p>
        </p:txBody>
      </p:sp>
      <p:sp>
        <p:nvSpPr>
          <p:cNvPr id="3" name="Text 1"/>
          <p:cNvSpPr txBox="1"/>
          <p:nvPr/>
        </p:nvSpPr>
        <p:spPr>
          <a:xfrm>
            <a:off x="548640" y="685800"/>
            <a:ext cx="10607040" cy="822960"/>
          </a:xfrm>
          <a:prstGeom prst="rect">
            <a:avLst/>
          </a:prstGeom>
          <a:noFill/>
          <a:ln/>
        </p:spPr>
        <p:txBody>
          <a:bodyPr wrap="square" lIns="0" tIns="0" rIns="0" bIns="0" rtlCol="0" anchor="ctr"/>
          <a:lstStyle/>
          <a:p>
            <a:pPr marL="0" indent="0">
              <a:buNone/>
            </a:pPr>
            <a:r>
              <a:rPr lang="en-US" sz="3000" b="1" dirty="0">
                <a:solidFill>
                  <a:srgbClr val="16232B"/>
                </a:solidFill>
                <a:latin typeface="Cambria" pitchFamily="34" charset="0"/>
                <a:ea typeface="Cambria" pitchFamily="34" charset="-122"/>
                <a:cs typeface="Cambria" pitchFamily="34" charset="-120"/>
              </a:rPr>
              <a:t>What is a nanogrid?</a:t>
            </a:r>
            <a:endParaRPr lang="en-US" sz="3000" dirty="0"/>
          </a:p>
        </p:txBody>
      </p:sp>
      <p:sp>
        <p:nvSpPr>
          <p:cNvPr id="4" name="Text 2"/>
          <p:cNvSpPr txBox="1"/>
          <p:nvPr/>
        </p:nvSpPr>
        <p:spPr>
          <a:xfrm>
            <a:off x="548640" y="1783080"/>
            <a:ext cx="6309360" cy="1920240"/>
          </a:xfrm>
          <a:prstGeom prst="rect">
            <a:avLst/>
          </a:prstGeom>
          <a:noFill/>
          <a:ln/>
        </p:spPr>
        <p:txBody>
          <a:bodyPr wrap="square" rtlCol="0" anchor="ctr"/>
          <a:lstStyle/>
          <a:p>
            <a:pPr marL="0" indent="0">
              <a:lnSpc>
                <a:spcPct val="125000"/>
              </a:lnSpc>
              <a:buNone/>
            </a:pPr>
            <a:r>
              <a:rPr lang="en-US" sz="1400" dirty="0">
                <a:solidFill>
                  <a:srgbClr val="16232B"/>
                </a:solidFill>
                <a:latin typeface="Calibri" pitchFamily="34" charset="0"/>
                <a:ea typeface="Calibri" pitchFamily="34" charset="-122"/>
                <a:cs typeface="Calibri" pitchFamily="34" charset="-120"/>
              </a:rPr>
              <a:t>A nanogrid is the fundamental building block of decentralized energy systems — a small local system serving a single building, household or small enterprise. It includes its own generation (e.g. PV), storage (batteries) and control electronics. The goal is to cover local consumption, increase self-sufficiency and enable intelligent management of generation and demand.</a:t>
            </a:r>
            <a:endParaRPr lang="en-US" sz="1400" dirty="0"/>
          </a:p>
        </p:txBody>
      </p:sp>
      <p:sp>
        <p:nvSpPr>
          <p:cNvPr id="5" name="Shape 3"/>
          <p:cNvSpPr/>
          <p:nvPr/>
        </p:nvSpPr>
        <p:spPr>
          <a:xfrm>
            <a:off x="7223760" y="1737360"/>
            <a:ext cx="4434840" cy="4297680"/>
          </a:xfrm>
          <a:prstGeom prst="roundRect">
            <a:avLst>
              <a:gd name="adj" fmla="val 1702"/>
            </a:avLst>
          </a:prstGeom>
          <a:solidFill>
            <a:srgbClr val="FFFFFF"/>
          </a:solidFill>
          <a:ln w="12700">
            <a:solidFill>
              <a:srgbClr val="E3E9E8"/>
            </a:solidFill>
            <a:prstDash val="solid"/>
          </a:ln>
          <a:effectLst>
            <a:outerShdw blurRad="101600" dist="38100" dir="5400000" algn="bl" rotWithShape="0">
              <a:srgbClr val="1B2B33">
                <a:alpha val="10000"/>
              </a:srgbClr>
            </a:outerShdw>
          </a:effectLst>
        </p:spPr>
        <p:txBody>
          <a:bodyPr/>
          <a:lstStyle/>
          <a:p>
            <a:endParaRPr lang="sk-SK"/>
          </a:p>
        </p:txBody>
      </p:sp>
      <p:sp>
        <p:nvSpPr>
          <p:cNvPr id="6" name="Text 4"/>
          <p:cNvSpPr txBox="1"/>
          <p:nvPr/>
        </p:nvSpPr>
        <p:spPr>
          <a:xfrm>
            <a:off x="7498080" y="1920240"/>
            <a:ext cx="3886200" cy="320040"/>
          </a:xfrm>
          <a:prstGeom prst="rect">
            <a:avLst/>
          </a:prstGeom>
          <a:noFill/>
          <a:ln/>
        </p:spPr>
        <p:txBody>
          <a:bodyPr wrap="square" lIns="0" tIns="0" rIns="0" bIns="0" rtlCol="0" anchor="ctr"/>
          <a:lstStyle/>
          <a:p>
            <a:pPr marL="0" indent="0">
              <a:buNone/>
            </a:pPr>
            <a:r>
              <a:rPr lang="en-US" sz="1250" b="1" dirty="0">
                <a:solidFill>
                  <a:srgbClr val="5B7280"/>
                </a:solidFill>
                <a:latin typeface="Calibri" pitchFamily="34" charset="0"/>
                <a:ea typeface="Calibri" pitchFamily="34" charset="-122"/>
                <a:cs typeface="Calibri" pitchFamily="34" charset="-120"/>
              </a:rPr>
              <a:t>Nanogrid schematic</a:t>
            </a:r>
            <a:endParaRPr lang="en-US" sz="1250" dirty="0"/>
          </a:p>
        </p:txBody>
      </p:sp>
      <p:sp>
        <p:nvSpPr>
          <p:cNvPr id="7" name="Shape 5"/>
          <p:cNvSpPr/>
          <p:nvPr/>
        </p:nvSpPr>
        <p:spPr>
          <a:xfrm>
            <a:off x="7498080" y="2423160"/>
            <a:ext cx="1234440" cy="777240"/>
          </a:xfrm>
          <a:prstGeom prst="roundRect">
            <a:avLst>
              <a:gd name="adj" fmla="val 7059"/>
            </a:avLst>
          </a:prstGeom>
          <a:solidFill>
            <a:srgbClr val="3DBE7A"/>
          </a:solidFill>
          <a:ln/>
        </p:spPr>
        <p:txBody>
          <a:bodyPr/>
          <a:lstStyle/>
          <a:p>
            <a:endParaRPr lang="sk-SK"/>
          </a:p>
        </p:txBody>
      </p:sp>
      <p:sp>
        <p:nvSpPr>
          <p:cNvPr id="8" name="Text 6"/>
          <p:cNvSpPr txBox="1"/>
          <p:nvPr/>
        </p:nvSpPr>
        <p:spPr>
          <a:xfrm>
            <a:off x="7498080" y="2423160"/>
            <a:ext cx="1234440" cy="777240"/>
          </a:xfrm>
          <a:prstGeom prst="rect">
            <a:avLst/>
          </a:prstGeom>
          <a:noFill/>
          <a:ln/>
        </p:spPr>
        <p:txBody>
          <a:bodyPr wrap="square" lIns="25400" tIns="25400" rIns="25400" bIns="2540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Renewable</a:t>
            </a:r>
            <a:endParaRPr lang="en-US" sz="1000" dirty="0"/>
          </a:p>
          <a:p>
            <a:pPr marL="0" indent="0" algn="ctr">
              <a:buNone/>
            </a:pPr>
            <a:r>
              <a:rPr lang="en-US" sz="1000" b="1" dirty="0">
                <a:solidFill>
                  <a:srgbClr val="FFFFFF"/>
                </a:solidFill>
                <a:latin typeface="Calibri" pitchFamily="34" charset="0"/>
                <a:ea typeface="Calibri" pitchFamily="34" charset="-122"/>
                <a:cs typeface="Calibri" pitchFamily="34" charset="-120"/>
              </a:rPr>
              <a:t>sources</a:t>
            </a:r>
            <a:endParaRPr lang="en-US" sz="1000" dirty="0"/>
          </a:p>
        </p:txBody>
      </p:sp>
      <p:sp>
        <p:nvSpPr>
          <p:cNvPr id="9" name="Shape 7"/>
          <p:cNvSpPr/>
          <p:nvPr/>
        </p:nvSpPr>
        <p:spPr>
          <a:xfrm>
            <a:off x="8823960" y="2423160"/>
            <a:ext cx="1234440" cy="777240"/>
          </a:xfrm>
          <a:prstGeom prst="roundRect">
            <a:avLst>
              <a:gd name="adj" fmla="val 7059"/>
            </a:avLst>
          </a:prstGeom>
          <a:solidFill>
            <a:srgbClr val="1C7293"/>
          </a:solidFill>
          <a:ln/>
        </p:spPr>
        <p:txBody>
          <a:bodyPr/>
          <a:lstStyle/>
          <a:p>
            <a:endParaRPr lang="sk-SK"/>
          </a:p>
        </p:txBody>
      </p:sp>
      <p:sp>
        <p:nvSpPr>
          <p:cNvPr id="10" name="Text 8"/>
          <p:cNvSpPr txBox="1"/>
          <p:nvPr/>
        </p:nvSpPr>
        <p:spPr>
          <a:xfrm>
            <a:off x="8823960" y="2423160"/>
            <a:ext cx="1234440" cy="777240"/>
          </a:xfrm>
          <a:prstGeom prst="rect">
            <a:avLst/>
          </a:prstGeom>
          <a:noFill/>
          <a:ln/>
        </p:spPr>
        <p:txBody>
          <a:bodyPr wrap="square" lIns="25400" tIns="25400" rIns="25400" bIns="2540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Non-renewable</a:t>
            </a:r>
            <a:endParaRPr lang="en-US" sz="1000" dirty="0"/>
          </a:p>
          <a:p>
            <a:pPr marL="0" indent="0" algn="ctr">
              <a:buNone/>
            </a:pPr>
            <a:r>
              <a:rPr lang="en-US" sz="1000" b="1" dirty="0">
                <a:solidFill>
                  <a:srgbClr val="FFFFFF"/>
                </a:solidFill>
                <a:latin typeface="Calibri" pitchFamily="34" charset="0"/>
                <a:ea typeface="Calibri" pitchFamily="34" charset="-122"/>
                <a:cs typeface="Calibri" pitchFamily="34" charset="-120"/>
              </a:rPr>
              <a:t>sources</a:t>
            </a:r>
            <a:endParaRPr lang="en-US" sz="1000" dirty="0"/>
          </a:p>
        </p:txBody>
      </p:sp>
      <p:sp>
        <p:nvSpPr>
          <p:cNvPr id="11" name="Shape 9"/>
          <p:cNvSpPr/>
          <p:nvPr/>
        </p:nvSpPr>
        <p:spPr>
          <a:xfrm>
            <a:off x="10149840" y="2423160"/>
            <a:ext cx="1234440" cy="777240"/>
          </a:xfrm>
          <a:prstGeom prst="roundRect">
            <a:avLst>
              <a:gd name="adj" fmla="val 7059"/>
            </a:avLst>
          </a:prstGeom>
          <a:solidFill>
            <a:srgbClr val="1C7293"/>
          </a:solidFill>
          <a:ln/>
        </p:spPr>
        <p:txBody>
          <a:bodyPr/>
          <a:lstStyle/>
          <a:p>
            <a:endParaRPr lang="sk-SK"/>
          </a:p>
        </p:txBody>
      </p:sp>
      <p:sp>
        <p:nvSpPr>
          <p:cNvPr id="12" name="Text 10"/>
          <p:cNvSpPr txBox="1"/>
          <p:nvPr/>
        </p:nvSpPr>
        <p:spPr>
          <a:xfrm>
            <a:off x="10149840" y="2423160"/>
            <a:ext cx="1234440" cy="777240"/>
          </a:xfrm>
          <a:prstGeom prst="rect">
            <a:avLst/>
          </a:prstGeom>
          <a:noFill/>
          <a:ln/>
        </p:spPr>
        <p:txBody>
          <a:bodyPr wrap="square" lIns="25400" tIns="25400" rIns="25400" bIns="2540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Energy</a:t>
            </a:r>
            <a:endParaRPr lang="en-US" sz="1000" dirty="0"/>
          </a:p>
          <a:p>
            <a:pPr marL="0" indent="0" algn="ctr">
              <a:buNone/>
            </a:pPr>
            <a:r>
              <a:rPr lang="en-US" sz="1000" b="1" dirty="0">
                <a:solidFill>
                  <a:srgbClr val="FFFFFF"/>
                </a:solidFill>
                <a:latin typeface="Calibri" pitchFamily="34" charset="0"/>
                <a:ea typeface="Calibri" pitchFamily="34" charset="-122"/>
                <a:cs typeface="Calibri" pitchFamily="34" charset="-120"/>
              </a:rPr>
              <a:t>storage</a:t>
            </a:r>
            <a:endParaRPr lang="en-US" sz="1000" dirty="0"/>
          </a:p>
        </p:txBody>
      </p:sp>
      <p:sp>
        <p:nvSpPr>
          <p:cNvPr id="13" name="Shape 11"/>
          <p:cNvSpPr/>
          <p:nvPr/>
        </p:nvSpPr>
        <p:spPr>
          <a:xfrm>
            <a:off x="7498080" y="3474720"/>
            <a:ext cx="3886200" cy="685800"/>
          </a:xfrm>
          <a:prstGeom prst="roundRect">
            <a:avLst>
              <a:gd name="adj" fmla="val 8000"/>
            </a:avLst>
          </a:prstGeom>
          <a:solidFill>
            <a:srgbClr val="0A3D62"/>
          </a:solidFill>
          <a:ln/>
        </p:spPr>
        <p:txBody>
          <a:bodyPr/>
          <a:lstStyle/>
          <a:p>
            <a:endParaRPr lang="sk-SK"/>
          </a:p>
        </p:txBody>
      </p:sp>
      <p:sp>
        <p:nvSpPr>
          <p:cNvPr id="14" name="Text 12"/>
          <p:cNvSpPr txBox="1"/>
          <p:nvPr/>
        </p:nvSpPr>
        <p:spPr>
          <a:xfrm>
            <a:off x="7498080" y="3474720"/>
            <a:ext cx="3886200" cy="685800"/>
          </a:xfrm>
          <a:prstGeom prst="rect">
            <a:avLst/>
          </a:prstGeom>
          <a:noFill/>
          <a:ln/>
        </p:spPr>
        <p:txBody>
          <a:bodyPr wrap="square" lIns="25400" tIns="25400" rIns="25400" bIns="2540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Nanogrid controller</a:t>
            </a:r>
            <a:endParaRPr lang="en-US" sz="1100" dirty="0"/>
          </a:p>
        </p:txBody>
      </p:sp>
      <p:sp>
        <p:nvSpPr>
          <p:cNvPr id="15" name="Shape 13"/>
          <p:cNvSpPr/>
          <p:nvPr/>
        </p:nvSpPr>
        <p:spPr>
          <a:xfrm>
            <a:off x="7498080" y="4434840"/>
            <a:ext cx="1828800" cy="685800"/>
          </a:xfrm>
          <a:prstGeom prst="roundRect">
            <a:avLst>
              <a:gd name="adj" fmla="val 8000"/>
            </a:avLst>
          </a:prstGeom>
          <a:solidFill>
            <a:srgbClr val="E4EFF2"/>
          </a:solidFill>
          <a:ln w="12700">
            <a:solidFill>
              <a:srgbClr val="1C7293"/>
            </a:solidFill>
            <a:prstDash val="solid"/>
          </a:ln>
        </p:spPr>
        <p:txBody>
          <a:bodyPr/>
          <a:lstStyle/>
          <a:p>
            <a:endParaRPr lang="sk-SK"/>
          </a:p>
        </p:txBody>
      </p:sp>
      <p:sp>
        <p:nvSpPr>
          <p:cNvPr id="16" name="Text 14"/>
          <p:cNvSpPr txBox="1"/>
          <p:nvPr/>
        </p:nvSpPr>
        <p:spPr>
          <a:xfrm>
            <a:off x="7498080" y="4434840"/>
            <a:ext cx="1828800" cy="685800"/>
          </a:xfrm>
          <a:prstGeom prst="rect">
            <a:avLst/>
          </a:prstGeom>
          <a:noFill/>
          <a:ln/>
        </p:spPr>
        <p:txBody>
          <a:bodyPr wrap="square" lIns="25400" tIns="25400" rIns="25400" bIns="25400" rtlCol="0" anchor="ctr"/>
          <a:lstStyle/>
          <a:p>
            <a:pPr marL="0" indent="0" algn="ctr">
              <a:buNone/>
            </a:pPr>
            <a:r>
              <a:rPr lang="en-US" sz="1050" b="1" dirty="0">
                <a:solidFill>
                  <a:srgbClr val="0A3D62"/>
                </a:solidFill>
                <a:latin typeface="Calibri" pitchFamily="34" charset="0"/>
                <a:ea typeface="Calibri" pitchFamily="34" charset="-122"/>
                <a:cs typeface="Calibri" pitchFamily="34" charset="-120"/>
              </a:rPr>
              <a:t>Gateway</a:t>
            </a:r>
            <a:endParaRPr lang="en-US" sz="1050" dirty="0"/>
          </a:p>
        </p:txBody>
      </p:sp>
      <p:sp>
        <p:nvSpPr>
          <p:cNvPr id="17" name="Shape 15"/>
          <p:cNvSpPr/>
          <p:nvPr/>
        </p:nvSpPr>
        <p:spPr>
          <a:xfrm>
            <a:off x="9555480" y="4434840"/>
            <a:ext cx="1828800" cy="685800"/>
          </a:xfrm>
          <a:prstGeom prst="roundRect">
            <a:avLst>
              <a:gd name="adj" fmla="val 8000"/>
            </a:avLst>
          </a:prstGeom>
          <a:solidFill>
            <a:srgbClr val="E4EFF2"/>
          </a:solidFill>
          <a:ln w="12700">
            <a:solidFill>
              <a:srgbClr val="1C7293"/>
            </a:solidFill>
            <a:prstDash val="solid"/>
          </a:ln>
        </p:spPr>
        <p:txBody>
          <a:bodyPr/>
          <a:lstStyle/>
          <a:p>
            <a:endParaRPr lang="sk-SK"/>
          </a:p>
        </p:txBody>
      </p:sp>
      <p:sp>
        <p:nvSpPr>
          <p:cNvPr id="18" name="Text 16"/>
          <p:cNvSpPr txBox="1"/>
          <p:nvPr/>
        </p:nvSpPr>
        <p:spPr>
          <a:xfrm>
            <a:off x="9555480" y="4434840"/>
            <a:ext cx="1828800" cy="685800"/>
          </a:xfrm>
          <a:prstGeom prst="rect">
            <a:avLst/>
          </a:prstGeom>
          <a:noFill/>
          <a:ln/>
        </p:spPr>
        <p:txBody>
          <a:bodyPr wrap="square" lIns="25400" tIns="25400" rIns="25400" bIns="25400" rtlCol="0" anchor="ctr"/>
          <a:lstStyle/>
          <a:p>
            <a:pPr marL="0" indent="0" algn="ctr">
              <a:buNone/>
            </a:pPr>
            <a:r>
              <a:rPr lang="en-US" sz="1050" b="1" dirty="0">
                <a:solidFill>
                  <a:srgbClr val="0A3D62"/>
                </a:solidFill>
                <a:latin typeface="Calibri" pitchFamily="34" charset="0"/>
                <a:ea typeface="Calibri" pitchFamily="34" charset="-122"/>
                <a:cs typeface="Calibri" pitchFamily="34" charset="-120"/>
              </a:rPr>
              <a:t>External power entity / grid</a:t>
            </a:r>
            <a:endParaRPr lang="en-US" sz="1050" dirty="0"/>
          </a:p>
        </p:txBody>
      </p:sp>
      <p:sp>
        <p:nvSpPr>
          <p:cNvPr id="19" name="Shape 17"/>
          <p:cNvSpPr/>
          <p:nvPr/>
        </p:nvSpPr>
        <p:spPr>
          <a:xfrm>
            <a:off x="7498080" y="5394960"/>
            <a:ext cx="3886200" cy="502920"/>
          </a:xfrm>
          <a:prstGeom prst="roundRect">
            <a:avLst>
              <a:gd name="adj" fmla="val 10909"/>
            </a:avLst>
          </a:prstGeom>
          <a:solidFill>
            <a:srgbClr val="F0F3F2"/>
          </a:solidFill>
          <a:ln w="12700">
            <a:solidFill>
              <a:srgbClr val="D6DEDC"/>
            </a:solidFill>
            <a:prstDash val="solid"/>
          </a:ln>
        </p:spPr>
        <p:txBody>
          <a:bodyPr/>
          <a:lstStyle/>
          <a:p>
            <a:endParaRPr lang="sk-SK"/>
          </a:p>
        </p:txBody>
      </p:sp>
      <p:sp>
        <p:nvSpPr>
          <p:cNvPr id="20" name="Text 18"/>
          <p:cNvSpPr txBox="1"/>
          <p:nvPr/>
        </p:nvSpPr>
        <p:spPr>
          <a:xfrm>
            <a:off x="7498080" y="5394960"/>
            <a:ext cx="3886200" cy="502920"/>
          </a:xfrm>
          <a:prstGeom prst="rect">
            <a:avLst/>
          </a:prstGeom>
          <a:noFill/>
          <a:ln/>
        </p:spPr>
        <p:txBody>
          <a:bodyPr wrap="square" lIns="25400" tIns="25400" rIns="25400" bIns="25400" rtlCol="0" anchor="ctr"/>
          <a:lstStyle/>
          <a:p>
            <a:pPr marL="0" indent="0" algn="ctr">
              <a:buNone/>
            </a:pPr>
            <a:r>
              <a:rPr lang="en-US" sz="1050" dirty="0">
                <a:solidFill>
                  <a:srgbClr val="16232B"/>
                </a:solidFill>
                <a:latin typeface="Calibri" pitchFamily="34" charset="0"/>
                <a:ea typeface="Calibri" pitchFamily="34" charset="-122"/>
                <a:cs typeface="Calibri" pitchFamily="34" charset="-120"/>
              </a:rPr>
              <a:t>Loads: Load 1, Load 2, …, Load n</a:t>
            </a:r>
            <a:endParaRPr lang="en-US" sz="1050" dirty="0"/>
          </a:p>
        </p:txBody>
      </p:sp>
      <p:sp>
        <p:nvSpPr>
          <p:cNvPr id="21" name="Shape 19"/>
          <p:cNvSpPr/>
          <p:nvPr/>
        </p:nvSpPr>
        <p:spPr>
          <a:xfrm>
            <a:off x="8115300" y="3200400"/>
            <a:ext cx="0" cy="274320"/>
          </a:xfrm>
          <a:prstGeom prst="line">
            <a:avLst/>
          </a:prstGeom>
          <a:noFill/>
          <a:ln w="15875">
            <a:solidFill>
              <a:srgbClr val="9AA9AC"/>
            </a:solidFill>
            <a:prstDash val="solid"/>
          </a:ln>
        </p:spPr>
        <p:txBody>
          <a:bodyPr/>
          <a:lstStyle/>
          <a:p>
            <a:endParaRPr lang="sk-SK"/>
          </a:p>
        </p:txBody>
      </p:sp>
      <p:sp>
        <p:nvSpPr>
          <p:cNvPr id="22" name="Shape 20"/>
          <p:cNvSpPr/>
          <p:nvPr/>
        </p:nvSpPr>
        <p:spPr>
          <a:xfrm>
            <a:off x="9441180" y="3200400"/>
            <a:ext cx="0" cy="274320"/>
          </a:xfrm>
          <a:prstGeom prst="line">
            <a:avLst/>
          </a:prstGeom>
          <a:noFill/>
          <a:ln w="15875">
            <a:solidFill>
              <a:srgbClr val="9AA9AC"/>
            </a:solidFill>
            <a:prstDash val="solid"/>
          </a:ln>
        </p:spPr>
        <p:txBody>
          <a:bodyPr/>
          <a:lstStyle/>
          <a:p>
            <a:endParaRPr lang="sk-SK"/>
          </a:p>
        </p:txBody>
      </p:sp>
      <p:sp>
        <p:nvSpPr>
          <p:cNvPr id="23" name="Shape 21"/>
          <p:cNvSpPr/>
          <p:nvPr/>
        </p:nvSpPr>
        <p:spPr>
          <a:xfrm>
            <a:off x="10767060" y="3200400"/>
            <a:ext cx="0" cy="274320"/>
          </a:xfrm>
          <a:prstGeom prst="line">
            <a:avLst/>
          </a:prstGeom>
          <a:noFill/>
          <a:ln w="15875">
            <a:solidFill>
              <a:srgbClr val="9AA9AC"/>
            </a:solidFill>
            <a:prstDash val="solid"/>
          </a:ln>
        </p:spPr>
        <p:txBody>
          <a:bodyPr/>
          <a:lstStyle/>
          <a:p>
            <a:endParaRPr lang="sk-SK"/>
          </a:p>
        </p:txBody>
      </p:sp>
      <p:sp>
        <p:nvSpPr>
          <p:cNvPr id="24" name="Shape 22"/>
          <p:cNvSpPr/>
          <p:nvPr/>
        </p:nvSpPr>
        <p:spPr>
          <a:xfrm>
            <a:off x="9441180" y="4160520"/>
            <a:ext cx="0" cy="274320"/>
          </a:xfrm>
          <a:prstGeom prst="line">
            <a:avLst/>
          </a:prstGeom>
          <a:noFill/>
          <a:ln w="15875">
            <a:solidFill>
              <a:srgbClr val="9AA9AC"/>
            </a:solidFill>
            <a:prstDash val="solid"/>
          </a:ln>
        </p:spPr>
        <p:txBody>
          <a:bodyPr/>
          <a:lstStyle/>
          <a:p>
            <a:endParaRPr lang="sk-SK"/>
          </a:p>
        </p:txBody>
      </p:sp>
      <p:sp>
        <p:nvSpPr>
          <p:cNvPr id="25" name="Shape 23"/>
          <p:cNvSpPr/>
          <p:nvPr/>
        </p:nvSpPr>
        <p:spPr>
          <a:xfrm>
            <a:off x="9441180" y="5120640"/>
            <a:ext cx="0" cy="274320"/>
          </a:xfrm>
          <a:prstGeom prst="line">
            <a:avLst/>
          </a:prstGeom>
          <a:noFill/>
          <a:ln w="15875">
            <a:solidFill>
              <a:srgbClr val="9AA9AC"/>
            </a:solidFill>
            <a:prstDash val="solid"/>
          </a:ln>
        </p:spPr>
        <p:txBody>
          <a:bodyPr/>
          <a:lstStyle/>
          <a:p>
            <a:endParaRPr lang="sk-SK"/>
          </a:p>
        </p:txBody>
      </p:sp>
      <p:sp>
        <p:nvSpPr>
          <p:cNvPr id="27" name="Text 25"/>
          <p:cNvSpPr txBox="1"/>
          <p:nvPr/>
        </p:nvSpPr>
        <p:spPr>
          <a:xfrm>
            <a:off x="11368735" y="6400800"/>
            <a:ext cx="548640" cy="320040"/>
          </a:xfrm>
          <a:prstGeom prst="rect">
            <a:avLst/>
          </a:prstGeom>
          <a:noFill/>
          <a:ln/>
        </p:spPr>
        <p:txBody>
          <a:bodyPr wrap="square" rtlCol="0" anchor="ctr"/>
          <a:lstStyle/>
          <a:p>
            <a:pPr marL="0" indent="0" algn="r">
              <a:buNone/>
            </a:pPr>
            <a:r>
              <a:rPr lang="en-US" sz="1000" dirty="0">
                <a:solidFill>
                  <a:srgbClr val="5B7280"/>
                </a:solidFill>
                <a:latin typeface="Calibri" pitchFamily="34" charset="0"/>
                <a:ea typeface="Calibri" pitchFamily="34" charset="-122"/>
                <a:cs typeface="Calibri" pitchFamily="34" charset="-120"/>
              </a:rPr>
              <a:t>04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3F7F6"/>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8229600" cy="320040"/>
          </a:xfrm>
          <a:prstGeom prst="rect">
            <a:avLst/>
          </a:prstGeom>
          <a:noFill/>
          <a:ln/>
        </p:spPr>
        <p:txBody>
          <a:bodyPr wrap="square" rtlCol="0" anchor="ctr"/>
          <a:lstStyle/>
          <a:p>
            <a:pPr marL="0" indent="0">
              <a:buNone/>
            </a:pPr>
            <a:r>
              <a:rPr lang="en-US" sz="1250" b="1" kern="0" spc="200" dirty="0">
                <a:solidFill>
                  <a:srgbClr val="3DBE7A"/>
                </a:solidFill>
                <a:latin typeface="Calibri" pitchFamily="34" charset="0"/>
                <a:ea typeface="Calibri" pitchFamily="34" charset="-122"/>
                <a:cs typeface="Calibri" pitchFamily="34" charset="-120"/>
              </a:rPr>
              <a:t>02 · NANOGRID &amp; MICROGRID</a:t>
            </a:r>
            <a:endParaRPr lang="en-US" sz="1250" dirty="0"/>
          </a:p>
        </p:txBody>
      </p:sp>
      <p:sp>
        <p:nvSpPr>
          <p:cNvPr id="3" name="Text 1"/>
          <p:cNvSpPr txBox="1"/>
          <p:nvPr/>
        </p:nvSpPr>
        <p:spPr>
          <a:xfrm>
            <a:off x="548640" y="685800"/>
            <a:ext cx="10607040" cy="822960"/>
          </a:xfrm>
          <a:prstGeom prst="rect">
            <a:avLst/>
          </a:prstGeom>
          <a:noFill/>
          <a:ln/>
        </p:spPr>
        <p:txBody>
          <a:bodyPr wrap="square" lIns="0" tIns="0" rIns="0" bIns="0" rtlCol="0" anchor="ctr"/>
          <a:lstStyle/>
          <a:p>
            <a:pPr marL="0" indent="0">
              <a:buNone/>
            </a:pPr>
            <a:r>
              <a:rPr lang="en-US" sz="3000" b="1" dirty="0">
                <a:solidFill>
                  <a:srgbClr val="16232B"/>
                </a:solidFill>
                <a:latin typeface="Cambria" pitchFamily="34" charset="0"/>
                <a:ea typeface="Cambria" pitchFamily="34" charset="-122"/>
                <a:cs typeface="Cambria" pitchFamily="34" charset="-120"/>
              </a:rPr>
              <a:t>DC vs. AC nanogrids</a:t>
            </a:r>
            <a:endParaRPr lang="en-US" sz="3000" dirty="0"/>
          </a:p>
        </p:txBody>
      </p:sp>
      <p:sp>
        <p:nvSpPr>
          <p:cNvPr id="4" name="Shape 2"/>
          <p:cNvSpPr/>
          <p:nvPr/>
        </p:nvSpPr>
        <p:spPr>
          <a:xfrm>
            <a:off x="548640" y="1874520"/>
            <a:ext cx="5074920" cy="3977640"/>
          </a:xfrm>
          <a:prstGeom prst="roundRect">
            <a:avLst>
              <a:gd name="adj" fmla="val 2299"/>
            </a:avLst>
          </a:prstGeom>
          <a:solidFill>
            <a:srgbClr val="FFFFFF"/>
          </a:solidFill>
          <a:ln w="12700">
            <a:solidFill>
              <a:srgbClr val="E3E9E8"/>
            </a:solidFill>
            <a:prstDash val="solid"/>
          </a:ln>
          <a:effectLst>
            <a:outerShdw blurRad="101600" dist="38100" dir="5400000" algn="bl" rotWithShape="0">
              <a:srgbClr val="1B2B33">
                <a:alpha val="10000"/>
              </a:srgbClr>
            </a:outerShdw>
          </a:effectLst>
        </p:spPr>
        <p:txBody>
          <a:bodyPr/>
          <a:lstStyle/>
          <a:p>
            <a:endParaRPr lang="sk-SK"/>
          </a:p>
        </p:txBody>
      </p:sp>
      <p:sp>
        <p:nvSpPr>
          <p:cNvPr id="5" name="Shape 3"/>
          <p:cNvSpPr/>
          <p:nvPr/>
        </p:nvSpPr>
        <p:spPr>
          <a:xfrm>
            <a:off x="548640" y="1874520"/>
            <a:ext cx="5074920" cy="777240"/>
          </a:xfrm>
          <a:prstGeom prst="roundRect">
            <a:avLst>
              <a:gd name="adj" fmla="val 11765"/>
            </a:avLst>
          </a:prstGeom>
          <a:solidFill>
            <a:srgbClr val="3DBE7A"/>
          </a:solidFill>
          <a:ln/>
        </p:spPr>
        <p:txBody>
          <a:bodyPr/>
          <a:lstStyle/>
          <a:p>
            <a:endParaRPr lang="sk-SK"/>
          </a:p>
        </p:txBody>
      </p:sp>
      <p:sp>
        <p:nvSpPr>
          <p:cNvPr id="6" name="Shape 4"/>
          <p:cNvSpPr/>
          <p:nvPr/>
        </p:nvSpPr>
        <p:spPr>
          <a:xfrm>
            <a:off x="548640" y="2286000"/>
            <a:ext cx="5074920" cy="365760"/>
          </a:xfrm>
          <a:prstGeom prst="rect">
            <a:avLst/>
          </a:prstGeom>
          <a:solidFill>
            <a:srgbClr val="3DBE7A"/>
          </a:solidFill>
          <a:ln/>
        </p:spPr>
        <p:txBody>
          <a:bodyPr/>
          <a:lstStyle/>
          <a:p>
            <a:endParaRPr lang="sk-SK"/>
          </a:p>
        </p:txBody>
      </p:sp>
      <p:sp>
        <p:nvSpPr>
          <p:cNvPr id="7" name="Text 5"/>
          <p:cNvSpPr txBox="1"/>
          <p:nvPr/>
        </p:nvSpPr>
        <p:spPr>
          <a:xfrm>
            <a:off x="548640" y="1874520"/>
            <a:ext cx="5074920" cy="77724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DC nanogrid</a:t>
            </a:r>
            <a:endParaRPr lang="en-US" sz="2000" dirty="0"/>
          </a:p>
        </p:txBody>
      </p:sp>
      <p:sp>
        <p:nvSpPr>
          <p:cNvPr id="8" name="Shape 6"/>
          <p:cNvSpPr/>
          <p:nvPr/>
        </p:nvSpPr>
        <p:spPr>
          <a:xfrm>
            <a:off x="868680" y="2999232"/>
            <a:ext cx="109728" cy="109728"/>
          </a:xfrm>
          <a:prstGeom prst="ellipse">
            <a:avLst/>
          </a:prstGeom>
          <a:solidFill>
            <a:srgbClr val="3DBE7A"/>
          </a:solidFill>
          <a:ln/>
        </p:spPr>
        <p:txBody>
          <a:bodyPr/>
          <a:lstStyle/>
          <a:p>
            <a:endParaRPr lang="sk-SK"/>
          </a:p>
        </p:txBody>
      </p:sp>
      <p:sp>
        <p:nvSpPr>
          <p:cNvPr id="9" name="Text 7"/>
          <p:cNvSpPr txBox="1"/>
          <p:nvPr/>
        </p:nvSpPr>
        <p:spPr>
          <a:xfrm>
            <a:off x="1143000" y="2852928"/>
            <a:ext cx="4160520" cy="685800"/>
          </a:xfrm>
          <a:prstGeom prst="rect">
            <a:avLst/>
          </a:prstGeom>
          <a:noFill/>
          <a:ln/>
        </p:spPr>
        <p:txBody>
          <a:bodyPr wrap="square" lIns="0" tIns="0" rIns="0" bIns="0" rtlCol="0" anchor="ctr"/>
          <a:lstStyle/>
          <a:p>
            <a:pPr marL="0" indent="0">
              <a:lnSpc>
                <a:spcPct val="115000"/>
              </a:lnSpc>
              <a:buNone/>
            </a:pPr>
            <a:r>
              <a:rPr lang="en-US" sz="1200" dirty="0">
                <a:solidFill>
                  <a:srgbClr val="16232B"/>
                </a:solidFill>
                <a:latin typeface="Calibri" pitchFamily="34" charset="0"/>
                <a:ea typeface="Calibri" pitchFamily="34" charset="-122"/>
                <a:cs typeface="Calibri" pitchFamily="34" charset="-120"/>
              </a:rPr>
              <a:t>Electricity flows directly, as direct current, from PV and batteries to the load</a:t>
            </a:r>
            <a:endParaRPr lang="en-US" sz="1200" dirty="0"/>
          </a:p>
        </p:txBody>
      </p:sp>
      <p:sp>
        <p:nvSpPr>
          <p:cNvPr id="10" name="Shape 8"/>
          <p:cNvSpPr/>
          <p:nvPr/>
        </p:nvSpPr>
        <p:spPr>
          <a:xfrm>
            <a:off x="868680" y="3730752"/>
            <a:ext cx="109728" cy="109728"/>
          </a:xfrm>
          <a:prstGeom prst="ellipse">
            <a:avLst/>
          </a:prstGeom>
          <a:solidFill>
            <a:srgbClr val="3DBE7A"/>
          </a:solidFill>
          <a:ln/>
        </p:spPr>
        <p:txBody>
          <a:bodyPr/>
          <a:lstStyle/>
          <a:p>
            <a:endParaRPr lang="sk-SK"/>
          </a:p>
        </p:txBody>
      </p:sp>
      <p:sp>
        <p:nvSpPr>
          <p:cNvPr id="11" name="Text 9"/>
          <p:cNvSpPr txBox="1"/>
          <p:nvPr/>
        </p:nvSpPr>
        <p:spPr>
          <a:xfrm>
            <a:off x="1143000" y="3584448"/>
            <a:ext cx="4160520" cy="685800"/>
          </a:xfrm>
          <a:prstGeom prst="rect">
            <a:avLst/>
          </a:prstGeom>
          <a:noFill/>
          <a:ln/>
        </p:spPr>
        <p:txBody>
          <a:bodyPr wrap="square" lIns="0" tIns="0" rIns="0" bIns="0" rtlCol="0" anchor="ctr"/>
          <a:lstStyle/>
          <a:p>
            <a:pPr marL="0" indent="0">
              <a:lnSpc>
                <a:spcPct val="115000"/>
              </a:lnSpc>
              <a:buNone/>
            </a:pPr>
            <a:r>
              <a:rPr lang="en-US" sz="1200" dirty="0">
                <a:solidFill>
                  <a:srgbClr val="16232B"/>
                </a:solidFill>
                <a:latin typeface="Calibri" pitchFamily="34" charset="0"/>
                <a:ea typeface="Calibri" pitchFamily="34" charset="-122"/>
                <a:cs typeface="Calibri" pitchFamily="34" charset="-120"/>
              </a:rPr>
              <a:t>Fewer conversions → higher overall efficiency (often &gt; 90%)</a:t>
            </a:r>
            <a:endParaRPr lang="en-US" sz="1200" dirty="0"/>
          </a:p>
        </p:txBody>
      </p:sp>
      <p:sp>
        <p:nvSpPr>
          <p:cNvPr id="12" name="Shape 10"/>
          <p:cNvSpPr/>
          <p:nvPr/>
        </p:nvSpPr>
        <p:spPr>
          <a:xfrm>
            <a:off x="868680" y="4462272"/>
            <a:ext cx="109728" cy="109728"/>
          </a:xfrm>
          <a:prstGeom prst="ellipse">
            <a:avLst/>
          </a:prstGeom>
          <a:solidFill>
            <a:srgbClr val="3DBE7A"/>
          </a:solidFill>
          <a:ln/>
        </p:spPr>
        <p:txBody>
          <a:bodyPr/>
          <a:lstStyle/>
          <a:p>
            <a:endParaRPr lang="sk-SK"/>
          </a:p>
        </p:txBody>
      </p:sp>
      <p:sp>
        <p:nvSpPr>
          <p:cNvPr id="13" name="Text 11"/>
          <p:cNvSpPr txBox="1"/>
          <p:nvPr/>
        </p:nvSpPr>
        <p:spPr>
          <a:xfrm>
            <a:off x="1143000" y="4315968"/>
            <a:ext cx="4160520" cy="685800"/>
          </a:xfrm>
          <a:prstGeom prst="rect">
            <a:avLst/>
          </a:prstGeom>
          <a:noFill/>
          <a:ln/>
        </p:spPr>
        <p:txBody>
          <a:bodyPr wrap="square" lIns="0" tIns="0" rIns="0" bIns="0" rtlCol="0" anchor="ctr"/>
          <a:lstStyle/>
          <a:p>
            <a:pPr marL="0" indent="0">
              <a:lnSpc>
                <a:spcPct val="115000"/>
              </a:lnSpc>
              <a:buNone/>
            </a:pPr>
            <a:r>
              <a:rPr lang="en-US" sz="1200" dirty="0">
                <a:solidFill>
                  <a:srgbClr val="16232B"/>
                </a:solidFill>
                <a:latin typeface="Calibri" pitchFamily="34" charset="0"/>
                <a:ea typeface="Calibri" pitchFamily="34" charset="-122"/>
                <a:cs typeface="Calibri" pitchFamily="34" charset="-120"/>
              </a:rPr>
              <a:t>Best suited when both sources and loads operate on DC voltage</a:t>
            </a:r>
            <a:endParaRPr lang="en-US" sz="1200" dirty="0"/>
          </a:p>
        </p:txBody>
      </p:sp>
      <p:sp>
        <p:nvSpPr>
          <p:cNvPr id="14" name="Shape 12"/>
          <p:cNvSpPr/>
          <p:nvPr/>
        </p:nvSpPr>
        <p:spPr>
          <a:xfrm>
            <a:off x="868680" y="5193792"/>
            <a:ext cx="109728" cy="109728"/>
          </a:xfrm>
          <a:prstGeom prst="ellipse">
            <a:avLst/>
          </a:prstGeom>
          <a:solidFill>
            <a:srgbClr val="3DBE7A"/>
          </a:solidFill>
          <a:ln/>
        </p:spPr>
        <p:txBody>
          <a:bodyPr/>
          <a:lstStyle/>
          <a:p>
            <a:endParaRPr lang="sk-SK"/>
          </a:p>
        </p:txBody>
      </p:sp>
      <p:sp>
        <p:nvSpPr>
          <p:cNvPr id="15" name="Text 13"/>
          <p:cNvSpPr txBox="1"/>
          <p:nvPr/>
        </p:nvSpPr>
        <p:spPr>
          <a:xfrm>
            <a:off x="1143000" y="5047488"/>
            <a:ext cx="4160520" cy="685800"/>
          </a:xfrm>
          <a:prstGeom prst="rect">
            <a:avLst/>
          </a:prstGeom>
          <a:noFill/>
          <a:ln/>
        </p:spPr>
        <p:txBody>
          <a:bodyPr wrap="square" lIns="0" tIns="0" rIns="0" bIns="0" rtlCol="0" anchor="ctr"/>
          <a:lstStyle/>
          <a:p>
            <a:pPr marL="0" indent="0">
              <a:lnSpc>
                <a:spcPct val="115000"/>
              </a:lnSpc>
              <a:buNone/>
            </a:pPr>
            <a:r>
              <a:rPr lang="en-US" sz="1200" dirty="0">
                <a:solidFill>
                  <a:srgbClr val="16232B"/>
                </a:solidFill>
                <a:latin typeface="Calibri" pitchFamily="34" charset="0"/>
                <a:ea typeface="Calibri" pitchFamily="34" charset="-122"/>
                <a:cs typeface="Calibri" pitchFamily="34" charset="-120"/>
              </a:rPr>
              <a:t>Drawback: limited availability of DC-compatible appliances, requires a bidirectional AC–DC converter</a:t>
            </a:r>
            <a:endParaRPr lang="en-US" sz="1200" dirty="0"/>
          </a:p>
        </p:txBody>
      </p:sp>
      <p:sp>
        <p:nvSpPr>
          <p:cNvPr id="16" name="Shape 14"/>
          <p:cNvSpPr/>
          <p:nvPr/>
        </p:nvSpPr>
        <p:spPr>
          <a:xfrm>
            <a:off x="6126480" y="1874520"/>
            <a:ext cx="5074920" cy="3977640"/>
          </a:xfrm>
          <a:prstGeom prst="roundRect">
            <a:avLst>
              <a:gd name="adj" fmla="val 2299"/>
            </a:avLst>
          </a:prstGeom>
          <a:solidFill>
            <a:srgbClr val="FFFFFF"/>
          </a:solidFill>
          <a:ln w="12700">
            <a:solidFill>
              <a:srgbClr val="E3E9E8"/>
            </a:solidFill>
            <a:prstDash val="solid"/>
          </a:ln>
          <a:effectLst>
            <a:outerShdw blurRad="101600" dist="38100" dir="5400000" algn="bl" rotWithShape="0">
              <a:srgbClr val="1B2B33">
                <a:alpha val="10000"/>
              </a:srgbClr>
            </a:outerShdw>
          </a:effectLst>
        </p:spPr>
        <p:txBody>
          <a:bodyPr/>
          <a:lstStyle/>
          <a:p>
            <a:endParaRPr lang="sk-SK"/>
          </a:p>
        </p:txBody>
      </p:sp>
      <p:sp>
        <p:nvSpPr>
          <p:cNvPr id="17" name="Shape 15"/>
          <p:cNvSpPr/>
          <p:nvPr/>
        </p:nvSpPr>
        <p:spPr>
          <a:xfrm>
            <a:off x="6126480" y="1874520"/>
            <a:ext cx="5074920" cy="777240"/>
          </a:xfrm>
          <a:prstGeom prst="roundRect">
            <a:avLst>
              <a:gd name="adj" fmla="val 11765"/>
            </a:avLst>
          </a:prstGeom>
          <a:solidFill>
            <a:srgbClr val="1C7293"/>
          </a:solidFill>
          <a:ln/>
        </p:spPr>
        <p:txBody>
          <a:bodyPr/>
          <a:lstStyle/>
          <a:p>
            <a:endParaRPr lang="sk-SK"/>
          </a:p>
        </p:txBody>
      </p:sp>
      <p:sp>
        <p:nvSpPr>
          <p:cNvPr id="18" name="Shape 16"/>
          <p:cNvSpPr/>
          <p:nvPr/>
        </p:nvSpPr>
        <p:spPr>
          <a:xfrm>
            <a:off x="6126480" y="2286000"/>
            <a:ext cx="5074920" cy="365760"/>
          </a:xfrm>
          <a:prstGeom prst="rect">
            <a:avLst/>
          </a:prstGeom>
          <a:solidFill>
            <a:srgbClr val="1C7293"/>
          </a:solidFill>
          <a:ln/>
        </p:spPr>
        <p:txBody>
          <a:bodyPr/>
          <a:lstStyle/>
          <a:p>
            <a:endParaRPr lang="sk-SK"/>
          </a:p>
        </p:txBody>
      </p:sp>
      <p:sp>
        <p:nvSpPr>
          <p:cNvPr id="19" name="Text 17"/>
          <p:cNvSpPr txBox="1"/>
          <p:nvPr/>
        </p:nvSpPr>
        <p:spPr>
          <a:xfrm>
            <a:off x="6126480" y="1874520"/>
            <a:ext cx="5074920" cy="77724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AC nanogrid</a:t>
            </a:r>
            <a:endParaRPr lang="en-US" sz="2000" dirty="0"/>
          </a:p>
        </p:txBody>
      </p:sp>
      <p:sp>
        <p:nvSpPr>
          <p:cNvPr id="20" name="Shape 18"/>
          <p:cNvSpPr/>
          <p:nvPr/>
        </p:nvSpPr>
        <p:spPr>
          <a:xfrm>
            <a:off x="6446520" y="2999232"/>
            <a:ext cx="109728" cy="109728"/>
          </a:xfrm>
          <a:prstGeom prst="ellipse">
            <a:avLst/>
          </a:prstGeom>
          <a:solidFill>
            <a:srgbClr val="1C7293"/>
          </a:solidFill>
          <a:ln/>
        </p:spPr>
        <p:txBody>
          <a:bodyPr/>
          <a:lstStyle/>
          <a:p>
            <a:endParaRPr lang="sk-SK"/>
          </a:p>
        </p:txBody>
      </p:sp>
      <p:sp>
        <p:nvSpPr>
          <p:cNvPr id="21" name="Text 19"/>
          <p:cNvSpPr txBox="1"/>
          <p:nvPr/>
        </p:nvSpPr>
        <p:spPr>
          <a:xfrm>
            <a:off x="6720840" y="2852928"/>
            <a:ext cx="4160520" cy="685800"/>
          </a:xfrm>
          <a:prstGeom prst="rect">
            <a:avLst/>
          </a:prstGeom>
          <a:noFill/>
          <a:ln/>
        </p:spPr>
        <p:txBody>
          <a:bodyPr wrap="square" lIns="0" tIns="0" rIns="0" bIns="0" rtlCol="0" anchor="ctr"/>
          <a:lstStyle/>
          <a:p>
            <a:pPr marL="0" indent="0">
              <a:lnSpc>
                <a:spcPct val="115000"/>
              </a:lnSpc>
              <a:buNone/>
            </a:pPr>
            <a:r>
              <a:rPr lang="en-US" sz="1200" dirty="0">
                <a:solidFill>
                  <a:srgbClr val="16232B"/>
                </a:solidFill>
                <a:latin typeface="Calibri" pitchFamily="34" charset="0"/>
                <a:ea typeface="Calibri" pitchFamily="34" charset="-122"/>
                <a:cs typeface="Calibri" pitchFamily="34" charset="-120"/>
              </a:rPr>
              <a:t>Compatible with most standard household and commercial appliances</a:t>
            </a:r>
            <a:endParaRPr lang="en-US" sz="1200" dirty="0"/>
          </a:p>
        </p:txBody>
      </p:sp>
      <p:sp>
        <p:nvSpPr>
          <p:cNvPr id="22" name="Shape 20"/>
          <p:cNvSpPr/>
          <p:nvPr/>
        </p:nvSpPr>
        <p:spPr>
          <a:xfrm>
            <a:off x="6446520" y="3730752"/>
            <a:ext cx="109728" cy="109728"/>
          </a:xfrm>
          <a:prstGeom prst="ellipse">
            <a:avLst/>
          </a:prstGeom>
          <a:solidFill>
            <a:srgbClr val="1C7293"/>
          </a:solidFill>
          <a:ln/>
        </p:spPr>
        <p:txBody>
          <a:bodyPr/>
          <a:lstStyle/>
          <a:p>
            <a:endParaRPr lang="sk-SK"/>
          </a:p>
        </p:txBody>
      </p:sp>
      <p:sp>
        <p:nvSpPr>
          <p:cNvPr id="23" name="Text 21"/>
          <p:cNvSpPr txBox="1"/>
          <p:nvPr/>
        </p:nvSpPr>
        <p:spPr>
          <a:xfrm>
            <a:off x="6720840" y="3584448"/>
            <a:ext cx="4160520" cy="685800"/>
          </a:xfrm>
          <a:prstGeom prst="rect">
            <a:avLst/>
          </a:prstGeom>
          <a:noFill/>
          <a:ln/>
        </p:spPr>
        <p:txBody>
          <a:bodyPr wrap="square" lIns="0" tIns="0" rIns="0" bIns="0" rtlCol="0" anchor="ctr"/>
          <a:lstStyle/>
          <a:p>
            <a:pPr marL="0" indent="0">
              <a:lnSpc>
                <a:spcPct val="115000"/>
              </a:lnSpc>
              <a:buNone/>
            </a:pPr>
            <a:r>
              <a:rPr lang="en-US" sz="1200" dirty="0">
                <a:solidFill>
                  <a:srgbClr val="16232B"/>
                </a:solidFill>
                <a:latin typeface="Calibri" pitchFamily="34" charset="0"/>
                <a:ea typeface="Calibri" pitchFamily="34" charset="-122"/>
                <a:cs typeface="Calibri" pitchFamily="34" charset="-120"/>
              </a:rPr>
              <a:t>Easier integration into existing building wiring</a:t>
            </a:r>
            <a:endParaRPr lang="en-US" sz="1200" dirty="0"/>
          </a:p>
        </p:txBody>
      </p:sp>
      <p:sp>
        <p:nvSpPr>
          <p:cNvPr id="24" name="Shape 22"/>
          <p:cNvSpPr/>
          <p:nvPr/>
        </p:nvSpPr>
        <p:spPr>
          <a:xfrm>
            <a:off x="6446520" y="4462272"/>
            <a:ext cx="109728" cy="109728"/>
          </a:xfrm>
          <a:prstGeom prst="ellipse">
            <a:avLst/>
          </a:prstGeom>
          <a:solidFill>
            <a:srgbClr val="1C7293"/>
          </a:solidFill>
          <a:ln/>
        </p:spPr>
        <p:txBody>
          <a:bodyPr/>
          <a:lstStyle/>
          <a:p>
            <a:endParaRPr lang="sk-SK"/>
          </a:p>
        </p:txBody>
      </p:sp>
      <p:sp>
        <p:nvSpPr>
          <p:cNvPr id="25" name="Text 23"/>
          <p:cNvSpPr txBox="1"/>
          <p:nvPr/>
        </p:nvSpPr>
        <p:spPr>
          <a:xfrm>
            <a:off x="6720840" y="4315968"/>
            <a:ext cx="4160520" cy="685800"/>
          </a:xfrm>
          <a:prstGeom prst="rect">
            <a:avLst/>
          </a:prstGeom>
          <a:noFill/>
          <a:ln/>
        </p:spPr>
        <p:txBody>
          <a:bodyPr wrap="square" lIns="0" tIns="0" rIns="0" bIns="0" rtlCol="0" anchor="ctr"/>
          <a:lstStyle/>
          <a:p>
            <a:pPr marL="0" indent="0">
              <a:lnSpc>
                <a:spcPct val="115000"/>
              </a:lnSpc>
              <a:buNone/>
            </a:pPr>
            <a:r>
              <a:rPr lang="en-US" sz="1200" dirty="0">
                <a:solidFill>
                  <a:srgbClr val="16232B"/>
                </a:solidFill>
                <a:latin typeface="Calibri" pitchFamily="34" charset="0"/>
                <a:ea typeface="Calibri" pitchFamily="34" charset="-122"/>
                <a:cs typeface="Calibri" pitchFamily="34" charset="-120"/>
              </a:rPr>
              <a:t>Multiple energy conversions (DC→AC) reduce efficiency</a:t>
            </a:r>
            <a:endParaRPr lang="en-US" sz="1200" dirty="0"/>
          </a:p>
        </p:txBody>
      </p:sp>
      <p:sp>
        <p:nvSpPr>
          <p:cNvPr id="26" name="Shape 24"/>
          <p:cNvSpPr/>
          <p:nvPr/>
        </p:nvSpPr>
        <p:spPr>
          <a:xfrm>
            <a:off x="6446520" y="5193792"/>
            <a:ext cx="109728" cy="109728"/>
          </a:xfrm>
          <a:prstGeom prst="ellipse">
            <a:avLst/>
          </a:prstGeom>
          <a:solidFill>
            <a:srgbClr val="1C7293"/>
          </a:solidFill>
          <a:ln/>
        </p:spPr>
        <p:txBody>
          <a:bodyPr/>
          <a:lstStyle/>
          <a:p>
            <a:endParaRPr lang="sk-SK"/>
          </a:p>
        </p:txBody>
      </p:sp>
      <p:sp>
        <p:nvSpPr>
          <p:cNvPr id="27" name="Text 25"/>
          <p:cNvSpPr txBox="1"/>
          <p:nvPr/>
        </p:nvSpPr>
        <p:spPr>
          <a:xfrm>
            <a:off x="6720840" y="5047488"/>
            <a:ext cx="4160520" cy="685800"/>
          </a:xfrm>
          <a:prstGeom prst="rect">
            <a:avLst/>
          </a:prstGeom>
          <a:noFill/>
          <a:ln/>
        </p:spPr>
        <p:txBody>
          <a:bodyPr wrap="square" lIns="0" tIns="0" rIns="0" bIns="0" rtlCol="0" anchor="ctr"/>
          <a:lstStyle/>
          <a:p>
            <a:pPr marL="0" indent="0">
              <a:lnSpc>
                <a:spcPct val="115000"/>
              </a:lnSpc>
              <a:buNone/>
            </a:pPr>
            <a:r>
              <a:rPr lang="en-US" sz="1200" dirty="0">
                <a:solidFill>
                  <a:srgbClr val="16232B"/>
                </a:solidFill>
                <a:latin typeface="Calibri" pitchFamily="34" charset="0"/>
                <a:ea typeface="Calibri" pitchFamily="34" charset="-122"/>
                <a:cs typeface="Calibri" pitchFamily="34" charset="-120"/>
              </a:rPr>
              <a:t>Broad availability of AC appliances and existing grid infrastructure</a:t>
            </a:r>
            <a:endParaRPr lang="en-US" sz="1200" dirty="0"/>
          </a:p>
        </p:txBody>
      </p:sp>
      <p:sp>
        <p:nvSpPr>
          <p:cNvPr id="28" name="Text 26"/>
          <p:cNvSpPr txBox="1"/>
          <p:nvPr/>
        </p:nvSpPr>
        <p:spPr>
          <a:xfrm>
            <a:off x="548640" y="5989320"/>
            <a:ext cx="10744200" cy="502920"/>
          </a:xfrm>
          <a:prstGeom prst="rect">
            <a:avLst/>
          </a:prstGeom>
          <a:noFill/>
          <a:ln/>
        </p:spPr>
        <p:txBody>
          <a:bodyPr wrap="square" rtlCol="0" anchor="ctr"/>
          <a:lstStyle/>
          <a:p>
            <a:pPr marL="0" indent="0">
              <a:lnSpc>
                <a:spcPct val="120000"/>
              </a:lnSpc>
              <a:buNone/>
            </a:pPr>
            <a:r>
              <a:rPr lang="en-US" sz="1100" i="1" dirty="0">
                <a:solidFill>
                  <a:srgbClr val="5B7280"/>
                </a:solidFill>
                <a:latin typeface="Calibri" pitchFamily="34" charset="0"/>
                <a:ea typeface="Calibri" pitchFamily="34" charset="-122"/>
                <a:cs typeface="Calibri" pitchFamily="34" charset="-120"/>
              </a:rPr>
              <a:t>A critical feature of both types: the ability to operate in island mode during outages — control ranging from local algorithms (droop control) to communication-enabled decentralized optimization.</a:t>
            </a:r>
            <a:endParaRPr lang="en-US" sz="1100" dirty="0"/>
          </a:p>
        </p:txBody>
      </p:sp>
      <p:sp>
        <p:nvSpPr>
          <p:cNvPr id="29" name="Text 27"/>
          <p:cNvSpPr txBox="1"/>
          <p:nvPr/>
        </p:nvSpPr>
        <p:spPr>
          <a:xfrm>
            <a:off x="11368735" y="6400800"/>
            <a:ext cx="548640" cy="320040"/>
          </a:xfrm>
          <a:prstGeom prst="rect">
            <a:avLst/>
          </a:prstGeom>
          <a:noFill/>
          <a:ln/>
        </p:spPr>
        <p:txBody>
          <a:bodyPr wrap="square" rtlCol="0" anchor="ctr"/>
          <a:lstStyle/>
          <a:p>
            <a:pPr marL="0" indent="0" algn="r">
              <a:buNone/>
            </a:pPr>
            <a:r>
              <a:rPr lang="en-US" sz="1000" dirty="0">
                <a:solidFill>
                  <a:srgbClr val="5B7280"/>
                </a:solidFill>
                <a:latin typeface="Calibri" pitchFamily="34" charset="0"/>
                <a:ea typeface="Calibri" pitchFamily="34" charset="-122"/>
                <a:cs typeface="Calibri" pitchFamily="34" charset="-120"/>
              </a:rPr>
              <a:t>05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3F7F6"/>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8229600" cy="320040"/>
          </a:xfrm>
          <a:prstGeom prst="rect">
            <a:avLst/>
          </a:prstGeom>
          <a:noFill/>
          <a:ln/>
        </p:spPr>
        <p:txBody>
          <a:bodyPr wrap="square" rtlCol="0" anchor="ctr"/>
          <a:lstStyle/>
          <a:p>
            <a:pPr marL="0" indent="0">
              <a:buNone/>
            </a:pPr>
            <a:r>
              <a:rPr lang="en-US" sz="1250" b="1" kern="0" spc="200" dirty="0">
                <a:solidFill>
                  <a:srgbClr val="3DBE7A"/>
                </a:solidFill>
                <a:latin typeface="Calibri" pitchFamily="34" charset="0"/>
                <a:ea typeface="Calibri" pitchFamily="34" charset="-122"/>
                <a:cs typeface="Calibri" pitchFamily="34" charset="-120"/>
              </a:rPr>
              <a:t>02 · NANOGRID &amp; MICROGRID</a:t>
            </a:r>
            <a:endParaRPr lang="en-US" sz="1250" dirty="0"/>
          </a:p>
        </p:txBody>
      </p:sp>
      <p:sp>
        <p:nvSpPr>
          <p:cNvPr id="3" name="Text 1"/>
          <p:cNvSpPr txBox="1"/>
          <p:nvPr/>
        </p:nvSpPr>
        <p:spPr>
          <a:xfrm>
            <a:off x="548640" y="685800"/>
            <a:ext cx="10607040" cy="822960"/>
          </a:xfrm>
          <a:prstGeom prst="rect">
            <a:avLst/>
          </a:prstGeom>
          <a:noFill/>
          <a:ln/>
        </p:spPr>
        <p:txBody>
          <a:bodyPr wrap="square" lIns="0" tIns="0" rIns="0" bIns="0" rtlCol="0" anchor="ctr"/>
          <a:lstStyle/>
          <a:p>
            <a:pPr marL="0" indent="0">
              <a:buNone/>
            </a:pPr>
            <a:r>
              <a:rPr lang="en-US" sz="3000" b="1" dirty="0">
                <a:solidFill>
                  <a:srgbClr val="16232B"/>
                </a:solidFill>
                <a:latin typeface="Cambria" pitchFamily="34" charset="0"/>
                <a:ea typeface="Cambria" pitchFamily="34" charset="-122"/>
                <a:cs typeface="Cambria" pitchFamily="34" charset="-120"/>
              </a:rPr>
              <a:t>From nanogrid to microgrid</a:t>
            </a:r>
            <a:endParaRPr lang="en-US" sz="3000" dirty="0"/>
          </a:p>
        </p:txBody>
      </p:sp>
      <p:sp>
        <p:nvSpPr>
          <p:cNvPr id="4" name="Text 2"/>
          <p:cNvSpPr txBox="1"/>
          <p:nvPr/>
        </p:nvSpPr>
        <p:spPr>
          <a:xfrm>
            <a:off x="548640" y="1783080"/>
            <a:ext cx="6035040" cy="2377440"/>
          </a:xfrm>
          <a:prstGeom prst="rect">
            <a:avLst/>
          </a:prstGeom>
          <a:noFill/>
          <a:ln/>
        </p:spPr>
        <p:txBody>
          <a:bodyPr wrap="square" rtlCol="0" anchor="ctr"/>
          <a:lstStyle/>
          <a:p>
            <a:pPr marL="0" indent="0">
              <a:lnSpc>
                <a:spcPct val="128000"/>
              </a:lnSpc>
              <a:buNone/>
            </a:pPr>
            <a:r>
              <a:rPr lang="en-US" sz="1350" dirty="0">
                <a:solidFill>
                  <a:srgbClr val="16232B"/>
                </a:solidFill>
                <a:latin typeface="Calibri" pitchFamily="34" charset="0"/>
                <a:ea typeface="Calibri" pitchFamily="34" charset="-122"/>
                <a:cs typeface="Calibri" pitchFamily="34" charset="-120"/>
              </a:rPr>
              <a:t>A microgrid is a larger, localized energy system capable of autonomous operation or coordination with the main grid — typically serving neighbourhoods, campuses, industrial parks or military bases. Nanogrids act as its modular elements, interconnected via a common backbone (AC/DC), enabling aggregation of generation and consumption, dynamic load balancing and peer-to-peer energy exchange.</a:t>
            </a:r>
            <a:endParaRPr lang="en-US" sz="1350" dirty="0"/>
          </a:p>
        </p:txBody>
      </p:sp>
      <p:sp>
        <p:nvSpPr>
          <p:cNvPr id="5" name="Shape 3"/>
          <p:cNvSpPr/>
          <p:nvPr/>
        </p:nvSpPr>
        <p:spPr>
          <a:xfrm>
            <a:off x="548640" y="4398264"/>
            <a:ext cx="128016" cy="128016"/>
          </a:xfrm>
          <a:prstGeom prst="ellipse">
            <a:avLst/>
          </a:prstGeom>
          <a:solidFill>
            <a:srgbClr val="3DBE7A"/>
          </a:solidFill>
          <a:ln/>
        </p:spPr>
        <p:txBody>
          <a:bodyPr/>
          <a:lstStyle/>
          <a:p>
            <a:endParaRPr lang="sk-SK"/>
          </a:p>
        </p:txBody>
      </p:sp>
      <p:sp>
        <p:nvSpPr>
          <p:cNvPr id="6" name="Text 4"/>
          <p:cNvSpPr txBox="1"/>
          <p:nvPr/>
        </p:nvSpPr>
        <p:spPr>
          <a:xfrm>
            <a:off x="868680" y="4270248"/>
            <a:ext cx="5669280" cy="502920"/>
          </a:xfrm>
          <a:prstGeom prst="rect">
            <a:avLst/>
          </a:prstGeom>
          <a:noFill/>
          <a:ln/>
        </p:spPr>
        <p:txBody>
          <a:bodyPr wrap="square" lIns="0" tIns="0" rIns="0" bIns="0" rtlCol="0" anchor="ctr"/>
          <a:lstStyle/>
          <a:p>
            <a:pPr marL="0" indent="0">
              <a:lnSpc>
                <a:spcPct val="115000"/>
              </a:lnSpc>
              <a:buNone/>
            </a:pPr>
            <a:r>
              <a:rPr lang="en-US" sz="1150" dirty="0">
                <a:solidFill>
                  <a:srgbClr val="5B7280"/>
                </a:solidFill>
                <a:latin typeface="Calibri" pitchFamily="34" charset="0"/>
                <a:ea typeface="Calibri" pitchFamily="34" charset="-122"/>
                <a:cs typeface="Calibri" pitchFamily="34" charset="-120"/>
              </a:rPr>
              <a:t>PV, wind turbines, Combined Heat and Power (CHP), storage systems and power electronic converters</a:t>
            </a:r>
            <a:endParaRPr lang="en-US" sz="1150" dirty="0"/>
          </a:p>
        </p:txBody>
      </p:sp>
      <p:sp>
        <p:nvSpPr>
          <p:cNvPr id="7" name="Shape 5"/>
          <p:cNvSpPr/>
          <p:nvPr/>
        </p:nvSpPr>
        <p:spPr>
          <a:xfrm>
            <a:off x="548640" y="4965192"/>
            <a:ext cx="128016" cy="128016"/>
          </a:xfrm>
          <a:prstGeom prst="ellipse">
            <a:avLst/>
          </a:prstGeom>
          <a:solidFill>
            <a:srgbClr val="3DBE7A"/>
          </a:solidFill>
          <a:ln/>
        </p:spPr>
        <p:txBody>
          <a:bodyPr/>
          <a:lstStyle/>
          <a:p>
            <a:endParaRPr lang="sk-SK"/>
          </a:p>
        </p:txBody>
      </p:sp>
      <p:sp>
        <p:nvSpPr>
          <p:cNvPr id="8" name="Text 6"/>
          <p:cNvSpPr txBox="1"/>
          <p:nvPr/>
        </p:nvSpPr>
        <p:spPr>
          <a:xfrm>
            <a:off x="868680" y="4837176"/>
            <a:ext cx="5669280" cy="502920"/>
          </a:xfrm>
          <a:prstGeom prst="rect">
            <a:avLst/>
          </a:prstGeom>
          <a:noFill/>
          <a:ln/>
        </p:spPr>
        <p:txBody>
          <a:bodyPr wrap="square" lIns="0" tIns="0" rIns="0" bIns="0" rtlCol="0" anchor="ctr"/>
          <a:lstStyle/>
          <a:p>
            <a:pPr marL="0" indent="0">
              <a:lnSpc>
                <a:spcPct val="115000"/>
              </a:lnSpc>
              <a:buNone/>
            </a:pPr>
            <a:r>
              <a:rPr lang="en-US" sz="1150" dirty="0">
                <a:solidFill>
                  <a:srgbClr val="5B7280"/>
                </a:solidFill>
                <a:latin typeface="Calibri" pitchFamily="34" charset="0"/>
                <a:ea typeface="Calibri" pitchFamily="34" charset="-122"/>
                <a:cs typeface="Calibri" pitchFamily="34" charset="-120"/>
              </a:rPr>
              <a:t>Layered control system: voltage and frequency stability, seamless transition between grid-connected and islanded modes</a:t>
            </a:r>
            <a:endParaRPr lang="en-US" sz="1150" dirty="0"/>
          </a:p>
        </p:txBody>
      </p:sp>
      <p:sp>
        <p:nvSpPr>
          <p:cNvPr id="9" name="Shape 7"/>
          <p:cNvSpPr/>
          <p:nvPr/>
        </p:nvSpPr>
        <p:spPr>
          <a:xfrm>
            <a:off x="548640" y="5532120"/>
            <a:ext cx="128016" cy="128016"/>
          </a:xfrm>
          <a:prstGeom prst="ellipse">
            <a:avLst/>
          </a:prstGeom>
          <a:solidFill>
            <a:srgbClr val="3DBE7A"/>
          </a:solidFill>
          <a:ln/>
        </p:spPr>
        <p:txBody>
          <a:bodyPr/>
          <a:lstStyle/>
          <a:p>
            <a:endParaRPr lang="sk-SK"/>
          </a:p>
        </p:txBody>
      </p:sp>
      <p:sp>
        <p:nvSpPr>
          <p:cNvPr id="10" name="Text 8"/>
          <p:cNvSpPr txBox="1"/>
          <p:nvPr/>
        </p:nvSpPr>
        <p:spPr>
          <a:xfrm>
            <a:off x="868680" y="5404104"/>
            <a:ext cx="5669280" cy="502920"/>
          </a:xfrm>
          <a:prstGeom prst="rect">
            <a:avLst/>
          </a:prstGeom>
          <a:noFill/>
          <a:ln/>
        </p:spPr>
        <p:txBody>
          <a:bodyPr wrap="square" lIns="0" tIns="0" rIns="0" bIns="0" rtlCol="0" anchor="ctr"/>
          <a:lstStyle/>
          <a:p>
            <a:pPr marL="0" indent="0">
              <a:lnSpc>
                <a:spcPct val="115000"/>
              </a:lnSpc>
              <a:buNone/>
            </a:pPr>
            <a:r>
              <a:rPr lang="en-US" sz="1150" dirty="0">
                <a:solidFill>
                  <a:srgbClr val="5B7280"/>
                </a:solidFill>
                <a:latin typeface="Calibri" pitchFamily="34" charset="0"/>
                <a:ea typeface="Calibri" pitchFamily="34" charset="-122"/>
                <a:cs typeface="Calibri" pitchFamily="34" charset="-120"/>
              </a:rPr>
              <a:t>Real-time monitoring and communication infrastructure for efficient system responsiveness</a:t>
            </a:r>
            <a:endParaRPr lang="en-US" sz="1150" dirty="0"/>
          </a:p>
        </p:txBody>
      </p:sp>
      <p:sp>
        <p:nvSpPr>
          <p:cNvPr id="11" name="Shape 9"/>
          <p:cNvSpPr/>
          <p:nvPr/>
        </p:nvSpPr>
        <p:spPr>
          <a:xfrm>
            <a:off x="7178040" y="1737360"/>
            <a:ext cx="1737360" cy="914400"/>
          </a:xfrm>
          <a:prstGeom prst="roundRect">
            <a:avLst>
              <a:gd name="adj" fmla="val 6000"/>
            </a:avLst>
          </a:prstGeom>
          <a:solidFill>
            <a:srgbClr val="E4EFF2"/>
          </a:solidFill>
          <a:ln w="15875">
            <a:solidFill>
              <a:srgbClr val="1C7293"/>
            </a:solidFill>
            <a:prstDash val="solid"/>
          </a:ln>
        </p:spPr>
        <p:txBody>
          <a:bodyPr/>
          <a:lstStyle/>
          <a:p>
            <a:endParaRPr lang="sk-SK"/>
          </a:p>
        </p:txBody>
      </p:sp>
      <p:sp>
        <p:nvSpPr>
          <p:cNvPr id="12" name="Text 10"/>
          <p:cNvSpPr txBox="1"/>
          <p:nvPr/>
        </p:nvSpPr>
        <p:spPr>
          <a:xfrm>
            <a:off x="7178040" y="1737360"/>
            <a:ext cx="1737360" cy="914400"/>
          </a:xfrm>
          <a:prstGeom prst="rect">
            <a:avLst/>
          </a:prstGeom>
          <a:noFill/>
          <a:ln/>
        </p:spPr>
        <p:txBody>
          <a:bodyPr wrap="square" lIns="0" tIns="0" rIns="0" bIns="0" rtlCol="0" anchor="ctr"/>
          <a:lstStyle/>
          <a:p>
            <a:pPr marL="0" indent="0" algn="ctr">
              <a:buNone/>
            </a:pPr>
            <a:r>
              <a:rPr lang="en-US" sz="1150" b="1" dirty="0">
                <a:solidFill>
                  <a:srgbClr val="0A3D62"/>
                </a:solidFill>
                <a:latin typeface="Calibri" pitchFamily="34" charset="0"/>
                <a:ea typeface="Calibri" pitchFamily="34" charset="-122"/>
                <a:cs typeface="Calibri" pitchFamily="34" charset="-120"/>
              </a:rPr>
              <a:t>Nanogrid 1</a:t>
            </a:r>
            <a:endParaRPr lang="en-US" sz="1150" dirty="0"/>
          </a:p>
        </p:txBody>
      </p:sp>
      <p:sp>
        <p:nvSpPr>
          <p:cNvPr id="13" name="Shape 11"/>
          <p:cNvSpPr/>
          <p:nvPr/>
        </p:nvSpPr>
        <p:spPr>
          <a:xfrm>
            <a:off x="9281160" y="1737360"/>
            <a:ext cx="1737360" cy="914400"/>
          </a:xfrm>
          <a:prstGeom prst="roundRect">
            <a:avLst>
              <a:gd name="adj" fmla="val 6000"/>
            </a:avLst>
          </a:prstGeom>
          <a:solidFill>
            <a:srgbClr val="E4EFF2"/>
          </a:solidFill>
          <a:ln w="15875">
            <a:solidFill>
              <a:srgbClr val="1C7293"/>
            </a:solidFill>
            <a:prstDash val="solid"/>
          </a:ln>
        </p:spPr>
        <p:txBody>
          <a:bodyPr/>
          <a:lstStyle/>
          <a:p>
            <a:endParaRPr lang="sk-SK"/>
          </a:p>
        </p:txBody>
      </p:sp>
      <p:sp>
        <p:nvSpPr>
          <p:cNvPr id="14" name="Text 12"/>
          <p:cNvSpPr txBox="1"/>
          <p:nvPr/>
        </p:nvSpPr>
        <p:spPr>
          <a:xfrm>
            <a:off x="9281160" y="1737360"/>
            <a:ext cx="1737360" cy="914400"/>
          </a:xfrm>
          <a:prstGeom prst="rect">
            <a:avLst/>
          </a:prstGeom>
          <a:noFill/>
          <a:ln/>
        </p:spPr>
        <p:txBody>
          <a:bodyPr wrap="square" lIns="0" tIns="0" rIns="0" bIns="0" rtlCol="0" anchor="ctr"/>
          <a:lstStyle/>
          <a:p>
            <a:pPr marL="0" indent="0" algn="ctr">
              <a:buNone/>
            </a:pPr>
            <a:r>
              <a:rPr lang="en-US" sz="1150" b="1" dirty="0">
                <a:solidFill>
                  <a:srgbClr val="0A3D62"/>
                </a:solidFill>
                <a:latin typeface="Calibri" pitchFamily="34" charset="0"/>
                <a:ea typeface="Calibri" pitchFamily="34" charset="-122"/>
                <a:cs typeface="Calibri" pitchFamily="34" charset="-120"/>
              </a:rPr>
              <a:t>Nanogrid 2</a:t>
            </a:r>
            <a:endParaRPr lang="en-US" sz="1150" dirty="0"/>
          </a:p>
        </p:txBody>
      </p:sp>
      <p:sp>
        <p:nvSpPr>
          <p:cNvPr id="15" name="Shape 13"/>
          <p:cNvSpPr/>
          <p:nvPr/>
        </p:nvSpPr>
        <p:spPr>
          <a:xfrm>
            <a:off x="7178040" y="2971800"/>
            <a:ext cx="1737360" cy="914400"/>
          </a:xfrm>
          <a:prstGeom prst="roundRect">
            <a:avLst>
              <a:gd name="adj" fmla="val 6000"/>
            </a:avLst>
          </a:prstGeom>
          <a:solidFill>
            <a:srgbClr val="E4EFF2"/>
          </a:solidFill>
          <a:ln w="15875">
            <a:solidFill>
              <a:srgbClr val="1C7293"/>
            </a:solidFill>
            <a:prstDash val="solid"/>
          </a:ln>
        </p:spPr>
        <p:txBody>
          <a:bodyPr/>
          <a:lstStyle/>
          <a:p>
            <a:endParaRPr lang="sk-SK"/>
          </a:p>
        </p:txBody>
      </p:sp>
      <p:sp>
        <p:nvSpPr>
          <p:cNvPr id="16" name="Text 14"/>
          <p:cNvSpPr txBox="1"/>
          <p:nvPr/>
        </p:nvSpPr>
        <p:spPr>
          <a:xfrm>
            <a:off x="7178040" y="2971800"/>
            <a:ext cx="1737360" cy="914400"/>
          </a:xfrm>
          <a:prstGeom prst="rect">
            <a:avLst/>
          </a:prstGeom>
          <a:noFill/>
          <a:ln/>
        </p:spPr>
        <p:txBody>
          <a:bodyPr wrap="square" lIns="0" tIns="0" rIns="0" bIns="0" rtlCol="0" anchor="ctr"/>
          <a:lstStyle/>
          <a:p>
            <a:pPr marL="0" indent="0" algn="ctr">
              <a:buNone/>
            </a:pPr>
            <a:r>
              <a:rPr lang="en-US" sz="1150" b="1" dirty="0">
                <a:solidFill>
                  <a:srgbClr val="0A3D62"/>
                </a:solidFill>
                <a:latin typeface="Calibri" pitchFamily="34" charset="0"/>
                <a:ea typeface="Calibri" pitchFamily="34" charset="-122"/>
                <a:cs typeface="Calibri" pitchFamily="34" charset="-120"/>
              </a:rPr>
              <a:t>Nanogrid 3</a:t>
            </a:r>
            <a:endParaRPr lang="en-US" sz="1150" dirty="0"/>
          </a:p>
        </p:txBody>
      </p:sp>
      <p:sp>
        <p:nvSpPr>
          <p:cNvPr id="17" name="Shape 15"/>
          <p:cNvSpPr/>
          <p:nvPr/>
        </p:nvSpPr>
        <p:spPr>
          <a:xfrm>
            <a:off x="9281160" y="2971800"/>
            <a:ext cx="1737360" cy="914400"/>
          </a:xfrm>
          <a:prstGeom prst="roundRect">
            <a:avLst>
              <a:gd name="adj" fmla="val 6000"/>
            </a:avLst>
          </a:prstGeom>
          <a:solidFill>
            <a:srgbClr val="E4EFF2"/>
          </a:solidFill>
          <a:ln w="15875">
            <a:solidFill>
              <a:srgbClr val="1C7293"/>
            </a:solidFill>
            <a:prstDash val="solid"/>
          </a:ln>
        </p:spPr>
        <p:txBody>
          <a:bodyPr/>
          <a:lstStyle/>
          <a:p>
            <a:endParaRPr lang="sk-SK"/>
          </a:p>
        </p:txBody>
      </p:sp>
      <p:sp>
        <p:nvSpPr>
          <p:cNvPr id="18" name="Text 16"/>
          <p:cNvSpPr txBox="1"/>
          <p:nvPr/>
        </p:nvSpPr>
        <p:spPr>
          <a:xfrm>
            <a:off x="9281160" y="2971800"/>
            <a:ext cx="1737360" cy="914400"/>
          </a:xfrm>
          <a:prstGeom prst="rect">
            <a:avLst/>
          </a:prstGeom>
          <a:noFill/>
          <a:ln/>
        </p:spPr>
        <p:txBody>
          <a:bodyPr wrap="square" lIns="0" tIns="0" rIns="0" bIns="0" rtlCol="0" anchor="ctr"/>
          <a:lstStyle/>
          <a:p>
            <a:pPr marL="0" indent="0" algn="ctr">
              <a:buNone/>
            </a:pPr>
            <a:r>
              <a:rPr lang="en-US" sz="1150" b="1" dirty="0">
                <a:solidFill>
                  <a:srgbClr val="0A3D62"/>
                </a:solidFill>
                <a:latin typeface="Calibri" pitchFamily="34" charset="0"/>
                <a:ea typeface="Calibri" pitchFamily="34" charset="-122"/>
                <a:cs typeface="Calibri" pitchFamily="34" charset="-120"/>
              </a:rPr>
              <a:t>Nanogrid 4</a:t>
            </a:r>
            <a:endParaRPr lang="en-US" sz="1150" dirty="0"/>
          </a:p>
        </p:txBody>
      </p:sp>
      <p:sp>
        <p:nvSpPr>
          <p:cNvPr id="19" name="Shape 17"/>
          <p:cNvSpPr/>
          <p:nvPr/>
        </p:nvSpPr>
        <p:spPr>
          <a:xfrm>
            <a:off x="7955280" y="4343400"/>
            <a:ext cx="2286000" cy="777240"/>
          </a:xfrm>
          <a:prstGeom prst="roundRect">
            <a:avLst>
              <a:gd name="adj" fmla="val 7059"/>
            </a:avLst>
          </a:prstGeom>
          <a:solidFill>
            <a:srgbClr val="1C7293"/>
          </a:solidFill>
          <a:ln/>
        </p:spPr>
        <p:txBody>
          <a:bodyPr/>
          <a:lstStyle/>
          <a:p>
            <a:endParaRPr lang="sk-SK"/>
          </a:p>
        </p:txBody>
      </p:sp>
      <p:sp>
        <p:nvSpPr>
          <p:cNvPr id="20" name="Text 18"/>
          <p:cNvSpPr txBox="1"/>
          <p:nvPr/>
        </p:nvSpPr>
        <p:spPr>
          <a:xfrm>
            <a:off x="7955280" y="4343400"/>
            <a:ext cx="2286000" cy="7772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Microgrid</a:t>
            </a:r>
            <a:endParaRPr lang="en-US" sz="1400" dirty="0"/>
          </a:p>
        </p:txBody>
      </p:sp>
      <p:sp>
        <p:nvSpPr>
          <p:cNvPr id="21" name="Shape 19"/>
          <p:cNvSpPr/>
          <p:nvPr/>
        </p:nvSpPr>
        <p:spPr>
          <a:xfrm>
            <a:off x="7955280" y="5532120"/>
            <a:ext cx="2286000" cy="640080"/>
          </a:xfrm>
          <a:prstGeom prst="roundRect">
            <a:avLst>
              <a:gd name="adj" fmla="val 8571"/>
            </a:avLst>
          </a:prstGeom>
          <a:solidFill>
            <a:srgbClr val="0A3D62"/>
          </a:solidFill>
          <a:ln/>
        </p:spPr>
        <p:txBody>
          <a:bodyPr/>
          <a:lstStyle/>
          <a:p>
            <a:endParaRPr lang="sk-SK"/>
          </a:p>
        </p:txBody>
      </p:sp>
      <p:sp>
        <p:nvSpPr>
          <p:cNvPr id="22" name="Text 20"/>
          <p:cNvSpPr txBox="1"/>
          <p:nvPr/>
        </p:nvSpPr>
        <p:spPr>
          <a:xfrm>
            <a:off x="7955280" y="5532120"/>
            <a:ext cx="2286000" cy="640080"/>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Main grid</a:t>
            </a:r>
            <a:endParaRPr lang="en-US" sz="1150" dirty="0"/>
          </a:p>
        </p:txBody>
      </p:sp>
      <p:sp>
        <p:nvSpPr>
          <p:cNvPr id="23" name="Shape 21"/>
          <p:cNvSpPr/>
          <p:nvPr/>
        </p:nvSpPr>
        <p:spPr>
          <a:xfrm>
            <a:off x="8046720" y="2651760"/>
            <a:ext cx="0" cy="320040"/>
          </a:xfrm>
          <a:prstGeom prst="line">
            <a:avLst/>
          </a:prstGeom>
          <a:noFill/>
          <a:ln w="15875">
            <a:solidFill>
              <a:srgbClr val="9AA9AC"/>
            </a:solidFill>
            <a:prstDash val="solid"/>
          </a:ln>
        </p:spPr>
        <p:txBody>
          <a:bodyPr/>
          <a:lstStyle/>
          <a:p>
            <a:endParaRPr lang="sk-SK"/>
          </a:p>
        </p:txBody>
      </p:sp>
      <p:sp>
        <p:nvSpPr>
          <p:cNvPr id="24" name="Shape 22"/>
          <p:cNvSpPr/>
          <p:nvPr/>
        </p:nvSpPr>
        <p:spPr>
          <a:xfrm>
            <a:off x="10149840" y="2651760"/>
            <a:ext cx="0" cy="320040"/>
          </a:xfrm>
          <a:prstGeom prst="line">
            <a:avLst/>
          </a:prstGeom>
          <a:noFill/>
          <a:ln w="15875">
            <a:solidFill>
              <a:srgbClr val="9AA9AC"/>
            </a:solidFill>
            <a:prstDash val="solid"/>
          </a:ln>
        </p:spPr>
        <p:txBody>
          <a:bodyPr/>
          <a:lstStyle/>
          <a:p>
            <a:endParaRPr lang="sk-SK"/>
          </a:p>
        </p:txBody>
      </p:sp>
      <p:sp>
        <p:nvSpPr>
          <p:cNvPr id="25" name="Shape 23"/>
          <p:cNvSpPr/>
          <p:nvPr/>
        </p:nvSpPr>
        <p:spPr>
          <a:xfrm>
            <a:off x="8046720" y="3886200"/>
            <a:ext cx="0" cy="457200"/>
          </a:xfrm>
          <a:prstGeom prst="line">
            <a:avLst/>
          </a:prstGeom>
          <a:noFill/>
          <a:ln w="15875">
            <a:solidFill>
              <a:srgbClr val="9AA9AC"/>
            </a:solidFill>
            <a:prstDash val="solid"/>
          </a:ln>
        </p:spPr>
        <p:txBody>
          <a:bodyPr/>
          <a:lstStyle/>
          <a:p>
            <a:endParaRPr lang="sk-SK"/>
          </a:p>
        </p:txBody>
      </p:sp>
      <p:sp>
        <p:nvSpPr>
          <p:cNvPr id="26" name="Shape 24"/>
          <p:cNvSpPr/>
          <p:nvPr/>
        </p:nvSpPr>
        <p:spPr>
          <a:xfrm>
            <a:off x="10149840" y="3886200"/>
            <a:ext cx="0" cy="457200"/>
          </a:xfrm>
          <a:prstGeom prst="line">
            <a:avLst/>
          </a:prstGeom>
          <a:noFill/>
          <a:ln w="15875">
            <a:solidFill>
              <a:srgbClr val="9AA9AC"/>
            </a:solidFill>
            <a:prstDash val="solid"/>
          </a:ln>
        </p:spPr>
        <p:txBody>
          <a:bodyPr/>
          <a:lstStyle/>
          <a:p>
            <a:endParaRPr lang="sk-SK"/>
          </a:p>
        </p:txBody>
      </p:sp>
      <p:sp>
        <p:nvSpPr>
          <p:cNvPr id="27" name="Shape 25"/>
          <p:cNvSpPr/>
          <p:nvPr/>
        </p:nvSpPr>
        <p:spPr>
          <a:xfrm>
            <a:off x="9098280" y="5120640"/>
            <a:ext cx="0" cy="411480"/>
          </a:xfrm>
          <a:prstGeom prst="line">
            <a:avLst/>
          </a:prstGeom>
          <a:noFill/>
          <a:ln w="15875">
            <a:solidFill>
              <a:srgbClr val="9AA9AC"/>
            </a:solidFill>
            <a:prstDash val="solid"/>
          </a:ln>
        </p:spPr>
        <p:txBody>
          <a:bodyPr/>
          <a:lstStyle/>
          <a:p>
            <a:endParaRPr lang="sk-SK"/>
          </a:p>
        </p:txBody>
      </p:sp>
      <p:sp>
        <p:nvSpPr>
          <p:cNvPr id="28" name="Text 26"/>
          <p:cNvSpPr txBox="1"/>
          <p:nvPr/>
        </p:nvSpPr>
        <p:spPr>
          <a:xfrm>
            <a:off x="11368735" y="6400800"/>
            <a:ext cx="548640" cy="320040"/>
          </a:xfrm>
          <a:prstGeom prst="rect">
            <a:avLst/>
          </a:prstGeom>
          <a:noFill/>
          <a:ln/>
        </p:spPr>
        <p:txBody>
          <a:bodyPr wrap="square" rtlCol="0" anchor="ctr"/>
          <a:lstStyle/>
          <a:p>
            <a:pPr marL="0" indent="0" algn="r">
              <a:buNone/>
            </a:pPr>
            <a:r>
              <a:rPr lang="en-US" sz="1000" dirty="0">
                <a:solidFill>
                  <a:srgbClr val="5B7280"/>
                </a:solidFill>
                <a:latin typeface="Calibri" pitchFamily="34" charset="0"/>
                <a:ea typeface="Calibri" pitchFamily="34" charset="-122"/>
                <a:cs typeface="Calibri" pitchFamily="34" charset="-120"/>
              </a:rPr>
              <a:t>06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3F7F6"/>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8229600" cy="320040"/>
          </a:xfrm>
          <a:prstGeom prst="rect">
            <a:avLst/>
          </a:prstGeom>
          <a:noFill/>
          <a:ln/>
        </p:spPr>
        <p:txBody>
          <a:bodyPr wrap="square" rtlCol="0" anchor="ctr"/>
          <a:lstStyle/>
          <a:p>
            <a:pPr marL="0" indent="0">
              <a:buNone/>
            </a:pPr>
            <a:r>
              <a:rPr lang="en-US" sz="1250" b="1" kern="0" spc="200" dirty="0">
                <a:solidFill>
                  <a:srgbClr val="3DBE7A"/>
                </a:solidFill>
                <a:latin typeface="Calibri" pitchFamily="34" charset="0"/>
                <a:ea typeface="Calibri" pitchFamily="34" charset="-122"/>
                <a:cs typeface="Calibri" pitchFamily="34" charset="-120"/>
              </a:rPr>
              <a:t>03 · ELECTROMOBILITY IN THE GRID</a:t>
            </a:r>
            <a:endParaRPr lang="en-US" sz="1250" dirty="0"/>
          </a:p>
        </p:txBody>
      </p:sp>
      <p:sp>
        <p:nvSpPr>
          <p:cNvPr id="3" name="Text 1"/>
          <p:cNvSpPr txBox="1"/>
          <p:nvPr/>
        </p:nvSpPr>
        <p:spPr>
          <a:xfrm>
            <a:off x="548640" y="685800"/>
            <a:ext cx="10607040" cy="822960"/>
          </a:xfrm>
          <a:prstGeom prst="rect">
            <a:avLst/>
          </a:prstGeom>
          <a:noFill/>
          <a:ln/>
        </p:spPr>
        <p:txBody>
          <a:bodyPr wrap="square" lIns="0" tIns="0" rIns="0" bIns="0" rtlCol="0" anchor="ctr"/>
          <a:lstStyle/>
          <a:p>
            <a:pPr marL="0" indent="0">
              <a:buNone/>
            </a:pPr>
            <a:r>
              <a:rPr lang="en-US" sz="3000" b="1" dirty="0">
                <a:solidFill>
                  <a:srgbClr val="16232B"/>
                </a:solidFill>
                <a:latin typeface="Cambria" pitchFamily="34" charset="0"/>
                <a:ea typeface="Cambria" pitchFamily="34" charset="-122"/>
                <a:cs typeface="Cambria" pitchFamily="34" charset="-120"/>
              </a:rPr>
              <a:t>Electric vehicles as mobile storage</a:t>
            </a:r>
            <a:endParaRPr lang="en-US" sz="3000" dirty="0"/>
          </a:p>
        </p:txBody>
      </p:sp>
      <p:sp>
        <p:nvSpPr>
          <p:cNvPr id="4" name="Text 2"/>
          <p:cNvSpPr txBox="1"/>
          <p:nvPr/>
        </p:nvSpPr>
        <p:spPr>
          <a:xfrm>
            <a:off x="548640" y="1783080"/>
            <a:ext cx="5943600" cy="2103120"/>
          </a:xfrm>
          <a:prstGeom prst="rect">
            <a:avLst/>
          </a:prstGeom>
          <a:noFill/>
          <a:ln/>
        </p:spPr>
        <p:txBody>
          <a:bodyPr wrap="square" rtlCol="0" anchor="ctr"/>
          <a:lstStyle/>
          <a:p>
            <a:pPr marL="0" indent="0">
              <a:lnSpc>
                <a:spcPct val="128000"/>
              </a:lnSpc>
              <a:buNone/>
            </a:pPr>
            <a:r>
              <a:rPr lang="en-US" sz="1400" dirty="0">
                <a:solidFill>
                  <a:srgbClr val="16232B"/>
                </a:solidFill>
                <a:latin typeface="Calibri" pitchFamily="34" charset="0"/>
                <a:ea typeface="Calibri" pitchFamily="34" charset="-122"/>
                <a:cs typeface="Calibri" pitchFamily="34" charset="-120"/>
              </a:rPr>
              <a:t>Electric vehicles within a microgrid provide mobile, distributed storage. With bidirectional charging (V2G, V2B), they can absorb surplus generation and supply energy back to the building or grid. Integrated into microgrid control systems, EVs enhance load balancing, provide ancillary services, and support critical systems during outages.</a:t>
            </a:r>
            <a:endParaRPr lang="en-US" sz="1400" dirty="0"/>
          </a:p>
        </p:txBody>
      </p:sp>
      <p:sp>
        <p:nvSpPr>
          <p:cNvPr id="5" name="Text 3"/>
          <p:cNvSpPr txBox="1"/>
          <p:nvPr/>
        </p:nvSpPr>
        <p:spPr>
          <a:xfrm>
            <a:off x="548640" y="3977640"/>
            <a:ext cx="5943600" cy="1005840"/>
          </a:xfrm>
          <a:prstGeom prst="rect">
            <a:avLst/>
          </a:prstGeom>
          <a:noFill/>
          <a:ln/>
        </p:spPr>
        <p:txBody>
          <a:bodyPr wrap="square" rtlCol="0" anchor="ctr"/>
          <a:lstStyle/>
          <a:p>
            <a:pPr marL="0" indent="0">
              <a:lnSpc>
                <a:spcPct val="125000"/>
              </a:lnSpc>
              <a:buNone/>
            </a:pPr>
            <a:endParaRPr lang="en-US" sz="1200" dirty="0"/>
          </a:p>
        </p:txBody>
      </p:sp>
      <p:sp>
        <p:nvSpPr>
          <p:cNvPr id="6" name="Shape 4"/>
          <p:cNvSpPr/>
          <p:nvPr/>
        </p:nvSpPr>
        <p:spPr>
          <a:xfrm>
            <a:off x="7178040" y="1828800"/>
            <a:ext cx="4480560" cy="1417320"/>
          </a:xfrm>
          <a:prstGeom prst="roundRect">
            <a:avLst>
              <a:gd name="adj" fmla="val 6452"/>
            </a:avLst>
          </a:prstGeom>
          <a:solidFill>
            <a:srgbClr val="FFFFFF"/>
          </a:solidFill>
          <a:ln w="12700">
            <a:solidFill>
              <a:srgbClr val="E3E9E8"/>
            </a:solidFill>
            <a:prstDash val="solid"/>
          </a:ln>
          <a:effectLst>
            <a:outerShdw blurRad="101600" dist="38100" dir="5400000" algn="bl" rotWithShape="0">
              <a:srgbClr val="1B2B33">
                <a:alpha val="10000"/>
              </a:srgbClr>
            </a:outerShdw>
          </a:effectLst>
        </p:spPr>
        <p:txBody>
          <a:bodyPr/>
          <a:lstStyle/>
          <a:p>
            <a:endParaRPr lang="sk-SK"/>
          </a:p>
        </p:txBody>
      </p:sp>
      <p:sp>
        <p:nvSpPr>
          <p:cNvPr id="7" name="Shape 5"/>
          <p:cNvSpPr/>
          <p:nvPr/>
        </p:nvSpPr>
        <p:spPr>
          <a:xfrm>
            <a:off x="7452360" y="2148840"/>
            <a:ext cx="777240" cy="777240"/>
          </a:xfrm>
          <a:prstGeom prst="ellipse">
            <a:avLst/>
          </a:prstGeom>
          <a:solidFill>
            <a:srgbClr val="3DBE7A"/>
          </a:solidFill>
          <a:ln/>
        </p:spPr>
        <p:txBody>
          <a:bodyPr/>
          <a:lstStyle/>
          <a:p>
            <a:endParaRPr lang="sk-SK"/>
          </a:p>
        </p:txBody>
      </p:sp>
      <p:sp>
        <p:nvSpPr>
          <p:cNvPr id="8" name="Text 6"/>
          <p:cNvSpPr txBox="1"/>
          <p:nvPr/>
        </p:nvSpPr>
        <p:spPr>
          <a:xfrm>
            <a:off x="7452360" y="2148840"/>
            <a:ext cx="777240" cy="777240"/>
          </a:xfrm>
          <a:prstGeom prst="rect">
            <a:avLst/>
          </a:prstGeom>
          <a:noFill/>
          <a:ln/>
        </p:spPr>
        <p:txBody>
          <a:bodyPr wrap="square" lIns="0" tIns="0" rIns="0" bIns="0" rtlCol="0" anchor="ctr"/>
          <a:lstStyle/>
          <a:p>
            <a:pPr marL="0" indent="0" algn="ctr">
              <a:buNone/>
            </a:pPr>
            <a:r>
              <a:rPr lang="en-US" sz="2380" dirty="0">
                <a:solidFill>
                  <a:srgbClr val="FFFFFF"/>
                </a:solidFill>
                <a:latin typeface="Calibri" pitchFamily="34" charset="0"/>
                <a:ea typeface="Calibri" pitchFamily="34" charset="-122"/>
                <a:cs typeface="Calibri" pitchFamily="34" charset="-120"/>
              </a:rPr>
              <a:t>⚡</a:t>
            </a:r>
            <a:endParaRPr lang="en-US" sz="2380" dirty="0"/>
          </a:p>
        </p:txBody>
      </p:sp>
      <p:sp>
        <p:nvSpPr>
          <p:cNvPr id="9" name="Text 7"/>
          <p:cNvSpPr txBox="1"/>
          <p:nvPr/>
        </p:nvSpPr>
        <p:spPr>
          <a:xfrm>
            <a:off x="8412480" y="2029968"/>
            <a:ext cx="3017520" cy="457200"/>
          </a:xfrm>
          <a:prstGeom prst="rect">
            <a:avLst/>
          </a:prstGeom>
          <a:noFill/>
          <a:ln/>
        </p:spPr>
        <p:txBody>
          <a:bodyPr wrap="square" lIns="0" tIns="0" rIns="0" bIns="0" rtlCol="0" anchor="ctr"/>
          <a:lstStyle/>
          <a:p>
            <a:pPr marL="0" indent="0">
              <a:buNone/>
            </a:pPr>
            <a:r>
              <a:rPr lang="en-US" sz="1400" b="1" dirty="0">
                <a:solidFill>
                  <a:srgbClr val="16232B"/>
                </a:solidFill>
                <a:latin typeface="Calibri" pitchFamily="34" charset="0"/>
                <a:ea typeface="Calibri" pitchFamily="34" charset="-122"/>
                <a:cs typeface="Calibri" pitchFamily="34" charset="-120"/>
              </a:rPr>
              <a:t>V2B — Vehicle-to-Building</a:t>
            </a:r>
            <a:endParaRPr lang="en-US" sz="1400" dirty="0"/>
          </a:p>
        </p:txBody>
      </p:sp>
      <p:sp>
        <p:nvSpPr>
          <p:cNvPr id="10" name="Text 8"/>
          <p:cNvSpPr txBox="1"/>
          <p:nvPr/>
        </p:nvSpPr>
        <p:spPr>
          <a:xfrm>
            <a:off x="8412480" y="2450592"/>
            <a:ext cx="3017520" cy="685800"/>
          </a:xfrm>
          <a:prstGeom prst="rect">
            <a:avLst/>
          </a:prstGeom>
          <a:noFill/>
          <a:ln/>
        </p:spPr>
        <p:txBody>
          <a:bodyPr wrap="square" lIns="0" tIns="0" rIns="0" bIns="0" rtlCol="0" anchor="ctr"/>
          <a:lstStyle/>
          <a:p>
            <a:pPr marL="0" indent="0">
              <a:lnSpc>
                <a:spcPct val="120000"/>
              </a:lnSpc>
              <a:buNone/>
            </a:pPr>
            <a:r>
              <a:rPr lang="en-US" sz="1100" dirty="0">
                <a:solidFill>
                  <a:srgbClr val="5B7280"/>
                </a:solidFill>
                <a:latin typeface="Calibri" pitchFamily="34" charset="0"/>
                <a:ea typeface="Calibri" pitchFamily="34" charset="-122"/>
                <a:cs typeface="Calibri" pitchFamily="34" charset="-120"/>
              </a:rPr>
              <a:t>EV supplies energy directly to the building during peak demand or an outage</a:t>
            </a:r>
            <a:endParaRPr lang="en-US" sz="1100" dirty="0"/>
          </a:p>
        </p:txBody>
      </p:sp>
      <p:sp>
        <p:nvSpPr>
          <p:cNvPr id="11" name="Shape 9"/>
          <p:cNvSpPr/>
          <p:nvPr/>
        </p:nvSpPr>
        <p:spPr>
          <a:xfrm>
            <a:off x="7178040" y="3520440"/>
            <a:ext cx="4480560" cy="1417320"/>
          </a:xfrm>
          <a:prstGeom prst="roundRect">
            <a:avLst>
              <a:gd name="adj" fmla="val 6452"/>
            </a:avLst>
          </a:prstGeom>
          <a:solidFill>
            <a:srgbClr val="FFFFFF"/>
          </a:solidFill>
          <a:ln w="12700">
            <a:solidFill>
              <a:srgbClr val="E3E9E8"/>
            </a:solidFill>
            <a:prstDash val="solid"/>
          </a:ln>
          <a:effectLst>
            <a:outerShdw blurRad="101600" dist="38100" dir="5400000" algn="bl" rotWithShape="0">
              <a:srgbClr val="1B2B33">
                <a:alpha val="10000"/>
              </a:srgbClr>
            </a:outerShdw>
          </a:effectLst>
        </p:spPr>
        <p:txBody>
          <a:bodyPr/>
          <a:lstStyle/>
          <a:p>
            <a:endParaRPr lang="sk-SK"/>
          </a:p>
        </p:txBody>
      </p:sp>
      <p:sp>
        <p:nvSpPr>
          <p:cNvPr id="12" name="Shape 10"/>
          <p:cNvSpPr/>
          <p:nvPr/>
        </p:nvSpPr>
        <p:spPr>
          <a:xfrm>
            <a:off x="7452360" y="3840480"/>
            <a:ext cx="777240" cy="777240"/>
          </a:xfrm>
          <a:prstGeom prst="ellipse">
            <a:avLst/>
          </a:prstGeom>
          <a:solidFill>
            <a:srgbClr val="3DBE7A"/>
          </a:solidFill>
          <a:ln/>
        </p:spPr>
        <p:txBody>
          <a:bodyPr/>
          <a:lstStyle/>
          <a:p>
            <a:endParaRPr lang="sk-SK"/>
          </a:p>
        </p:txBody>
      </p:sp>
      <p:sp>
        <p:nvSpPr>
          <p:cNvPr id="13" name="Text 11"/>
          <p:cNvSpPr txBox="1"/>
          <p:nvPr/>
        </p:nvSpPr>
        <p:spPr>
          <a:xfrm>
            <a:off x="7452360" y="3840480"/>
            <a:ext cx="777240" cy="777240"/>
          </a:xfrm>
          <a:prstGeom prst="rect">
            <a:avLst/>
          </a:prstGeom>
          <a:noFill/>
          <a:ln/>
        </p:spPr>
        <p:txBody>
          <a:bodyPr wrap="square" lIns="0" tIns="0" rIns="0" bIns="0" rtlCol="0" anchor="ctr"/>
          <a:lstStyle/>
          <a:p>
            <a:pPr marL="0" indent="0" algn="ctr">
              <a:buNone/>
            </a:pPr>
            <a:r>
              <a:rPr lang="en-US" sz="2380" dirty="0">
                <a:solidFill>
                  <a:srgbClr val="FFFFFF"/>
                </a:solidFill>
                <a:latin typeface="Calibri" pitchFamily="34" charset="0"/>
                <a:ea typeface="Calibri" pitchFamily="34" charset="-122"/>
                <a:cs typeface="Calibri" pitchFamily="34" charset="-120"/>
              </a:rPr>
              <a:t>⚡</a:t>
            </a:r>
            <a:endParaRPr lang="en-US" sz="2380" dirty="0"/>
          </a:p>
        </p:txBody>
      </p:sp>
      <p:sp>
        <p:nvSpPr>
          <p:cNvPr id="14" name="Text 12"/>
          <p:cNvSpPr txBox="1"/>
          <p:nvPr/>
        </p:nvSpPr>
        <p:spPr>
          <a:xfrm>
            <a:off x="8412480" y="3721608"/>
            <a:ext cx="3017520" cy="457200"/>
          </a:xfrm>
          <a:prstGeom prst="rect">
            <a:avLst/>
          </a:prstGeom>
          <a:noFill/>
          <a:ln/>
        </p:spPr>
        <p:txBody>
          <a:bodyPr wrap="square" lIns="0" tIns="0" rIns="0" bIns="0" rtlCol="0" anchor="ctr"/>
          <a:lstStyle/>
          <a:p>
            <a:pPr marL="0" indent="0">
              <a:buNone/>
            </a:pPr>
            <a:r>
              <a:rPr lang="en-US" sz="1400" b="1" dirty="0">
                <a:solidFill>
                  <a:srgbClr val="16232B"/>
                </a:solidFill>
                <a:latin typeface="Calibri" pitchFamily="34" charset="0"/>
                <a:ea typeface="Calibri" pitchFamily="34" charset="-122"/>
                <a:cs typeface="Calibri" pitchFamily="34" charset="-120"/>
              </a:rPr>
              <a:t>V2G — Vehicle-to-Grid</a:t>
            </a:r>
            <a:endParaRPr lang="en-US" sz="1400" dirty="0"/>
          </a:p>
        </p:txBody>
      </p:sp>
      <p:sp>
        <p:nvSpPr>
          <p:cNvPr id="15" name="Text 13"/>
          <p:cNvSpPr txBox="1"/>
          <p:nvPr/>
        </p:nvSpPr>
        <p:spPr>
          <a:xfrm>
            <a:off x="8412480" y="4142232"/>
            <a:ext cx="3017520" cy="685800"/>
          </a:xfrm>
          <a:prstGeom prst="rect">
            <a:avLst/>
          </a:prstGeom>
          <a:noFill/>
          <a:ln/>
        </p:spPr>
        <p:txBody>
          <a:bodyPr wrap="square" lIns="0" tIns="0" rIns="0" bIns="0" rtlCol="0" anchor="ctr"/>
          <a:lstStyle/>
          <a:p>
            <a:pPr marL="0" indent="0">
              <a:lnSpc>
                <a:spcPct val="120000"/>
              </a:lnSpc>
              <a:buNone/>
            </a:pPr>
            <a:r>
              <a:rPr lang="en-US" sz="1100" dirty="0">
                <a:solidFill>
                  <a:srgbClr val="5B7280"/>
                </a:solidFill>
                <a:latin typeface="Calibri" pitchFamily="34" charset="0"/>
                <a:ea typeface="Calibri" pitchFamily="34" charset="-122"/>
                <a:cs typeface="Calibri" pitchFamily="34" charset="-120"/>
              </a:rPr>
              <a:t>EV supplies energy back to the distribution grid, supporting its stability</a:t>
            </a:r>
            <a:endParaRPr lang="en-US" sz="1100" dirty="0"/>
          </a:p>
        </p:txBody>
      </p:sp>
      <p:sp>
        <p:nvSpPr>
          <p:cNvPr id="16" name="Shape 14"/>
          <p:cNvSpPr/>
          <p:nvPr/>
        </p:nvSpPr>
        <p:spPr>
          <a:xfrm>
            <a:off x="7178040" y="5212080"/>
            <a:ext cx="4480560" cy="1417320"/>
          </a:xfrm>
          <a:prstGeom prst="roundRect">
            <a:avLst>
              <a:gd name="adj" fmla="val 6452"/>
            </a:avLst>
          </a:prstGeom>
          <a:solidFill>
            <a:srgbClr val="0A3D62"/>
          </a:solidFill>
          <a:ln/>
        </p:spPr>
        <p:txBody>
          <a:bodyPr/>
          <a:lstStyle/>
          <a:p>
            <a:endParaRPr lang="sk-SK"/>
          </a:p>
        </p:txBody>
      </p:sp>
      <p:sp>
        <p:nvSpPr>
          <p:cNvPr id="17" name="Text 15"/>
          <p:cNvSpPr txBox="1"/>
          <p:nvPr/>
        </p:nvSpPr>
        <p:spPr>
          <a:xfrm>
            <a:off x="7452360" y="5394960"/>
            <a:ext cx="3931920" cy="320040"/>
          </a:xfrm>
          <a:prstGeom prst="rect">
            <a:avLst/>
          </a:prstGeom>
          <a:noFill/>
          <a:ln/>
        </p:spPr>
        <p:txBody>
          <a:bodyPr wrap="square" lIns="0" tIns="0" rIns="0" bIns="0" rtlCol="0" anchor="ctr"/>
          <a:lstStyle/>
          <a:p>
            <a:pPr marL="0" indent="0">
              <a:buNone/>
            </a:pPr>
            <a:r>
              <a:rPr lang="en-US" sz="1300" b="1" dirty="0">
                <a:solidFill>
                  <a:srgbClr val="3DBE7A"/>
                </a:solidFill>
                <a:latin typeface="Calibri" pitchFamily="34" charset="0"/>
                <a:ea typeface="Calibri" pitchFamily="34" charset="-122"/>
                <a:cs typeface="Calibri" pitchFamily="34" charset="-120"/>
              </a:rPr>
              <a:t>Benefits for the building</a:t>
            </a:r>
            <a:endParaRPr lang="en-US" sz="1300" dirty="0"/>
          </a:p>
        </p:txBody>
      </p:sp>
      <p:sp>
        <p:nvSpPr>
          <p:cNvPr id="18" name="Text 16"/>
          <p:cNvSpPr txBox="1"/>
          <p:nvPr/>
        </p:nvSpPr>
        <p:spPr>
          <a:xfrm>
            <a:off x="7452360" y="5742432"/>
            <a:ext cx="3931920" cy="574392"/>
          </a:xfrm>
          <a:prstGeom prst="rect">
            <a:avLst/>
          </a:prstGeom>
          <a:noFill/>
          <a:ln/>
        </p:spPr>
        <p:txBody>
          <a:bodyPr wrap="square" lIns="0" tIns="0" rIns="0" bIns="0" rtlCol="0" anchor="ctr"/>
          <a:lstStyle/>
          <a:p>
            <a:pPr marL="0" indent="0">
              <a:lnSpc>
                <a:spcPct val="125000"/>
              </a:lnSpc>
              <a:buNone/>
            </a:pPr>
            <a:r>
              <a:rPr lang="en-US" sz="1150" dirty="0">
                <a:solidFill>
                  <a:srgbClr val="E4EEEE"/>
                </a:solidFill>
                <a:latin typeface="Calibri" pitchFamily="34" charset="0"/>
                <a:ea typeface="Calibri" pitchFamily="34" charset="-122"/>
                <a:cs typeface="Calibri" pitchFamily="34" charset="-120"/>
              </a:rPr>
              <a:t>Load balancing  ·  support for critical systems during a grid outage</a:t>
            </a:r>
            <a:endParaRPr lang="en-US" sz="1150" dirty="0"/>
          </a:p>
        </p:txBody>
      </p:sp>
      <p:sp>
        <p:nvSpPr>
          <p:cNvPr id="19" name="Text 17"/>
          <p:cNvSpPr txBox="1"/>
          <p:nvPr/>
        </p:nvSpPr>
        <p:spPr>
          <a:xfrm>
            <a:off x="11368735" y="6400800"/>
            <a:ext cx="548640" cy="320040"/>
          </a:xfrm>
          <a:prstGeom prst="rect">
            <a:avLst/>
          </a:prstGeom>
          <a:noFill/>
          <a:ln/>
        </p:spPr>
        <p:txBody>
          <a:bodyPr wrap="square" rtlCol="0" anchor="ctr"/>
          <a:lstStyle/>
          <a:p>
            <a:pPr marL="0" indent="0" algn="r">
              <a:buNone/>
            </a:pPr>
            <a:r>
              <a:rPr lang="en-US" sz="1000" dirty="0">
                <a:solidFill>
                  <a:srgbClr val="5B7280"/>
                </a:solidFill>
                <a:latin typeface="Calibri" pitchFamily="34" charset="0"/>
                <a:ea typeface="Calibri" pitchFamily="34" charset="-122"/>
                <a:cs typeface="Calibri" pitchFamily="34" charset="-120"/>
              </a:rPr>
              <a:t>07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3F7F6"/>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8229600" cy="320040"/>
          </a:xfrm>
          <a:prstGeom prst="rect">
            <a:avLst/>
          </a:prstGeom>
          <a:noFill/>
          <a:ln/>
        </p:spPr>
        <p:txBody>
          <a:bodyPr wrap="square" rtlCol="0" anchor="ctr"/>
          <a:lstStyle/>
          <a:p>
            <a:pPr marL="0" indent="0">
              <a:buNone/>
            </a:pPr>
            <a:r>
              <a:rPr lang="en-US" sz="1250" b="1" kern="0" spc="200" dirty="0">
                <a:solidFill>
                  <a:srgbClr val="3DBE7A"/>
                </a:solidFill>
                <a:latin typeface="Calibri" pitchFamily="34" charset="0"/>
                <a:ea typeface="Calibri" pitchFamily="34" charset="-122"/>
                <a:cs typeface="Calibri" pitchFamily="34" charset="-120"/>
              </a:rPr>
              <a:t>03 · ELECTROMOBILITY IN THE GRID</a:t>
            </a:r>
            <a:endParaRPr lang="en-US" sz="1250" dirty="0"/>
          </a:p>
        </p:txBody>
      </p:sp>
      <p:sp>
        <p:nvSpPr>
          <p:cNvPr id="3" name="Text 1"/>
          <p:cNvSpPr txBox="1"/>
          <p:nvPr/>
        </p:nvSpPr>
        <p:spPr>
          <a:xfrm>
            <a:off x="548640" y="685800"/>
            <a:ext cx="10607040" cy="822960"/>
          </a:xfrm>
          <a:prstGeom prst="rect">
            <a:avLst/>
          </a:prstGeom>
          <a:noFill/>
          <a:ln/>
        </p:spPr>
        <p:txBody>
          <a:bodyPr wrap="square" lIns="0" tIns="0" rIns="0" bIns="0" rtlCol="0" anchor="ctr"/>
          <a:lstStyle/>
          <a:p>
            <a:pPr marL="0" indent="0">
              <a:buNone/>
            </a:pPr>
            <a:r>
              <a:rPr lang="en-US" sz="3000" b="1" dirty="0">
                <a:solidFill>
                  <a:srgbClr val="16232B"/>
                </a:solidFill>
                <a:latin typeface="Cambria" pitchFamily="34" charset="0"/>
                <a:ea typeface="Cambria" pitchFamily="34" charset="-122"/>
                <a:cs typeface="Cambria" pitchFamily="34" charset="-120"/>
              </a:rPr>
              <a:t>Context: distributed generation (DG)</a:t>
            </a:r>
            <a:endParaRPr lang="en-US" sz="3000" dirty="0"/>
          </a:p>
        </p:txBody>
      </p:sp>
      <p:sp>
        <p:nvSpPr>
          <p:cNvPr id="4" name="Text 2"/>
          <p:cNvSpPr txBox="1"/>
          <p:nvPr/>
        </p:nvSpPr>
        <p:spPr>
          <a:xfrm>
            <a:off x="548640" y="1783080"/>
            <a:ext cx="6675120" cy="2377440"/>
          </a:xfrm>
          <a:prstGeom prst="rect">
            <a:avLst/>
          </a:prstGeom>
          <a:noFill/>
          <a:ln/>
        </p:spPr>
        <p:txBody>
          <a:bodyPr wrap="square" rtlCol="0" anchor="ctr"/>
          <a:lstStyle/>
          <a:p>
            <a:pPr marL="0" indent="0">
              <a:lnSpc>
                <a:spcPct val="130000"/>
              </a:lnSpc>
              <a:buNone/>
            </a:pPr>
            <a:r>
              <a:rPr lang="en-US" sz="1400" dirty="0">
                <a:solidFill>
                  <a:srgbClr val="16232B"/>
                </a:solidFill>
                <a:latin typeface="Calibri" pitchFamily="34" charset="0"/>
                <a:ea typeface="Calibri" pitchFamily="34" charset="-122"/>
                <a:cs typeface="Calibri" pitchFamily="34" charset="-120"/>
              </a:rPr>
              <a:t>Conventional systems rely on large-scale, fossil-fuel-based generation delivered over long distances. This model is inadequate for a low-carbon transition — and over 1 billion people worldwide still lack access to electricity, mainly due to the economic impracticality of extending the grid to remote areas. Distributed generation from renewable sources, located closer to the point of consumption, reduces transmission losses and improves delivery reliability.</a:t>
            </a:r>
            <a:endParaRPr lang="en-US" sz="1400" dirty="0"/>
          </a:p>
        </p:txBody>
      </p:sp>
      <p:sp>
        <p:nvSpPr>
          <p:cNvPr id="5" name="Shape 3"/>
          <p:cNvSpPr/>
          <p:nvPr/>
        </p:nvSpPr>
        <p:spPr>
          <a:xfrm>
            <a:off x="548640" y="4434840"/>
            <a:ext cx="6675120" cy="1417320"/>
          </a:xfrm>
          <a:prstGeom prst="roundRect">
            <a:avLst>
              <a:gd name="adj" fmla="val 6452"/>
            </a:avLst>
          </a:prstGeom>
          <a:solidFill>
            <a:srgbClr val="E4F5EC"/>
          </a:solidFill>
          <a:ln w="12700">
            <a:solidFill>
              <a:srgbClr val="BFE4D0"/>
            </a:solidFill>
            <a:prstDash val="solid"/>
          </a:ln>
        </p:spPr>
        <p:txBody>
          <a:bodyPr/>
          <a:lstStyle/>
          <a:p>
            <a:endParaRPr lang="sk-SK"/>
          </a:p>
        </p:txBody>
      </p:sp>
      <p:sp>
        <p:nvSpPr>
          <p:cNvPr id="6" name="Text 4"/>
          <p:cNvSpPr txBox="1"/>
          <p:nvPr/>
        </p:nvSpPr>
        <p:spPr>
          <a:xfrm>
            <a:off x="822960" y="4572000"/>
            <a:ext cx="6126480" cy="1143000"/>
          </a:xfrm>
          <a:prstGeom prst="rect">
            <a:avLst/>
          </a:prstGeom>
          <a:noFill/>
          <a:ln/>
        </p:spPr>
        <p:txBody>
          <a:bodyPr wrap="square" rtlCol="0" anchor="ctr"/>
          <a:lstStyle/>
          <a:p>
            <a:pPr marL="0" indent="0">
              <a:lnSpc>
                <a:spcPct val="125000"/>
              </a:lnSpc>
              <a:buNone/>
            </a:pPr>
            <a:r>
              <a:rPr lang="en-US" sz="1250" i="1" dirty="0">
                <a:solidFill>
                  <a:srgbClr val="0F4B33"/>
                </a:solidFill>
                <a:latin typeface="Calibri" pitchFamily="34" charset="0"/>
                <a:ea typeface="Calibri" pitchFamily="34" charset="-122"/>
                <a:cs typeface="Calibri" pitchFamily="34" charset="-120"/>
              </a:rPr>
              <a:t>“A nanogrid as the next evolutionary step — a compact, single-building system that can use demand-side management (DSM) to dynamically adapt consumption to energy availability and load flexibility.”</a:t>
            </a:r>
            <a:endParaRPr lang="en-US" sz="1250" dirty="0"/>
          </a:p>
        </p:txBody>
      </p:sp>
      <p:sp>
        <p:nvSpPr>
          <p:cNvPr id="7" name="Shape 5"/>
          <p:cNvSpPr/>
          <p:nvPr/>
        </p:nvSpPr>
        <p:spPr>
          <a:xfrm>
            <a:off x="7589520" y="1783080"/>
            <a:ext cx="4023360" cy="4069080"/>
          </a:xfrm>
          <a:prstGeom prst="roundRect">
            <a:avLst>
              <a:gd name="adj" fmla="val 2273"/>
            </a:avLst>
          </a:prstGeom>
          <a:solidFill>
            <a:srgbClr val="0A3D62"/>
          </a:solidFill>
          <a:ln/>
          <a:effectLst>
            <a:outerShdw blurRad="127000" dist="50800" dir="5400000" algn="bl" rotWithShape="0">
              <a:srgbClr val="1B2B33">
                <a:alpha val="18000"/>
              </a:srgbClr>
            </a:outerShdw>
          </a:effectLst>
        </p:spPr>
        <p:txBody>
          <a:bodyPr/>
          <a:lstStyle/>
          <a:p>
            <a:endParaRPr lang="sk-SK"/>
          </a:p>
        </p:txBody>
      </p:sp>
      <p:sp>
        <p:nvSpPr>
          <p:cNvPr id="8" name="Text 6"/>
          <p:cNvSpPr txBox="1"/>
          <p:nvPr/>
        </p:nvSpPr>
        <p:spPr>
          <a:xfrm>
            <a:off x="7589520" y="2148840"/>
            <a:ext cx="4023360" cy="914400"/>
          </a:xfrm>
          <a:prstGeom prst="rect">
            <a:avLst/>
          </a:prstGeom>
          <a:noFill/>
          <a:ln/>
        </p:spPr>
        <p:txBody>
          <a:bodyPr wrap="square" lIns="0" tIns="0" rIns="0" bIns="0" rtlCol="0" anchor="ctr"/>
          <a:lstStyle/>
          <a:p>
            <a:pPr marL="0" indent="0" algn="ctr">
              <a:buNone/>
            </a:pPr>
            <a:r>
              <a:rPr lang="en-US" sz="4400" b="1" dirty="0">
                <a:solidFill>
                  <a:srgbClr val="3DBE7A"/>
                </a:solidFill>
                <a:latin typeface="Cambria" pitchFamily="34" charset="0"/>
                <a:ea typeface="Cambria" pitchFamily="34" charset="-122"/>
                <a:cs typeface="Cambria" pitchFamily="34" charset="-120"/>
              </a:rPr>
              <a:t>1 bn+</a:t>
            </a:r>
            <a:endParaRPr lang="en-US" sz="4400" dirty="0"/>
          </a:p>
        </p:txBody>
      </p:sp>
      <p:sp>
        <p:nvSpPr>
          <p:cNvPr id="9" name="Text 7"/>
          <p:cNvSpPr txBox="1"/>
          <p:nvPr/>
        </p:nvSpPr>
        <p:spPr>
          <a:xfrm>
            <a:off x="7909560" y="3017520"/>
            <a:ext cx="3383280" cy="640080"/>
          </a:xfrm>
          <a:prstGeom prst="rect">
            <a:avLst/>
          </a:prstGeom>
          <a:noFill/>
          <a:ln/>
        </p:spPr>
        <p:txBody>
          <a:bodyPr wrap="square" lIns="0" tIns="0" rIns="0" bIns="0" rtlCol="0" anchor="ctr"/>
          <a:lstStyle/>
          <a:p>
            <a:pPr marL="0" indent="0" algn="ctr">
              <a:buNone/>
            </a:pPr>
            <a:r>
              <a:rPr lang="en-US" sz="1200" dirty="0">
                <a:solidFill>
                  <a:srgbClr val="FFFFFF"/>
                </a:solidFill>
                <a:latin typeface="Calibri" pitchFamily="34" charset="0"/>
                <a:ea typeface="Calibri" pitchFamily="34" charset="-122"/>
                <a:cs typeface="Calibri" pitchFamily="34" charset="-120"/>
              </a:rPr>
              <a:t>people worldwide without access to electricity</a:t>
            </a:r>
            <a:endParaRPr lang="en-US" sz="1200" dirty="0"/>
          </a:p>
        </p:txBody>
      </p:sp>
      <p:sp>
        <p:nvSpPr>
          <p:cNvPr id="10" name="Shape 8"/>
          <p:cNvSpPr/>
          <p:nvPr/>
        </p:nvSpPr>
        <p:spPr>
          <a:xfrm>
            <a:off x="8046720" y="3840480"/>
            <a:ext cx="3017520" cy="0"/>
          </a:xfrm>
          <a:prstGeom prst="line">
            <a:avLst/>
          </a:prstGeom>
          <a:noFill/>
          <a:ln w="12700">
            <a:solidFill>
              <a:srgbClr val="3E6C7C"/>
            </a:solidFill>
            <a:prstDash val="solid"/>
          </a:ln>
        </p:spPr>
        <p:txBody>
          <a:bodyPr/>
          <a:lstStyle/>
          <a:p>
            <a:endParaRPr lang="sk-SK"/>
          </a:p>
        </p:txBody>
      </p:sp>
      <p:sp>
        <p:nvSpPr>
          <p:cNvPr id="11" name="Text 9"/>
          <p:cNvSpPr txBox="1"/>
          <p:nvPr/>
        </p:nvSpPr>
        <p:spPr>
          <a:xfrm>
            <a:off x="7909560" y="4023360"/>
            <a:ext cx="3383280" cy="320040"/>
          </a:xfrm>
          <a:prstGeom prst="rect">
            <a:avLst/>
          </a:prstGeom>
          <a:noFill/>
          <a:ln/>
        </p:spPr>
        <p:txBody>
          <a:bodyPr wrap="square" lIns="0" tIns="0" rIns="0" bIns="0" rtlCol="0" anchor="ctr"/>
          <a:lstStyle/>
          <a:p>
            <a:pPr marL="0" indent="0">
              <a:buNone/>
            </a:pPr>
            <a:r>
              <a:rPr lang="en-US" sz="1250" b="1" dirty="0">
                <a:solidFill>
                  <a:srgbClr val="3DBE7A"/>
                </a:solidFill>
                <a:latin typeface="Calibri" pitchFamily="34" charset="0"/>
                <a:ea typeface="Calibri" pitchFamily="34" charset="-122"/>
                <a:cs typeface="Calibri" pitchFamily="34" charset="-120"/>
              </a:rPr>
              <a:t>Feldheim (Germany)</a:t>
            </a:r>
            <a:endParaRPr lang="en-US" sz="1250" dirty="0"/>
          </a:p>
        </p:txBody>
      </p:sp>
      <p:sp>
        <p:nvSpPr>
          <p:cNvPr id="12" name="Text 10"/>
          <p:cNvSpPr txBox="1"/>
          <p:nvPr/>
        </p:nvSpPr>
        <p:spPr>
          <a:xfrm>
            <a:off x="7909560" y="4315968"/>
            <a:ext cx="3383280" cy="548640"/>
          </a:xfrm>
          <a:prstGeom prst="rect">
            <a:avLst/>
          </a:prstGeom>
          <a:noFill/>
          <a:ln/>
        </p:spPr>
        <p:txBody>
          <a:bodyPr wrap="square" lIns="0" tIns="0" rIns="0" bIns="0" rtlCol="0" anchor="ctr"/>
          <a:lstStyle/>
          <a:p>
            <a:pPr marL="0" indent="0">
              <a:lnSpc>
                <a:spcPct val="115000"/>
              </a:lnSpc>
              <a:buNone/>
            </a:pPr>
            <a:r>
              <a:rPr lang="en-US" sz="1050" dirty="0">
                <a:solidFill>
                  <a:srgbClr val="C9D8DE"/>
                </a:solidFill>
                <a:latin typeface="Calibri" pitchFamily="34" charset="0"/>
                <a:ea typeface="Calibri" pitchFamily="34" charset="-122"/>
                <a:cs typeface="Calibri" pitchFamily="34" charset="-120"/>
              </a:rPr>
              <a:t>100% energy self-sufficiency through a locally managed microgrid</a:t>
            </a:r>
            <a:endParaRPr lang="en-US" sz="1050" dirty="0"/>
          </a:p>
        </p:txBody>
      </p:sp>
      <p:sp>
        <p:nvSpPr>
          <p:cNvPr id="13" name="Text 11"/>
          <p:cNvSpPr txBox="1"/>
          <p:nvPr/>
        </p:nvSpPr>
        <p:spPr>
          <a:xfrm>
            <a:off x="7909560" y="4892040"/>
            <a:ext cx="3383280" cy="320040"/>
          </a:xfrm>
          <a:prstGeom prst="rect">
            <a:avLst/>
          </a:prstGeom>
          <a:noFill/>
          <a:ln/>
        </p:spPr>
        <p:txBody>
          <a:bodyPr wrap="square" lIns="0" tIns="0" rIns="0" bIns="0" rtlCol="0" anchor="ctr"/>
          <a:lstStyle/>
          <a:p>
            <a:pPr marL="0" indent="0">
              <a:buNone/>
            </a:pPr>
            <a:r>
              <a:rPr lang="en-US" sz="1250" b="1" dirty="0">
                <a:solidFill>
                  <a:srgbClr val="3DBE7A"/>
                </a:solidFill>
                <a:latin typeface="Calibri" pitchFamily="34" charset="0"/>
                <a:ea typeface="Calibri" pitchFamily="34" charset="-122"/>
                <a:cs typeface="Calibri" pitchFamily="34" charset="-120"/>
              </a:rPr>
              <a:t>Urja Upatyaka (Nepal)</a:t>
            </a:r>
            <a:endParaRPr lang="en-US" sz="1250" dirty="0"/>
          </a:p>
        </p:txBody>
      </p:sp>
      <p:sp>
        <p:nvSpPr>
          <p:cNvPr id="14" name="Text 12"/>
          <p:cNvSpPr txBox="1"/>
          <p:nvPr/>
        </p:nvSpPr>
        <p:spPr>
          <a:xfrm>
            <a:off x="7909560" y="5184648"/>
            <a:ext cx="3383280" cy="640080"/>
          </a:xfrm>
          <a:prstGeom prst="rect">
            <a:avLst/>
          </a:prstGeom>
          <a:noFill/>
          <a:ln/>
        </p:spPr>
        <p:txBody>
          <a:bodyPr wrap="square" lIns="0" tIns="0" rIns="0" bIns="0" rtlCol="0" anchor="ctr"/>
          <a:lstStyle/>
          <a:p>
            <a:pPr marL="0" indent="0">
              <a:lnSpc>
                <a:spcPct val="115000"/>
              </a:lnSpc>
              <a:buNone/>
            </a:pPr>
            <a:r>
              <a:rPr lang="en-US" sz="1050" dirty="0">
                <a:solidFill>
                  <a:srgbClr val="C9D8DE"/>
                </a:solidFill>
                <a:latin typeface="Calibri" pitchFamily="34" charset="0"/>
                <a:ea typeface="Calibri" pitchFamily="34" charset="-122"/>
                <a:cs typeface="Calibri" pitchFamily="34" charset="-120"/>
              </a:rPr>
              <a:t>1,200 households with more reliable, cheaper power than the national grid (outages up to 16 h/day)</a:t>
            </a:r>
            <a:endParaRPr lang="en-US" sz="1050" dirty="0"/>
          </a:p>
        </p:txBody>
      </p:sp>
      <p:sp>
        <p:nvSpPr>
          <p:cNvPr id="15" name="Text 13"/>
          <p:cNvSpPr txBox="1"/>
          <p:nvPr/>
        </p:nvSpPr>
        <p:spPr>
          <a:xfrm>
            <a:off x="11368735" y="6400800"/>
            <a:ext cx="548640" cy="320040"/>
          </a:xfrm>
          <a:prstGeom prst="rect">
            <a:avLst/>
          </a:prstGeom>
          <a:noFill/>
          <a:ln/>
        </p:spPr>
        <p:txBody>
          <a:bodyPr wrap="square" rtlCol="0" anchor="ctr"/>
          <a:lstStyle/>
          <a:p>
            <a:pPr marL="0" indent="0" algn="r">
              <a:buNone/>
            </a:pPr>
            <a:r>
              <a:rPr lang="en-US" sz="1000" dirty="0">
                <a:solidFill>
                  <a:srgbClr val="5B7280"/>
                </a:solidFill>
                <a:latin typeface="Calibri" pitchFamily="34" charset="0"/>
                <a:ea typeface="Calibri" pitchFamily="34" charset="-122"/>
                <a:cs typeface="Calibri" pitchFamily="34" charset="-120"/>
              </a:rPr>
              <a:t>08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3F7F6"/>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8229600" cy="320040"/>
          </a:xfrm>
          <a:prstGeom prst="rect">
            <a:avLst/>
          </a:prstGeom>
          <a:noFill/>
          <a:ln/>
        </p:spPr>
        <p:txBody>
          <a:bodyPr wrap="square" rtlCol="0" anchor="ctr"/>
          <a:lstStyle/>
          <a:p>
            <a:pPr marL="0" indent="0">
              <a:buNone/>
            </a:pPr>
            <a:r>
              <a:rPr lang="en-US" sz="1250" b="1" kern="0" spc="200" dirty="0">
                <a:solidFill>
                  <a:srgbClr val="3DBE7A"/>
                </a:solidFill>
                <a:latin typeface="Calibri" pitchFamily="34" charset="0"/>
                <a:ea typeface="Calibri" pitchFamily="34" charset="-122"/>
                <a:cs typeface="Calibri" pitchFamily="34" charset="-120"/>
              </a:rPr>
              <a:t>04 · BUILDING MODEL DESIGN</a:t>
            </a:r>
            <a:endParaRPr lang="en-US" sz="1250" dirty="0"/>
          </a:p>
        </p:txBody>
      </p:sp>
      <p:sp>
        <p:nvSpPr>
          <p:cNvPr id="3" name="Text 1"/>
          <p:cNvSpPr txBox="1"/>
          <p:nvPr/>
        </p:nvSpPr>
        <p:spPr>
          <a:xfrm>
            <a:off x="548640" y="685800"/>
            <a:ext cx="10607040" cy="822960"/>
          </a:xfrm>
          <a:prstGeom prst="rect">
            <a:avLst/>
          </a:prstGeom>
          <a:noFill/>
          <a:ln/>
        </p:spPr>
        <p:txBody>
          <a:bodyPr wrap="square" lIns="0" tIns="0" rIns="0" bIns="0" rtlCol="0" anchor="ctr"/>
          <a:lstStyle/>
          <a:p>
            <a:pPr marL="0" indent="0">
              <a:buNone/>
            </a:pPr>
            <a:r>
              <a:rPr lang="en-US" sz="3000" b="1" dirty="0">
                <a:solidFill>
                  <a:srgbClr val="16232B"/>
                </a:solidFill>
                <a:latin typeface="Cambria" pitchFamily="34" charset="0"/>
                <a:ea typeface="Cambria" pitchFamily="34" charset="-122"/>
                <a:cs typeface="Cambria" pitchFamily="34" charset="-120"/>
              </a:rPr>
              <a:t>Conceptual model of the smart building</a:t>
            </a:r>
            <a:endParaRPr lang="en-US" sz="3000" dirty="0"/>
          </a:p>
        </p:txBody>
      </p:sp>
      <p:sp>
        <p:nvSpPr>
          <p:cNvPr id="4" name="Text 2"/>
          <p:cNvSpPr txBox="1"/>
          <p:nvPr/>
        </p:nvSpPr>
        <p:spPr>
          <a:xfrm>
            <a:off x="548640" y="1783080"/>
            <a:ext cx="10744200" cy="777240"/>
          </a:xfrm>
          <a:prstGeom prst="rect">
            <a:avLst/>
          </a:prstGeom>
          <a:noFill/>
          <a:ln/>
        </p:spPr>
        <p:txBody>
          <a:bodyPr wrap="square" rtlCol="0" anchor="ctr"/>
          <a:lstStyle/>
          <a:p>
            <a:pPr marL="0" indent="0">
              <a:lnSpc>
                <a:spcPct val="125000"/>
              </a:lnSpc>
              <a:buNone/>
            </a:pPr>
            <a:r>
              <a:rPr lang="en-US" sz="1350" dirty="0">
                <a:solidFill>
                  <a:srgbClr val="16232B"/>
                </a:solidFill>
                <a:latin typeface="Calibri" pitchFamily="34" charset="0"/>
                <a:ea typeface="Calibri" pitchFamily="34" charset="-122"/>
                <a:cs typeface="Calibri" pitchFamily="34" charset="-120"/>
              </a:rPr>
              <a:t>A multi-purpose building (offices, laboratories, classrooms) with integrated nanogrid infrastructure and electromobility. Hybrid operation: grid-connected, yet capable of autonomous operation given sufficient RES and storage.</a:t>
            </a:r>
            <a:endParaRPr lang="en-US" sz="1350" dirty="0"/>
          </a:p>
        </p:txBody>
      </p:sp>
      <p:sp>
        <p:nvSpPr>
          <p:cNvPr id="5" name="Shape 3"/>
          <p:cNvSpPr/>
          <p:nvPr/>
        </p:nvSpPr>
        <p:spPr>
          <a:xfrm>
            <a:off x="548640" y="2788920"/>
            <a:ext cx="2606040" cy="2194560"/>
          </a:xfrm>
          <a:prstGeom prst="roundRect">
            <a:avLst>
              <a:gd name="adj" fmla="val 4167"/>
            </a:avLst>
          </a:prstGeom>
          <a:solidFill>
            <a:srgbClr val="FFFFFF"/>
          </a:solidFill>
          <a:ln w="12700">
            <a:solidFill>
              <a:srgbClr val="E3E9E8"/>
            </a:solidFill>
            <a:prstDash val="solid"/>
          </a:ln>
          <a:effectLst>
            <a:outerShdw blurRad="101600" dist="38100" dir="5400000" algn="bl" rotWithShape="0">
              <a:srgbClr val="1B2B33">
                <a:alpha val="10000"/>
              </a:srgbClr>
            </a:outerShdw>
          </a:effectLst>
        </p:spPr>
        <p:txBody>
          <a:bodyPr/>
          <a:lstStyle/>
          <a:p>
            <a:endParaRPr lang="sk-SK"/>
          </a:p>
        </p:txBody>
      </p:sp>
      <p:sp>
        <p:nvSpPr>
          <p:cNvPr id="6" name="Shape 4"/>
          <p:cNvSpPr/>
          <p:nvPr/>
        </p:nvSpPr>
        <p:spPr>
          <a:xfrm>
            <a:off x="1485900" y="3063240"/>
            <a:ext cx="731520" cy="731520"/>
          </a:xfrm>
          <a:prstGeom prst="ellipse">
            <a:avLst/>
          </a:prstGeom>
          <a:solidFill>
            <a:srgbClr val="3DBE7A"/>
          </a:solidFill>
          <a:ln/>
        </p:spPr>
        <p:txBody>
          <a:bodyPr/>
          <a:lstStyle/>
          <a:p>
            <a:endParaRPr lang="sk-SK"/>
          </a:p>
        </p:txBody>
      </p:sp>
      <p:sp>
        <p:nvSpPr>
          <p:cNvPr id="7" name="Text 5"/>
          <p:cNvSpPr txBox="1"/>
          <p:nvPr/>
        </p:nvSpPr>
        <p:spPr>
          <a:xfrm>
            <a:off x="1485900" y="3063240"/>
            <a:ext cx="731520" cy="731520"/>
          </a:xfrm>
          <a:prstGeom prst="rect">
            <a:avLst/>
          </a:prstGeom>
          <a:noFill/>
          <a:ln/>
        </p:spPr>
        <p:txBody>
          <a:bodyPr wrap="square" lIns="0" tIns="0" rIns="0" bIns="0" rtlCol="0" anchor="ctr"/>
          <a:lstStyle/>
          <a:p>
            <a:pPr marL="0" indent="0" algn="ctr">
              <a:buNone/>
            </a:pPr>
            <a:r>
              <a:rPr lang="en-US" sz="2240" dirty="0">
                <a:solidFill>
                  <a:srgbClr val="FFFFFF"/>
                </a:solidFill>
                <a:latin typeface="Calibri" pitchFamily="34" charset="0"/>
                <a:ea typeface="Calibri" pitchFamily="34" charset="-122"/>
                <a:cs typeface="Calibri" pitchFamily="34" charset="-120"/>
              </a:rPr>
              <a:t>🏢</a:t>
            </a:r>
            <a:endParaRPr lang="en-US" sz="2240" dirty="0"/>
          </a:p>
        </p:txBody>
      </p:sp>
      <p:sp>
        <p:nvSpPr>
          <p:cNvPr id="8" name="Text 6"/>
          <p:cNvSpPr txBox="1"/>
          <p:nvPr/>
        </p:nvSpPr>
        <p:spPr>
          <a:xfrm>
            <a:off x="685800" y="3931920"/>
            <a:ext cx="2331720" cy="365760"/>
          </a:xfrm>
          <a:prstGeom prst="rect">
            <a:avLst/>
          </a:prstGeom>
          <a:noFill/>
          <a:ln/>
        </p:spPr>
        <p:txBody>
          <a:bodyPr wrap="square" lIns="0" tIns="0" rIns="0" bIns="0" rtlCol="0" anchor="ctr"/>
          <a:lstStyle/>
          <a:p>
            <a:pPr marL="0" indent="0" algn="ctr">
              <a:buNone/>
            </a:pPr>
            <a:r>
              <a:rPr lang="en-US" sz="1300" b="1" dirty="0">
                <a:solidFill>
                  <a:srgbClr val="16232B"/>
                </a:solidFill>
                <a:latin typeface="Calibri" pitchFamily="34" charset="0"/>
                <a:ea typeface="Calibri" pitchFamily="34" charset="-122"/>
                <a:cs typeface="Calibri" pitchFamily="34" charset="-120"/>
              </a:rPr>
              <a:t>4 floors</a:t>
            </a:r>
            <a:endParaRPr lang="en-US" sz="1300" dirty="0"/>
          </a:p>
        </p:txBody>
      </p:sp>
      <p:sp>
        <p:nvSpPr>
          <p:cNvPr id="9" name="Text 7"/>
          <p:cNvSpPr txBox="1"/>
          <p:nvPr/>
        </p:nvSpPr>
        <p:spPr>
          <a:xfrm>
            <a:off x="731520" y="4315968"/>
            <a:ext cx="2240280" cy="594360"/>
          </a:xfrm>
          <a:prstGeom prst="rect">
            <a:avLst/>
          </a:prstGeom>
          <a:noFill/>
          <a:ln/>
        </p:spPr>
        <p:txBody>
          <a:bodyPr wrap="square" lIns="0" tIns="0" rIns="0" bIns="0" rtlCol="0" anchor="ctr"/>
          <a:lstStyle/>
          <a:p>
            <a:pPr marL="0" indent="0" algn="ctr">
              <a:lnSpc>
                <a:spcPct val="115000"/>
              </a:lnSpc>
              <a:buNone/>
            </a:pPr>
            <a:r>
              <a:rPr lang="en-US" sz="1000" dirty="0">
                <a:solidFill>
                  <a:srgbClr val="5B7280"/>
                </a:solidFill>
                <a:latin typeface="Calibri" pitchFamily="34" charset="0"/>
                <a:ea typeface="Calibri" pitchFamily="34" charset="-122"/>
                <a:cs typeface="Calibri" pitchFamily="34" charset="-120"/>
              </a:rPr>
              <a:t>≈10 office units per floor</a:t>
            </a:r>
            <a:endParaRPr lang="en-US" sz="1000" dirty="0"/>
          </a:p>
        </p:txBody>
      </p:sp>
      <p:sp>
        <p:nvSpPr>
          <p:cNvPr id="10" name="Shape 8"/>
          <p:cNvSpPr/>
          <p:nvPr/>
        </p:nvSpPr>
        <p:spPr>
          <a:xfrm>
            <a:off x="3291840" y="2788920"/>
            <a:ext cx="2606040" cy="2194560"/>
          </a:xfrm>
          <a:prstGeom prst="roundRect">
            <a:avLst>
              <a:gd name="adj" fmla="val 4167"/>
            </a:avLst>
          </a:prstGeom>
          <a:solidFill>
            <a:srgbClr val="FFFFFF"/>
          </a:solidFill>
          <a:ln w="12700">
            <a:solidFill>
              <a:srgbClr val="E3E9E8"/>
            </a:solidFill>
            <a:prstDash val="solid"/>
          </a:ln>
          <a:effectLst>
            <a:outerShdw blurRad="101600" dist="38100" dir="5400000" algn="bl" rotWithShape="0">
              <a:srgbClr val="1B2B33">
                <a:alpha val="10000"/>
              </a:srgbClr>
            </a:outerShdw>
          </a:effectLst>
        </p:spPr>
        <p:txBody>
          <a:bodyPr/>
          <a:lstStyle/>
          <a:p>
            <a:endParaRPr lang="sk-SK"/>
          </a:p>
        </p:txBody>
      </p:sp>
      <p:sp>
        <p:nvSpPr>
          <p:cNvPr id="11" name="Shape 9"/>
          <p:cNvSpPr/>
          <p:nvPr/>
        </p:nvSpPr>
        <p:spPr>
          <a:xfrm>
            <a:off x="4229100" y="3063240"/>
            <a:ext cx="731520" cy="731520"/>
          </a:xfrm>
          <a:prstGeom prst="ellipse">
            <a:avLst/>
          </a:prstGeom>
          <a:solidFill>
            <a:srgbClr val="1C7293"/>
          </a:solidFill>
          <a:ln/>
        </p:spPr>
        <p:txBody>
          <a:bodyPr/>
          <a:lstStyle/>
          <a:p>
            <a:endParaRPr lang="sk-SK"/>
          </a:p>
        </p:txBody>
      </p:sp>
      <p:sp>
        <p:nvSpPr>
          <p:cNvPr id="12" name="Text 10"/>
          <p:cNvSpPr txBox="1"/>
          <p:nvPr/>
        </p:nvSpPr>
        <p:spPr>
          <a:xfrm>
            <a:off x="4229100" y="3063240"/>
            <a:ext cx="731520" cy="731520"/>
          </a:xfrm>
          <a:prstGeom prst="rect">
            <a:avLst/>
          </a:prstGeom>
          <a:noFill/>
          <a:ln/>
        </p:spPr>
        <p:txBody>
          <a:bodyPr wrap="square" lIns="0" tIns="0" rIns="0" bIns="0" rtlCol="0" anchor="ctr"/>
          <a:lstStyle/>
          <a:p>
            <a:pPr marL="0" indent="0" algn="ctr">
              <a:buNone/>
            </a:pPr>
            <a:r>
              <a:rPr lang="en-US" sz="2240" dirty="0">
                <a:solidFill>
                  <a:srgbClr val="FFFFFF"/>
                </a:solidFill>
                <a:latin typeface="Calibri" pitchFamily="34" charset="0"/>
                <a:ea typeface="Calibri" pitchFamily="34" charset="-122"/>
                <a:cs typeface="Calibri" pitchFamily="34" charset="-120"/>
              </a:rPr>
              <a:t>🧪</a:t>
            </a:r>
            <a:endParaRPr lang="en-US" sz="2240" dirty="0"/>
          </a:p>
        </p:txBody>
      </p:sp>
      <p:sp>
        <p:nvSpPr>
          <p:cNvPr id="13" name="Text 11"/>
          <p:cNvSpPr txBox="1"/>
          <p:nvPr/>
        </p:nvSpPr>
        <p:spPr>
          <a:xfrm>
            <a:off x="3429000" y="3931920"/>
            <a:ext cx="2331720" cy="365760"/>
          </a:xfrm>
          <a:prstGeom prst="rect">
            <a:avLst/>
          </a:prstGeom>
          <a:noFill/>
          <a:ln/>
        </p:spPr>
        <p:txBody>
          <a:bodyPr wrap="square" lIns="0" tIns="0" rIns="0" bIns="0" rtlCol="0" anchor="ctr"/>
          <a:lstStyle/>
          <a:p>
            <a:pPr marL="0" indent="0" algn="ctr">
              <a:buNone/>
            </a:pPr>
            <a:r>
              <a:rPr lang="en-US" sz="1300" b="1" dirty="0">
                <a:solidFill>
                  <a:srgbClr val="16232B"/>
                </a:solidFill>
                <a:latin typeface="Calibri" pitchFamily="34" charset="0"/>
                <a:ea typeface="Calibri" pitchFamily="34" charset="-122"/>
                <a:cs typeface="Calibri" pitchFamily="34" charset="-120"/>
              </a:rPr>
              <a:t>Laboratories</a:t>
            </a:r>
            <a:endParaRPr lang="en-US" sz="1300" dirty="0"/>
          </a:p>
        </p:txBody>
      </p:sp>
      <p:sp>
        <p:nvSpPr>
          <p:cNvPr id="14" name="Text 12"/>
          <p:cNvSpPr txBox="1"/>
          <p:nvPr/>
        </p:nvSpPr>
        <p:spPr>
          <a:xfrm>
            <a:off x="3474720" y="4315968"/>
            <a:ext cx="2240280" cy="594360"/>
          </a:xfrm>
          <a:prstGeom prst="rect">
            <a:avLst/>
          </a:prstGeom>
          <a:noFill/>
          <a:ln/>
        </p:spPr>
        <p:txBody>
          <a:bodyPr wrap="square" lIns="0" tIns="0" rIns="0" bIns="0" rtlCol="0" anchor="ctr"/>
          <a:lstStyle/>
          <a:p>
            <a:pPr marL="0" indent="0" algn="ctr">
              <a:lnSpc>
                <a:spcPct val="115000"/>
              </a:lnSpc>
              <a:buNone/>
            </a:pPr>
            <a:r>
              <a:rPr lang="en-US" sz="1000" dirty="0">
                <a:solidFill>
                  <a:srgbClr val="5B7280"/>
                </a:solidFill>
                <a:latin typeface="Calibri" pitchFamily="34" charset="0"/>
                <a:ea typeface="Calibri" pitchFamily="34" charset="-122"/>
                <a:cs typeface="Calibri" pitchFamily="34" charset="-120"/>
              </a:rPr>
              <a:t>High consumption – equipment, ventilation, processes</a:t>
            </a:r>
            <a:endParaRPr lang="en-US" sz="1000" dirty="0"/>
          </a:p>
        </p:txBody>
      </p:sp>
      <p:sp>
        <p:nvSpPr>
          <p:cNvPr id="15" name="Shape 13"/>
          <p:cNvSpPr/>
          <p:nvPr/>
        </p:nvSpPr>
        <p:spPr>
          <a:xfrm>
            <a:off x="6035040" y="2788920"/>
            <a:ext cx="2606040" cy="2194560"/>
          </a:xfrm>
          <a:prstGeom prst="roundRect">
            <a:avLst>
              <a:gd name="adj" fmla="val 4167"/>
            </a:avLst>
          </a:prstGeom>
          <a:solidFill>
            <a:srgbClr val="FFFFFF"/>
          </a:solidFill>
          <a:ln w="12700">
            <a:solidFill>
              <a:srgbClr val="E3E9E8"/>
            </a:solidFill>
            <a:prstDash val="solid"/>
          </a:ln>
          <a:effectLst>
            <a:outerShdw blurRad="101600" dist="38100" dir="5400000" algn="bl" rotWithShape="0">
              <a:srgbClr val="1B2B33">
                <a:alpha val="10000"/>
              </a:srgbClr>
            </a:outerShdw>
          </a:effectLst>
        </p:spPr>
        <p:txBody>
          <a:bodyPr/>
          <a:lstStyle/>
          <a:p>
            <a:endParaRPr lang="sk-SK"/>
          </a:p>
        </p:txBody>
      </p:sp>
      <p:sp>
        <p:nvSpPr>
          <p:cNvPr id="16" name="Shape 14"/>
          <p:cNvSpPr/>
          <p:nvPr/>
        </p:nvSpPr>
        <p:spPr>
          <a:xfrm>
            <a:off x="6972300" y="3063240"/>
            <a:ext cx="731520" cy="731520"/>
          </a:xfrm>
          <a:prstGeom prst="ellipse">
            <a:avLst/>
          </a:prstGeom>
          <a:solidFill>
            <a:srgbClr val="3DBE7A"/>
          </a:solidFill>
          <a:ln/>
        </p:spPr>
        <p:txBody>
          <a:bodyPr/>
          <a:lstStyle/>
          <a:p>
            <a:endParaRPr lang="sk-SK"/>
          </a:p>
        </p:txBody>
      </p:sp>
      <p:sp>
        <p:nvSpPr>
          <p:cNvPr id="17" name="Text 15"/>
          <p:cNvSpPr txBox="1"/>
          <p:nvPr/>
        </p:nvSpPr>
        <p:spPr>
          <a:xfrm>
            <a:off x="6972300" y="3063240"/>
            <a:ext cx="731520" cy="731520"/>
          </a:xfrm>
          <a:prstGeom prst="rect">
            <a:avLst/>
          </a:prstGeom>
          <a:noFill/>
          <a:ln/>
        </p:spPr>
        <p:txBody>
          <a:bodyPr wrap="square" lIns="0" tIns="0" rIns="0" bIns="0" rtlCol="0" anchor="ctr"/>
          <a:lstStyle/>
          <a:p>
            <a:pPr marL="0" indent="0" algn="ctr">
              <a:buNone/>
            </a:pPr>
            <a:r>
              <a:rPr lang="en-US" sz="2240" dirty="0">
                <a:solidFill>
                  <a:srgbClr val="FFFFFF"/>
                </a:solidFill>
                <a:latin typeface="Calibri" pitchFamily="34" charset="0"/>
                <a:ea typeface="Calibri" pitchFamily="34" charset="-122"/>
                <a:cs typeface="Calibri" pitchFamily="34" charset="-120"/>
              </a:rPr>
              <a:t>📚</a:t>
            </a:r>
            <a:endParaRPr lang="en-US" sz="2240" dirty="0"/>
          </a:p>
        </p:txBody>
      </p:sp>
      <p:sp>
        <p:nvSpPr>
          <p:cNvPr id="18" name="Text 16"/>
          <p:cNvSpPr txBox="1"/>
          <p:nvPr/>
        </p:nvSpPr>
        <p:spPr>
          <a:xfrm>
            <a:off x="6172200" y="3931920"/>
            <a:ext cx="2331720" cy="365760"/>
          </a:xfrm>
          <a:prstGeom prst="rect">
            <a:avLst/>
          </a:prstGeom>
          <a:noFill/>
          <a:ln/>
        </p:spPr>
        <p:txBody>
          <a:bodyPr wrap="square" lIns="0" tIns="0" rIns="0" bIns="0" rtlCol="0" anchor="ctr"/>
          <a:lstStyle/>
          <a:p>
            <a:pPr marL="0" indent="0" algn="ctr">
              <a:buNone/>
            </a:pPr>
            <a:r>
              <a:rPr lang="en-US" sz="1300" b="1" dirty="0">
                <a:solidFill>
                  <a:srgbClr val="16232B"/>
                </a:solidFill>
                <a:latin typeface="Calibri" pitchFamily="34" charset="0"/>
                <a:ea typeface="Calibri" pitchFamily="34" charset="-122"/>
                <a:cs typeface="Calibri" pitchFamily="34" charset="-120"/>
              </a:rPr>
              <a:t>Classrooms</a:t>
            </a:r>
            <a:endParaRPr lang="en-US" sz="1300" dirty="0"/>
          </a:p>
        </p:txBody>
      </p:sp>
      <p:sp>
        <p:nvSpPr>
          <p:cNvPr id="19" name="Text 17"/>
          <p:cNvSpPr txBox="1"/>
          <p:nvPr/>
        </p:nvSpPr>
        <p:spPr>
          <a:xfrm>
            <a:off x="6217920" y="4315968"/>
            <a:ext cx="2240280" cy="594360"/>
          </a:xfrm>
          <a:prstGeom prst="rect">
            <a:avLst/>
          </a:prstGeom>
          <a:noFill/>
          <a:ln/>
        </p:spPr>
        <p:txBody>
          <a:bodyPr wrap="square" lIns="0" tIns="0" rIns="0" bIns="0" rtlCol="0" anchor="ctr"/>
          <a:lstStyle/>
          <a:p>
            <a:pPr marL="0" indent="0" algn="ctr">
              <a:lnSpc>
                <a:spcPct val="115000"/>
              </a:lnSpc>
              <a:buNone/>
            </a:pPr>
            <a:r>
              <a:rPr lang="en-US" sz="1000" dirty="0">
                <a:solidFill>
                  <a:srgbClr val="5B7280"/>
                </a:solidFill>
                <a:latin typeface="Calibri" pitchFamily="34" charset="0"/>
                <a:ea typeface="Calibri" pitchFamily="34" charset="-122"/>
                <a:cs typeface="Calibri" pitchFamily="34" charset="-120"/>
              </a:rPr>
              <a:t>Variable load – lighting, multimedia, computers</a:t>
            </a:r>
            <a:endParaRPr lang="en-US" sz="1000" dirty="0"/>
          </a:p>
        </p:txBody>
      </p:sp>
      <p:sp>
        <p:nvSpPr>
          <p:cNvPr id="20" name="Shape 18"/>
          <p:cNvSpPr/>
          <p:nvPr/>
        </p:nvSpPr>
        <p:spPr>
          <a:xfrm>
            <a:off x="8778240" y="2788920"/>
            <a:ext cx="2606040" cy="2194560"/>
          </a:xfrm>
          <a:prstGeom prst="roundRect">
            <a:avLst>
              <a:gd name="adj" fmla="val 4167"/>
            </a:avLst>
          </a:prstGeom>
          <a:solidFill>
            <a:srgbClr val="FFFFFF"/>
          </a:solidFill>
          <a:ln w="12700">
            <a:solidFill>
              <a:srgbClr val="E3E9E8"/>
            </a:solidFill>
            <a:prstDash val="solid"/>
          </a:ln>
          <a:effectLst>
            <a:outerShdw blurRad="101600" dist="38100" dir="5400000" algn="bl" rotWithShape="0">
              <a:srgbClr val="1B2B33">
                <a:alpha val="10000"/>
              </a:srgbClr>
            </a:outerShdw>
          </a:effectLst>
        </p:spPr>
        <p:txBody>
          <a:bodyPr/>
          <a:lstStyle/>
          <a:p>
            <a:endParaRPr lang="sk-SK"/>
          </a:p>
        </p:txBody>
      </p:sp>
      <p:sp>
        <p:nvSpPr>
          <p:cNvPr id="21" name="Shape 19"/>
          <p:cNvSpPr/>
          <p:nvPr/>
        </p:nvSpPr>
        <p:spPr>
          <a:xfrm>
            <a:off x="9715500" y="3063240"/>
            <a:ext cx="731520" cy="731520"/>
          </a:xfrm>
          <a:prstGeom prst="ellipse">
            <a:avLst/>
          </a:prstGeom>
          <a:solidFill>
            <a:srgbClr val="1C7293"/>
          </a:solidFill>
          <a:ln/>
        </p:spPr>
        <p:txBody>
          <a:bodyPr/>
          <a:lstStyle/>
          <a:p>
            <a:endParaRPr lang="sk-SK"/>
          </a:p>
        </p:txBody>
      </p:sp>
      <p:sp>
        <p:nvSpPr>
          <p:cNvPr id="22" name="Text 20"/>
          <p:cNvSpPr txBox="1"/>
          <p:nvPr/>
        </p:nvSpPr>
        <p:spPr>
          <a:xfrm>
            <a:off x="9715500" y="3063240"/>
            <a:ext cx="731520" cy="731520"/>
          </a:xfrm>
          <a:prstGeom prst="rect">
            <a:avLst/>
          </a:prstGeom>
          <a:noFill/>
          <a:ln/>
        </p:spPr>
        <p:txBody>
          <a:bodyPr wrap="square" lIns="0" tIns="0" rIns="0" bIns="0" rtlCol="0" anchor="ctr"/>
          <a:lstStyle/>
          <a:p>
            <a:pPr marL="0" indent="0" algn="ctr">
              <a:buNone/>
            </a:pPr>
            <a:r>
              <a:rPr lang="en-US" sz="2240" dirty="0">
                <a:solidFill>
                  <a:srgbClr val="FFFFFF"/>
                </a:solidFill>
                <a:latin typeface="Calibri" pitchFamily="34" charset="0"/>
                <a:ea typeface="Calibri" pitchFamily="34" charset="-122"/>
                <a:cs typeface="Calibri" pitchFamily="34" charset="-120"/>
              </a:rPr>
              <a:t>📊</a:t>
            </a:r>
            <a:endParaRPr lang="en-US" sz="2240" dirty="0"/>
          </a:p>
        </p:txBody>
      </p:sp>
      <p:sp>
        <p:nvSpPr>
          <p:cNvPr id="23" name="Text 21"/>
          <p:cNvSpPr txBox="1"/>
          <p:nvPr/>
        </p:nvSpPr>
        <p:spPr>
          <a:xfrm>
            <a:off x="8915400" y="3931920"/>
            <a:ext cx="2331720" cy="365760"/>
          </a:xfrm>
          <a:prstGeom prst="rect">
            <a:avLst/>
          </a:prstGeom>
          <a:noFill/>
          <a:ln/>
        </p:spPr>
        <p:txBody>
          <a:bodyPr wrap="square" lIns="0" tIns="0" rIns="0" bIns="0" rtlCol="0" anchor="ctr"/>
          <a:lstStyle/>
          <a:p>
            <a:pPr marL="0" indent="0" algn="ctr">
              <a:buNone/>
            </a:pPr>
            <a:r>
              <a:rPr lang="en-US" sz="1300" b="1" dirty="0">
                <a:solidFill>
                  <a:srgbClr val="16232B"/>
                </a:solidFill>
                <a:latin typeface="Calibri" pitchFamily="34" charset="0"/>
                <a:ea typeface="Calibri" pitchFamily="34" charset="-122"/>
                <a:cs typeface="Calibri" pitchFamily="34" charset="-120"/>
              </a:rPr>
              <a:t>Monitoring</a:t>
            </a:r>
            <a:endParaRPr lang="en-US" sz="1300" dirty="0"/>
          </a:p>
        </p:txBody>
      </p:sp>
      <p:sp>
        <p:nvSpPr>
          <p:cNvPr id="24" name="Text 22"/>
          <p:cNvSpPr txBox="1"/>
          <p:nvPr/>
        </p:nvSpPr>
        <p:spPr>
          <a:xfrm>
            <a:off x="8961120" y="4315968"/>
            <a:ext cx="2240280" cy="594360"/>
          </a:xfrm>
          <a:prstGeom prst="rect">
            <a:avLst/>
          </a:prstGeom>
          <a:noFill/>
          <a:ln/>
        </p:spPr>
        <p:txBody>
          <a:bodyPr wrap="square" lIns="0" tIns="0" rIns="0" bIns="0" rtlCol="0" anchor="ctr"/>
          <a:lstStyle/>
          <a:p>
            <a:pPr marL="0" indent="0" algn="ctr">
              <a:lnSpc>
                <a:spcPct val="115000"/>
              </a:lnSpc>
              <a:buNone/>
            </a:pPr>
            <a:r>
              <a:rPr lang="en-US" sz="1000" dirty="0">
                <a:solidFill>
                  <a:srgbClr val="5B7280"/>
                </a:solidFill>
                <a:latin typeface="Calibri" pitchFamily="34" charset="0"/>
                <a:ea typeface="Calibri" pitchFamily="34" charset="-122"/>
                <a:cs typeface="Calibri" pitchFamily="34" charset="-120"/>
              </a:rPr>
              <a:t>Local units on every floor for real-time data</a:t>
            </a:r>
            <a:endParaRPr lang="en-US" sz="1000" dirty="0"/>
          </a:p>
        </p:txBody>
      </p:sp>
      <p:sp>
        <p:nvSpPr>
          <p:cNvPr id="25" name="Text 23"/>
          <p:cNvSpPr txBox="1"/>
          <p:nvPr/>
        </p:nvSpPr>
        <p:spPr>
          <a:xfrm>
            <a:off x="548640" y="5257800"/>
            <a:ext cx="10744200" cy="457200"/>
          </a:xfrm>
          <a:prstGeom prst="rect">
            <a:avLst/>
          </a:prstGeom>
          <a:noFill/>
          <a:ln/>
        </p:spPr>
        <p:txBody>
          <a:bodyPr wrap="square" rtlCol="0" anchor="ctr"/>
          <a:lstStyle/>
          <a:p>
            <a:pPr marL="0" indent="0">
              <a:buNone/>
            </a:pPr>
            <a:r>
              <a:rPr lang="en-US" sz="1150" i="1" dirty="0">
                <a:solidFill>
                  <a:srgbClr val="5B7280"/>
                </a:solidFill>
                <a:latin typeface="Calibri" pitchFamily="34" charset="0"/>
                <a:ea typeface="Calibri" pitchFamily="34" charset="-122"/>
                <a:cs typeface="Calibri" pitchFamily="34" charset="-120"/>
              </a:rPr>
              <a:t>Each room's consumption is determined by its purpose: offices (low–medium), laboratories (high), classrooms (variable).</a:t>
            </a:r>
            <a:endParaRPr lang="en-US" sz="1150" dirty="0"/>
          </a:p>
        </p:txBody>
      </p:sp>
      <p:sp>
        <p:nvSpPr>
          <p:cNvPr id="26" name="Text 24"/>
          <p:cNvSpPr txBox="1"/>
          <p:nvPr/>
        </p:nvSpPr>
        <p:spPr>
          <a:xfrm>
            <a:off x="11368735" y="6400800"/>
            <a:ext cx="548640" cy="320040"/>
          </a:xfrm>
          <a:prstGeom prst="rect">
            <a:avLst/>
          </a:prstGeom>
          <a:noFill/>
          <a:ln/>
        </p:spPr>
        <p:txBody>
          <a:bodyPr wrap="square" rtlCol="0" anchor="ctr"/>
          <a:lstStyle/>
          <a:p>
            <a:pPr marL="0" indent="0" algn="r">
              <a:buNone/>
            </a:pPr>
            <a:r>
              <a:rPr lang="en-US" sz="1000" dirty="0">
                <a:solidFill>
                  <a:srgbClr val="5B7280"/>
                </a:solidFill>
                <a:latin typeface="Calibri" pitchFamily="34" charset="0"/>
                <a:ea typeface="Calibri" pitchFamily="34" charset="-122"/>
                <a:cs typeface="Calibri" pitchFamily="34" charset="-120"/>
              </a:rPr>
              <a:t>09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3F7F6"/>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8229600" cy="320040"/>
          </a:xfrm>
          <a:prstGeom prst="rect">
            <a:avLst/>
          </a:prstGeom>
          <a:noFill/>
          <a:ln/>
        </p:spPr>
        <p:txBody>
          <a:bodyPr wrap="square" rtlCol="0" anchor="ctr"/>
          <a:lstStyle/>
          <a:p>
            <a:pPr marL="0" indent="0">
              <a:buNone/>
            </a:pPr>
            <a:r>
              <a:rPr lang="en-US" sz="1250" b="1" kern="0" spc="200" dirty="0">
                <a:solidFill>
                  <a:srgbClr val="3DBE7A"/>
                </a:solidFill>
                <a:latin typeface="Calibri" pitchFamily="34" charset="0"/>
                <a:ea typeface="Calibri" pitchFamily="34" charset="-122"/>
                <a:cs typeface="Calibri" pitchFamily="34" charset="-120"/>
              </a:rPr>
              <a:t>04 · BUILDING MODEL DESIGN</a:t>
            </a:r>
            <a:endParaRPr lang="en-US" sz="1250" dirty="0"/>
          </a:p>
        </p:txBody>
      </p:sp>
      <p:sp>
        <p:nvSpPr>
          <p:cNvPr id="3" name="Text 1"/>
          <p:cNvSpPr txBox="1"/>
          <p:nvPr/>
        </p:nvSpPr>
        <p:spPr>
          <a:xfrm>
            <a:off x="548640" y="685800"/>
            <a:ext cx="10607040" cy="822960"/>
          </a:xfrm>
          <a:prstGeom prst="rect">
            <a:avLst/>
          </a:prstGeom>
          <a:noFill/>
          <a:ln/>
        </p:spPr>
        <p:txBody>
          <a:bodyPr wrap="square" lIns="0" tIns="0" rIns="0" bIns="0" rtlCol="0" anchor="ctr"/>
          <a:lstStyle/>
          <a:p>
            <a:pPr marL="0" indent="0">
              <a:buNone/>
            </a:pPr>
            <a:r>
              <a:rPr lang="en-US" sz="3000" b="1" dirty="0">
                <a:solidFill>
                  <a:srgbClr val="16232B"/>
                </a:solidFill>
                <a:latin typeface="Cambria" pitchFamily="34" charset="0"/>
                <a:ea typeface="Cambria" pitchFamily="34" charset="-122"/>
                <a:cs typeface="Cambria" pitchFamily="34" charset="-120"/>
              </a:rPr>
              <a:t>Underground parking and EV infrastructure</a:t>
            </a:r>
            <a:endParaRPr lang="en-US" sz="3000" dirty="0"/>
          </a:p>
        </p:txBody>
      </p:sp>
      <p:sp>
        <p:nvSpPr>
          <p:cNvPr id="4" name="Text 2"/>
          <p:cNvSpPr txBox="1"/>
          <p:nvPr/>
        </p:nvSpPr>
        <p:spPr>
          <a:xfrm>
            <a:off x="548640" y="1783080"/>
            <a:ext cx="6035040" cy="1737360"/>
          </a:xfrm>
          <a:prstGeom prst="rect">
            <a:avLst/>
          </a:prstGeom>
          <a:noFill/>
          <a:ln/>
        </p:spPr>
        <p:txBody>
          <a:bodyPr wrap="square" rtlCol="0" anchor="ctr"/>
          <a:lstStyle/>
          <a:p>
            <a:pPr marL="0" indent="0">
              <a:lnSpc>
                <a:spcPct val="128000"/>
              </a:lnSpc>
              <a:buNone/>
            </a:pPr>
            <a:r>
              <a:rPr lang="en-US" sz="1400" dirty="0">
                <a:solidFill>
                  <a:srgbClr val="16232B"/>
                </a:solidFill>
                <a:latin typeface="Calibri" pitchFamily="34" charset="0"/>
                <a:ea typeface="Calibri" pitchFamily="34" charset="-122"/>
                <a:cs typeface="Calibri" pitchFamily="34" charset="-120"/>
              </a:rPr>
              <a:t>A dedicated underground parking garage with 30 parking spaces, each equipped with a charging point. The infrastructure supports bidirectional charging (V2B/V2G), smart charging management aligned with PV generation, and automatic detection of connected vehicles.</a:t>
            </a:r>
            <a:endParaRPr lang="en-US" sz="1400" dirty="0"/>
          </a:p>
        </p:txBody>
      </p:sp>
      <p:sp>
        <p:nvSpPr>
          <p:cNvPr id="5" name="Shape 3"/>
          <p:cNvSpPr/>
          <p:nvPr/>
        </p:nvSpPr>
        <p:spPr>
          <a:xfrm>
            <a:off x="548640" y="3657600"/>
            <a:ext cx="6035040" cy="960120"/>
          </a:xfrm>
          <a:prstGeom prst="roundRect">
            <a:avLst>
              <a:gd name="adj" fmla="val 7619"/>
            </a:avLst>
          </a:prstGeom>
          <a:solidFill>
            <a:srgbClr val="E4F5EC"/>
          </a:solidFill>
          <a:ln w="12700">
            <a:solidFill>
              <a:srgbClr val="BFE4D0"/>
            </a:solidFill>
            <a:prstDash val="solid"/>
          </a:ln>
        </p:spPr>
        <p:txBody>
          <a:bodyPr/>
          <a:lstStyle/>
          <a:p>
            <a:endParaRPr lang="sk-SK"/>
          </a:p>
        </p:txBody>
      </p:sp>
      <p:sp>
        <p:nvSpPr>
          <p:cNvPr id="6" name="Text 4"/>
          <p:cNvSpPr txBox="1"/>
          <p:nvPr/>
        </p:nvSpPr>
        <p:spPr>
          <a:xfrm>
            <a:off x="777240" y="3767328"/>
            <a:ext cx="2286000" cy="320040"/>
          </a:xfrm>
          <a:prstGeom prst="rect">
            <a:avLst/>
          </a:prstGeom>
          <a:noFill/>
          <a:ln/>
        </p:spPr>
        <p:txBody>
          <a:bodyPr wrap="square" lIns="0" tIns="0" rIns="0" bIns="0" rtlCol="0" anchor="ctr"/>
          <a:lstStyle/>
          <a:p>
            <a:pPr marL="0" indent="0">
              <a:buNone/>
            </a:pPr>
            <a:r>
              <a:rPr lang="en-US" sz="1250" b="1" dirty="0">
                <a:solidFill>
                  <a:srgbClr val="0F4B33"/>
                </a:solidFill>
                <a:latin typeface="Calibri" pitchFamily="34" charset="0"/>
                <a:ea typeface="Calibri" pitchFamily="34" charset="-122"/>
                <a:cs typeface="Calibri" pitchFamily="34" charset="-120"/>
              </a:rPr>
              <a:t>EV / PHEV</a:t>
            </a:r>
            <a:endParaRPr lang="en-US" sz="1250" dirty="0"/>
          </a:p>
        </p:txBody>
      </p:sp>
      <p:sp>
        <p:nvSpPr>
          <p:cNvPr id="7" name="Text 5"/>
          <p:cNvSpPr txBox="1"/>
          <p:nvPr/>
        </p:nvSpPr>
        <p:spPr>
          <a:xfrm>
            <a:off x="777240" y="4078224"/>
            <a:ext cx="5577840" cy="457200"/>
          </a:xfrm>
          <a:prstGeom prst="rect">
            <a:avLst/>
          </a:prstGeom>
          <a:noFill/>
          <a:ln/>
        </p:spPr>
        <p:txBody>
          <a:bodyPr wrap="square" lIns="0" tIns="0" rIns="0" bIns="0" rtlCol="0" anchor="ctr"/>
          <a:lstStyle/>
          <a:p>
            <a:pPr marL="0" indent="0">
              <a:lnSpc>
                <a:spcPct val="115000"/>
              </a:lnSpc>
              <a:buNone/>
            </a:pPr>
            <a:r>
              <a:rPr lang="en-US" sz="1050" dirty="0">
                <a:solidFill>
                  <a:srgbClr val="0F4B33"/>
                </a:solidFill>
                <a:latin typeface="Calibri" pitchFamily="34" charset="0"/>
                <a:ea typeface="Calibri" pitchFamily="34" charset="-122"/>
                <a:cs typeface="Calibri" pitchFamily="34" charset="-120"/>
              </a:rPr>
              <a:t>Connected, bidirectional interaction with the nanogrid — active energy asset</a:t>
            </a:r>
            <a:endParaRPr lang="en-US" sz="1050" dirty="0"/>
          </a:p>
        </p:txBody>
      </p:sp>
      <p:sp>
        <p:nvSpPr>
          <p:cNvPr id="8" name="Shape 6"/>
          <p:cNvSpPr/>
          <p:nvPr/>
        </p:nvSpPr>
        <p:spPr>
          <a:xfrm>
            <a:off x="548640" y="4754880"/>
            <a:ext cx="6035040" cy="914400"/>
          </a:xfrm>
          <a:prstGeom prst="roundRect">
            <a:avLst>
              <a:gd name="adj" fmla="val 8000"/>
            </a:avLst>
          </a:prstGeom>
          <a:solidFill>
            <a:srgbClr val="F0F1F0"/>
          </a:solidFill>
          <a:ln w="12700">
            <a:solidFill>
              <a:srgbClr val="DADEDC"/>
            </a:solidFill>
            <a:prstDash val="solid"/>
          </a:ln>
        </p:spPr>
        <p:txBody>
          <a:bodyPr/>
          <a:lstStyle/>
          <a:p>
            <a:endParaRPr lang="sk-SK"/>
          </a:p>
        </p:txBody>
      </p:sp>
      <p:sp>
        <p:nvSpPr>
          <p:cNvPr id="9" name="Text 7"/>
          <p:cNvSpPr txBox="1"/>
          <p:nvPr/>
        </p:nvSpPr>
        <p:spPr>
          <a:xfrm>
            <a:off x="777240" y="4864608"/>
            <a:ext cx="2286000" cy="320040"/>
          </a:xfrm>
          <a:prstGeom prst="rect">
            <a:avLst/>
          </a:prstGeom>
          <a:noFill/>
          <a:ln/>
        </p:spPr>
        <p:txBody>
          <a:bodyPr wrap="square" lIns="0" tIns="0" rIns="0" bIns="0" rtlCol="0" anchor="ctr"/>
          <a:lstStyle/>
          <a:p>
            <a:pPr marL="0" indent="0">
              <a:buNone/>
            </a:pPr>
            <a:r>
              <a:rPr lang="en-US" sz="1250" b="1" dirty="0">
                <a:solidFill>
                  <a:srgbClr val="5B7280"/>
                </a:solidFill>
                <a:latin typeface="Calibri" pitchFamily="34" charset="0"/>
                <a:ea typeface="Calibri" pitchFamily="34" charset="-122"/>
                <a:cs typeface="Calibri" pitchFamily="34" charset="-120"/>
              </a:rPr>
              <a:t>ICE vehicle</a:t>
            </a:r>
            <a:endParaRPr lang="en-US" sz="1250" dirty="0"/>
          </a:p>
        </p:txBody>
      </p:sp>
      <p:sp>
        <p:nvSpPr>
          <p:cNvPr id="10" name="Text 8"/>
          <p:cNvSpPr txBox="1"/>
          <p:nvPr/>
        </p:nvSpPr>
        <p:spPr>
          <a:xfrm>
            <a:off x="777240" y="5166360"/>
            <a:ext cx="5577840" cy="457200"/>
          </a:xfrm>
          <a:prstGeom prst="rect">
            <a:avLst/>
          </a:prstGeom>
          <a:noFill/>
          <a:ln/>
        </p:spPr>
        <p:txBody>
          <a:bodyPr wrap="square" lIns="0" tIns="0" rIns="0" bIns="0" rtlCol="0" anchor="ctr"/>
          <a:lstStyle/>
          <a:p>
            <a:pPr marL="0" indent="0">
              <a:lnSpc>
                <a:spcPct val="115000"/>
              </a:lnSpc>
              <a:buNone/>
            </a:pPr>
            <a:r>
              <a:rPr lang="en-US" sz="1050" dirty="0">
                <a:solidFill>
                  <a:srgbClr val="5B7280"/>
                </a:solidFill>
                <a:latin typeface="Calibri" pitchFamily="34" charset="0"/>
                <a:ea typeface="Calibri" pitchFamily="34" charset="-122"/>
                <a:cs typeface="Calibri" pitchFamily="34" charset="-120"/>
              </a:rPr>
              <a:t>Not connected — occupies space only, reduces available V2B capacity</a:t>
            </a:r>
            <a:endParaRPr lang="en-US" sz="1050" dirty="0"/>
          </a:p>
        </p:txBody>
      </p:sp>
      <p:sp>
        <p:nvSpPr>
          <p:cNvPr id="11" name="Shape 9"/>
          <p:cNvSpPr/>
          <p:nvPr/>
        </p:nvSpPr>
        <p:spPr>
          <a:xfrm>
            <a:off x="7178040" y="1737360"/>
            <a:ext cx="4434840" cy="4114800"/>
          </a:xfrm>
          <a:prstGeom prst="roundRect">
            <a:avLst>
              <a:gd name="adj" fmla="val 2222"/>
            </a:avLst>
          </a:prstGeom>
          <a:solidFill>
            <a:srgbClr val="0A3D62"/>
          </a:solidFill>
          <a:ln/>
          <a:effectLst>
            <a:outerShdw blurRad="127000" dist="50800" dir="5400000" algn="bl" rotWithShape="0">
              <a:srgbClr val="1B2B33">
                <a:alpha val="18000"/>
              </a:srgbClr>
            </a:outerShdw>
          </a:effectLst>
        </p:spPr>
        <p:txBody>
          <a:bodyPr/>
          <a:lstStyle/>
          <a:p>
            <a:endParaRPr lang="sk-SK"/>
          </a:p>
        </p:txBody>
      </p:sp>
      <p:sp>
        <p:nvSpPr>
          <p:cNvPr id="12" name="Text 10"/>
          <p:cNvSpPr txBox="1"/>
          <p:nvPr/>
        </p:nvSpPr>
        <p:spPr>
          <a:xfrm>
            <a:off x="7178040" y="2011680"/>
            <a:ext cx="4434840" cy="1005840"/>
          </a:xfrm>
          <a:prstGeom prst="rect">
            <a:avLst/>
          </a:prstGeom>
          <a:noFill/>
          <a:ln/>
        </p:spPr>
        <p:txBody>
          <a:bodyPr wrap="square" lIns="0" tIns="0" rIns="0" bIns="0" rtlCol="0" anchor="ctr"/>
          <a:lstStyle/>
          <a:p>
            <a:pPr marL="0" indent="0" algn="ctr">
              <a:buNone/>
            </a:pPr>
            <a:r>
              <a:rPr lang="en-US" sz="5600" b="1" dirty="0">
                <a:solidFill>
                  <a:srgbClr val="3DBE7A"/>
                </a:solidFill>
                <a:latin typeface="Cambria" pitchFamily="34" charset="0"/>
                <a:ea typeface="Cambria" pitchFamily="34" charset="-122"/>
                <a:cs typeface="Cambria" pitchFamily="34" charset="-120"/>
              </a:rPr>
              <a:t>30</a:t>
            </a:r>
            <a:endParaRPr lang="en-US" sz="5600" dirty="0"/>
          </a:p>
        </p:txBody>
      </p:sp>
      <p:sp>
        <p:nvSpPr>
          <p:cNvPr id="13" name="Text 11"/>
          <p:cNvSpPr txBox="1"/>
          <p:nvPr/>
        </p:nvSpPr>
        <p:spPr>
          <a:xfrm>
            <a:off x="7635240" y="2971800"/>
            <a:ext cx="3520440" cy="548640"/>
          </a:xfrm>
          <a:prstGeom prst="rect">
            <a:avLst/>
          </a:prstGeom>
          <a:noFill/>
          <a:ln/>
        </p:spPr>
        <p:txBody>
          <a:bodyPr wrap="square" lIns="0" tIns="0" rIns="0" bIns="0" rtlCol="0" anchor="ctr"/>
          <a:lstStyle/>
          <a:p>
            <a:pPr marL="0" indent="0" algn="ctr">
              <a:buNone/>
            </a:pPr>
            <a:r>
              <a:rPr lang="en-US" sz="1300" dirty="0">
                <a:solidFill>
                  <a:srgbClr val="FFFFFF"/>
                </a:solidFill>
                <a:latin typeface="Calibri" pitchFamily="34" charset="0"/>
                <a:ea typeface="Calibri" pitchFamily="34" charset="-122"/>
                <a:cs typeface="Calibri" pitchFamily="34" charset="-120"/>
              </a:rPr>
              <a:t>parking spaces with a charging point</a:t>
            </a:r>
            <a:endParaRPr lang="en-US" sz="1300" dirty="0"/>
          </a:p>
        </p:txBody>
      </p:sp>
      <p:sp>
        <p:nvSpPr>
          <p:cNvPr id="14" name="Shape 12"/>
          <p:cNvSpPr/>
          <p:nvPr/>
        </p:nvSpPr>
        <p:spPr>
          <a:xfrm>
            <a:off x="7635240" y="3657600"/>
            <a:ext cx="3520440" cy="0"/>
          </a:xfrm>
          <a:prstGeom prst="line">
            <a:avLst/>
          </a:prstGeom>
          <a:noFill/>
          <a:ln w="12700">
            <a:solidFill>
              <a:srgbClr val="3E6C7C"/>
            </a:solidFill>
            <a:prstDash val="solid"/>
          </a:ln>
        </p:spPr>
        <p:txBody>
          <a:bodyPr/>
          <a:lstStyle/>
          <a:p>
            <a:endParaRPr lang="sk-SK"/>
          </a:p>
        </p:txBody>
      </p:sp>
      <p:sp>
        <p:nvSpPr>
          <p:cNvPr id="15" name="Text 13"/>
          <p:cNvSpPr txBox="1"/>
          <p:nvPr/>
        </p:nvSpPr>
        <p:spPr>
          <a:xfrm>
            <a:off x="7635240" y="3840480"/>
            <a:ext cx="1737360" cy="50292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7 kW</a:t>
            </a:r>
            <a:endParaRPr lang="en-US" sz="2400" dirty="0"/>
          </a:p>
        </p:txBody>
      </p:sp>
      <p:sp>
        <p:nvSpPr>
          <p:cNvPr id="16" name="Text 14"/>
          <p:cNvSpPr txBox="1"/>
          <p:nvPr/>
        </p:nvSpPr>
        <p:spPr>
          <a:xfrm>
            <a:off x="7635240" y="4343400"/>
            <a:ext cx="1737360" cy="548640"/>
          </a:xfrm>
          <a:prstGeom prst="rect">
            <a:avLst/>
          </a:prstGeom>
          <a:noFill/>
          <a:ln/>
        </p:spPr>
        <p:txBody>
          <a:bodyPr wrap="square" lIns="0" tIns="0" rIns="0" bIns="0" rtlCol="0" anchor="ctr"/>
          <a:lstStyle/>
          <a:p>
            <a:pPr marL="0" indent="0" algn="ctr">
              <a:buNone/>
            </a:pPr>
            <a:r>
              <a:rPr lang="en-US" sz="1000" dirty="0">
                <a:solidFill>
                  <a:srgbClr val="C9D8DE"/>
                </a:solidFill>
                <a:latin typeface="Calibri" pitchFamily="34" charset="0"/>
                <a:ea typeface="Calibri" pitchFamily="34" charset="-122"/>
                <a:cs typeface="Calibri" pitchFamily="34" charset="-120"/>
              </a:rPr>
              <a:t>AC charger / point</a:t>
            </a:r>
            <a:endParaRPr lang="en-US" sz="1000" dirty="0"/>
          </a:p>
        </p:txBody>
      </p:sp>
      <p:sp>
        <p:nvSpPr>
          <p:cNvPr id="17" name="Text 15"/>
          <p:cNvSpPr txBox="1"/>
          <p:nvPr/>
        </p:nvSpPr>
        <p:spPr>
          <a:xfrm>
            <a:off x="9418320" y="3840480"/>
            <a:ext cx="1737360" cy="50292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70 kW</a:t>
            </a:r>
            <a:endParaRPr lang="en-US" sz="2400" dirty="0"/>
          </a:p>
        </p:txBody>
      </p:sp>
      <p:sp>
        <p:nvSpPr>
          <p:cNvPr id="18" name="Text 16"/>
          <p:cNvSpPr txBox="1"/>
          <p:nvPr/>
        </p:nvSpPr>
        <p:spPr>
          <a:xfrm>
            <a:off x="9418320" y="4343400"/>
            <a:ext cx="1737360" cy="548640"/>
          </a:xfrm>
          <a:prstGeom prst="rect">
            <a:avLst/>
          </a:prstGeom>
          <a:noFill/>
          <a:ln/>
        </p:spPr>
        <p:txBody>
          <a:bodyPr wrap="square" lIns="0" tIns="0" rIns="0" bIns="0" rtlCol="0" anchor="ctr"/>
          <a:lstStyle/>
          <a:p>
            <a:pPr marL="0" indent="0" algn="ctr">
              <a:buNone/>
            </a:pPr>
            <a:r>
              <a:rPr lang="en-US" sz="1000" dirty="0">
                <a:solidFill>
                  <a:srgbClr val="C9D8DE"/>
                </a:solidFill>
                <a:latin typeface="Calibri" pitchFamily="34" charset="0"/>
                <a:ea typeface="Calibri" pitchFamily="34" charset="-122"/>
                <a:cs typeface="Calibri" pitchFamily="34" charset="-120"/>
              </a:rPr>
              <a:t>max. aggregate V2B power</a:t>
            </a:r>
            <a:endParaRPr lang="en-US" sz="1000" dirty="0"/>
          </a:p>
        </p:txBody>
      </p:sp>
      <p:sp>
        <p:nvSpPr>
          <p:cNvPr id="19" name="Text 17"/>
          <p:cNvSpPr txBox="1"/>
          <p:nvPr/>
        </p:nvSpPr>
        <p:spPr>
          <a:xfrm>
            <a:off x="7635240" y="5074920"/>
            <a:ext cx="3520440" cy="640080"/>
          </a:xfrm>
          <a:prstGeom prst="rect">
            <a:avLst/>
          </a:prstGeom>
          <a:noFill/>
          <a:ln/>
        </p:spPr>
        <p:txBody>
          <a:bodyPr wrap="square" lIns="0" tIns="0" rIns="0" bIns="0" rtlCol="0" anchor="ctr"/>
          <a:lstStyle/>
          <a:p>
            <a:pPr marL="0" indent="0" algn="ctr">
              <a:lnSpc>
                <a:spcPct val="120000"/>
              </a:lnSpc>
              <a:buNone/>
            </a:pPr>
            <a:r>
              <a:rPr lang="en-US" sz="1050" i="1" dirty="0">
                <a:solidFill>
                  <a:srgbClr val="E4EEEE"/>
                </a:solidFill>
                <a:latin typeface="Calibri" pitchFamily="34" charset="0"/>
                <a:ea typeface="Calibri" pitchFamily="34" charset="-122"/>
                <a:cs typeface="Calibri" pitchFamily="34" charset="-120"/>
              </a:rPr>
              <a:t>Smart charging aligns charging profiles with PV generation and the building's load.</a:t>
            </a:r>
            <a:endParaRPr lang="en-US" sz="1050" dirty="0"/>
          </a:p>
        </p:txBody>
      </p:sp>
      <p:sp>
        <p:nvSpPr>
          <p:cNvPr id="20" name="Text 18"/>
          <p:cNvSpPr txBox="1"/>
          <p:nvPr/>
        </p:nvSpPr>
        <p:spPr>
          <a:xfrm>
            <a:off x="11368735" y="6400800"/>
            <a:ext cx="548640" cy="320040"/>
          </a:xfrm>
          <a:prstGeom prst="rect">
            <a:avLst/>
          </a:prstGeom>
          <a:noFill/>
          <a:ln/>
        </p:spPr>
        <p:txBody>
          <a:bodyPr wrap="square" rtlCol="0" anchor="ctr"/>
          <a:lstStyle/>
          <a:p>
            <a:pPr marL="0" indent="0" algn="r">
              <a:buNone/>
            </a:pPr>
            <a:r>
              <a:rPr lang="en-US" sz="1000" dirty="0">
                <a:solidFill>
                  <a:srgbClr val="5B7280"/>
                </a:solidFill>
                <a:latin typeface="Calibri" pitchFamily="34" charset="0"/>
                <a:ea typeface="Calibri" pitchFamily="34" charset="-122"/>
                <a:cs typeface="Calibri"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3F7F6"/>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8229600" cy="320040"/>
          </a:xfrm>
          <a:prstGeom prst="rect">
            <a:avLst/>
          </a:prstGeom>
          <a:noFill/>
          <a:ln/>
        </p:spPr>
        <p:txBody>
          <a:bodyPr wrap="square" rtlCol="0" anchor="ctr"/>
          <a:lstStyle/>
          <a:p>
            <a:pPr marL="0" indent="0">
              <a:buNone/>
            </a:pPr>
            <a:r>
              <a:rPr lang="en-US" sz="1250" b="1" kern="0" spc="200" dirty="0">
                <a:solidFill>
                  <a:srgbClr val="3DBE7A"/>
                </a:solidFill>
                <a:latin typeface="Calibri" pitchFamily="34" charset="0"/>
                <a:ea typeface="Calibri" pitchFamily="34" charset="-122"/>
                <a:cs typeface="Calibri" pitchFamily="34" charset="-120"/>
              </a:rPr>
              <a:t>04 · BUILDING MODEL DESIGN</a:t>
            </a:r>
            <a:endParaRPr lang="en-US" sz="1250" dirty="0"/>
          </a:p>
        </p:txBody>
      </p:sp>
      <p:sp>
        <p:nvSpPr>
          <p:cNvPr id="3" name="Text 1"/>
          <p:cNvSpPr txBox="1"/>
          <p:nvPr/>
        </p:nvSpPr>
        <p:spPr>
          <a:xfrm>
            <a:off x="548640" y="685800"/>
            <a:ext cx="10607040" cy="822960"/>
          </a:xfrm>
          <a:prstGeom prst="rect">
            <a:avLst/>
          </a:prstGeom>
          <a:noFill/>
          <a:ln/>
        </p:spPr>
        <p:txBody>
          <a:bodyPr wrap="square" lIns="0" tIns="0" rIns="0" bIns="0" rtlCol="0" anchor="ctr"/>
          <a:lstStyle/>
          <a:p>
            <a:pPr marL="0" indent="0">
              <a:buNone/>
            </a:pPr>
            <a:r>
              <a:rPr lang="en-US" sz="3000" b="1" dirty="0">
                <a:solidFill>
                  <a:srgbClr val="16232B"/>
                </a:solidFill>
                <a:latin typeface="Cambria" pitchFamily="34" charset="0"/>
                <a:ea typeface="Cambria" pitchFamily="34" charset="-122"/>
                <a:cs typeface="Cambria" pitchFamily="34" charset="-120"/>
              </a:rPr>
              <a:t>Photovoltaics and battery storage (BESS)</a:t>
            </a:r>
            <a:endParaRPr lang="en-US" sz="3000" dirty="0"/>
          </a:p>
        </p:txBody>
      </p:sp>
      <p:sp>
        <p:nvSpPr>
          <p:cNvPr id="4" name="Text 2"/>
          <p:cNvSpPr txBox="1"/>
          <p:nvPr/>
        </p:nvSpPr>
        <p:spPr>
          <a:xfrm>
            <a:off x="548640" y="1783080"/>
            <a:ext cx="10744200" cy="594360"/>
          </a:xfrm>
          <a:prstGeom prst="rect">
            <a:avLst/>
          </a:prstGeom>
          <a:noFill/>
          <a:ln/>
        </p:spPr>
        <p:txBody>
          <a:bodyPr wrap="square" rtlCol="0" anchor="ctr"/>
          <a:lstStyle/>
          <a:p>
            <a:pPr marL="0" indent="0">
              <a:lnSpc>
                <a:spcPct val="125000"/>
              </a:lnSpc>
              <a:buNone/>
            </a:pPr>
            <a:r>
              <a:rPr lang="en-US" sz="1350" dirty="0">
                <a:solidFill>
                  <a:srgbClr val="16232B"/>
                </a:solidFill>
                <a:latin typeface="Calibri" pitchFamily="34" charset="0"/>
                <a:ea typeface="Calibri" pitchFamily="34" charset="-122"/>
                <a:cs typeface="Calibri" pitchFamily="34" charset="-120"/>
              </a:rPr>
              <a:t>The design accounts for the local climate conditions of Košice (48.7°N), where the annual Global Horizontal Irradiation (GHI) averages 1,180 kWh/m².</a:t>
            </a:r>
            <a:endParaRPr lang="en-US" sz="1350" dirty="0"/>
          </a:p>
        </p:txBody>
      </p:sp>
      <p:sp>
        <p:nvSpPr>
          <p:cNvPr id="5" name="Shape 3"/>
          <p:cNvSpPr/>
          <p:nvPr/>
        </p:nvSpPr>
        <p:spPr>
          <a:xfrm>
            <a:off x="548640" y="2606040"/>
            <a:ext cx="2606040" cy="1737360"/>
          </a:xfrm>
          <a:prstGeom prst="roundRect">
            <a:avLst>
              <a:gd name="adj" fmla="val 5263"/>
            </a:avLst>
          </a:prstGeom>
          <a:solidFill>
            <a:srgbClr val="E4F5EC"/>
          </a:solidFill>
          <a:ln w="12700">
            <a:solidFill>
              <a:srgbClr val="BFE4D0"/>
            </a:solidFill>
            <a:prstDash val="solid"/>
          </a:ln>
        </p:spPr>
        <p:txBody>
          <a:bodyPr/>
          <a:lstStyle/>
          <a:p>
            <a:endParaRPr lang="sk-SK"/>
          </a:p>
        </p:txBody>
      </p:sp>
      <p:sp>
        <p:nvSpPr>
          <p:cNvPr id="6" name="Text 4"/>
          <p:cNvSpPr txBox="1"/>
          <p:nvPr/>
        </p:nvSpPr>
        <p:spPr>
          <a:xfrm>
            <a:off x="685800" y="2788920"/>
            <a:ext cx="2331720" cy="640080"/>
          </a:xfrm>
          <a:prstGeom prst="rect">
            <a:avLst/>
          </a:prstGeom>
          <a:noFill/>
          <a:ln/>
        </p:spPr>
        <p:txBody>
          <a:bodyPr wrap="square" lIns="0" tIns="0" rIns="0" bIns="0" rtlCol="0" anchor="ctr"/>
          <a:lstStyle/>
          <a:p>
            <a:pPr marL="0" indent="0">
              <a:buNone/>
            </a:pPr>
            <a:r>
              <a:rPr lang="en-US" sz="2600" b="1" dirty="0">
                <a:solidFill>
                  <a:srgbClr val="0F4B33"/>
                </a:solidFill>
                <a:latin typeface="Cambria" pitchFamily="34" charset="0"/>
                <a:ea typeface="Cambria" pitchFamily="34" charset="-122"/>
                <a:cs typeface="Cambria" pitchFamily="34" charset="-120"/>
              </a:rPr>
              <a:t>200 kWp</a:t>
            </a:r>
            <a:endParaRPr lang="en-US" sz="2600" dirty="0"/>
          </a:p>
        </p:txBody>
      </p:sp>
      <p:sp>
        <p:nvSpPr>
          <p:cNvPr id="7" name="Text 5"/>
          <p:cNvSpPr txBox="1"/>
          <p:nvPr/>
        </p:nvSpPr>
        <p:spPr>
          <a:xfrm>
            <a:off x="685800" y="3429000"/>
            <a:ext cx="2331720" cy="822960"/>
          </a:xfrm>
          <a:prstGeom prst="rect">
            <a:avLst/>
          </a:prstGeom>
          <a:noFill/>
          <a:ln/>
        </p:spPr>
        <p:txBody>
          <a:bodyPr wrap="square" lIns="0" tIns="0" rIns="0" bIns="0" rtlCol="0" anchor="ctr"/>
          <a:lstStyle/>
          <a:p>
            <a:pPr marL="0" indent="0">
              <a:lnSpc>
                <a:spcPct val="120000"/>
              </a:lnSpc>
              <a:buNone/>
            </a:pPr>
            <a:r>
              <a:rPr lang="en-US" sz="1050" dirty="0">
                <a:solidFill>
                  <a:srgbClr val="1E6146"/>
                </a:solidFill>
                <a:latin typeface="Calibri" pitchFamily="34" charset="0"/>
                <a:ea typeface="Calibri" pitchFamily="34" charset="-122"/>
                <a:cs typeface="Calibri" pitchFamily="34" charset="-120"/>
              </a:rPr>
              <a:t>Target installed PV capacity</a:t>
            </a:r>
            <a:endParaRPr lang="en-US" sz="1050" dirty="0"/>
          </a:p>
        </p:txBody>
      </p:sp>
      <p:sp>
        <p:nvSpPr>
          <p:cNvPr id="8" name="Shape 6"/>
          <p:cNvSpPr/>
          <p:nvPr/>
        </p:nvSpPr>
        <p:spPr>
          <a:xfrm>
            <a:off x="3291840" y="2606040"/>
            <a:ext cx="2606040" cy="1737360"/>
          </a:xfrm>
          <a:prstGeom prst="roundRect">
            <a:avLst>
              <a:gd name="adj" fmla="val 5263"/>
            </a:avLst>
          </a:prstGeom>
          <a:solidFill>
            <a:srgbClr val="E4F5EC"/>
          </a:solidFill>
          <a:ln w="12700">
            <a:solidFill>
              <a:srgbClr val="BFE4D0"/>
            </a:solidFill>
            <a:prstDash val="solid"/>
          </a:ln>
        </p:spPr>
        <p:txBody>
          <a:bodyPr/>
          <a:lstStyle/>
          <a:p>
            <a:endParaRPr lang="sk-SK"/>
          </a:p>
        </p:txBody>
      </p:sp>
      <p:sp>
        <p:nvSpPr>
          <p:cNvPr id="9" name="Text 7"/>
          <p:cNvSpPr txBox="1"/>
          <p:nvPr/>
        </p:nvSpPr>
        <p:spPr>
          <a:xfrm>
            <a:off x="3429000" y="2788920"/>
            <a:ext cx="2331720" cy="640080"/>
          </a:xfrm>
          <a:prstGeom prst="rect">
            <a:avLst/>
          </a:prstGeom>
          <a:noFill/>
          <a:ln/>
        </p:spPr>
        <p:txBody>
          <a:bodyPr wrap="square" lIns="0" tIns="0" rIns="0" bIns="0" rtlCol="0" anchor="ctr"/>
          <a:lstStyle/>
          <a:p>
            <a:pPr marL="0" indent="0">
              <a:buNone/>
            </a:pPr>
            <a:r>
              <a:rPr lang="en-US" sz="2600" b="1" dirty="0">
                <a:solidFill>
                  <a:srgbClr val="0F4B33"/>
                </a:solidFill>
                <a:latin typeface="Cambria" pitchFamily="34" charset="0"/>
                <a:ea typeface="Cambria" pitchFamily="34" charset="-122"/>
                <a:cs typeface="Cambria" pitchFamily="34" charset="-120"/>
              </a:rPr>
              <a:t>1,000 m²</a:t>
            </a:r>
            <a:endParaRPr lang="en-US" sz="2600" dirty="0"/>
          </a:p>
        </p:txBody>
      </p:sp>
      <p:sp>
        <p:nvSpPr>
          <p:cNvPr id="10" name="Text 8"/>
          <p:cNvSpPr txBox="1"/>
          <p:nvPr/>
        </p:nvSpPr>
        <p:spPr>
          <a:xfrm>
            <a:off x="3429000" y="3429000"/>
            <a:ext cx="2331720" cy="822960"/>
          </a:xfrm>
          <a:prstGeom prst="rect">
            <a:avLst/>
          </a:prstGeom>
          <a:noFill/>
          <a:ln/>
        </p:spPr>
        <p:txBody>
          <a:bodyPr wrap="square" lIns="0" tIns="0" rIns="0" bIns="0" rtlCol="0" anchor="ctr"/>
          <a:lstStyle/>
          <a:p>
            <a:pPr marL="0" indent="0">
              <a:lnSpc>
                <a:spcPct val="120000"/>
              </a:lnSpc>
              <a:buNone/>
            </a:pPr>
            <a:r>
              <a:rPr lang="en-US" sz="1050" dirty="0">
                <a:solidFill>
                  <a:srgbClr val="1E6146"/>
                </a:solidFill>
                <a:latin typeface="Calibri" pitchFamily="34" charset="0"/>
                <a:ea typeface="Calibri" pitchFamily="34" charset="-122"/>
                <a:cs typeface="Calibri" pitchFamily="34" charset="-120"/>
              </a:rPr>
              <a:t>Required net active area (of 1,200 m² gross rooftop)</a:t>
            </a:r>
            <a:endParaRPr lang="en-US" sz="1050" dirty="0"/>
          </a:p>
        </p:txBody>
      </p:sp>
      <p:sp>
        <p:nvSpPr>
          <p:cNvPr id="11" name="Shape 9"/>
          <p:cNvSpPr/>
          <p:nvPr/>
        </p:nvSpPr>
        <p:spPr>
          <a:xfrm>
            <a:off x="6035040" y="2606040"/>
            <a:ext cx="2606040" cy="1737360"/>
          </a:xfrm>
          <a:prstGeom prst="roundRect">
            <a:avLst>
              <a:gd name="adj" fmla="val 5263"/>
            </a:avLst>
          </a:prstGeom>
          <a:solidFill>
            <a:srgbClr val="E4EFF2"/>
          </a:solidFill>
          <a:ln w="12700">
            <a:solidFill>
              <a:srgbClr val="C7DEE4"/>
            </a:solidFill>
            <a:prstDash val="solid"/>
          </a:ln>
        </p:spPr>
        <p:txBody>
          <a:bodyPr/>
          <a:lstStyle/>
          <a:p>
            <a:endParaRPr lang="sk-SK"/>
          </a:p>
        </p:txBody>
      </p:sp>
      <p:sp>
        <p:nvSpPr>
          <p:cNvPr id="12" name="Text 10"/>
          <p:cNvSpPr txBox="1"/>
          <p:nvPr/>
        </p:nvSpPr>
        <p:spPr>
          <a:xfrm>
            <a:off x="6172200" y="2788920"/>
            <a:ext cx="2331720" cy="640080"/>
          </a:xfrm>
          <a:prstGeom prst="rect">
            <a:avLst/>
          </a:prstGeom>
          <a:noFill/>
          <a:ln/>
        </p:spPr>
        <p:txBody>
          <a:bodyPr wrap="square" lIns="0" tIns="0" rIns="0" bIns="0" rtlCol="0" anchor="ctr"/>
          <a:lstStyle/>
          <a:p>
            <a:pPr marL="0" indent="0">
              <a:buNone/>
            </a:pPr>
            <a:r>
              <a:rPr lang="en-US" sz="2600" b="1" dirty="0">
                <a:solidFill>
                  <a:srgbClr val="0A3D62"/>
                </a:solidFill>
                <a:latin typeface="Cambria" pitchFamily="34" charset="0"/>
                <a:ea typeface="Cambria" pitchFamily="34" charset="-122"/>
                <a:cs typeface="Cambria" pitchFamily="34" charset="-120"/>
              </a:rPr>
              <a:t>20%</a:t>
            </a:r>
            <a:endParaRPr lang="en-US" sz="2600" dirty="0"/>
          </a:p>
        </p:txBody>
      </p:sp>
      <p:sp>
        <p:nvSpPr>
          <p:cNvPr id="13" name="Text 11"/>
          <p:cNvSpPr txBox="1"/>
          <p:nvPr/>
        </p:nvSpPr>
        <p:spPr>
          <a:xfrm>
            <a:off x="6172200" y="3429000"/>
            <a:ext cx="2331720" cy="822960"/>
          </a:xfrm>
          <a:prstGeom prst="rect">
            <a:avLst/>
          </a:prstGeom>
          <a:noFill/>
          <a:ln/>
        </p:spPr>
        <p:txBody>
          <a:bodyPr wrap="square" lIns="0" tIns="0" rIns="0" bIns="0" rtlCol="0" anchor="ctr"/>
          <a:lstStyle/>
          <a:p>
            <a:pPr marL="0" indent="0">
              <a:lnSpc>
                <a:spcPct val="120000"/>
              </a:lnSpc>
              <a:buNone/>
            </a:pPr>
            <a:r>
              <a:rPr lang="en-US" sz="1050" dirty="0">
                <a:solidFill>
                  <a:srgbClr val="1C7293"/>
                </a:solidFill>
                <a:latin typeface="Calibri" pitchFamily="34" charset="0"/>
                <a:ea typeface="Calibri" pitchFamily="34" charset="-122"/>
                <a:cs typeface="Calibri" pitchFamily="34" charset="-120"/>
              </a:rPr>
              <a:t>Efficiency of monocrystalline modules (200 Wp/m²)</a:t>
            </a:r>
            <a:endParaRPr lang="en-US" sz="1050" dirty="0"/>
          </a:p>
        </p:txBody>
      </p:sp>
      <p:sp>
        <p:nvSpPr>
          <p:cNvPr id="14" name="Shape 12"/>
          <p:cNvSpPr/>
          <p:nvPr/>
        </p:nvSpPr>
        <p:spPr>
          <a:xfrm>
            <a:off x="8778240" y="2606040"/>
            <a:ext cx="2606040" cy="1737360"/>
          </a:xfrm>
          <a:prstGeom prst="roundRect">
            <a:avLst>
              <a:gd name="adj" fmla="val 5263"/>
            </a:avLst>
          </a:prstGeom>
          <a:solidFill>
            <a:srgbClr val="E4EFF2"/>
          </a:solidFill>
          <a:ln w="12700">
            <a:solidFill>
              <a:srgbClr val="C7DEE4"/>
            </a:solidFill>
            <a:prstDash val="solid"/>
          </a:ln>
        </p:spPr>
        <p:txBody>
          <a:bodyPr/>
          <a:lstStyle/>
          <a:p>
            <a:endParaRPr lang="sk-SK"/>
          </a:p>
        </p:txBody>
      </p:sp>
      <p:sp>
        <p:nvSpPr>
          <p:cNvPr id="15" name="Text 13"/>
          <p:cNvSpPr txBox="1"/>
          <p:nvPr/>
        </p:nvSpPr>
        <p:spPr>
          <a:xfrm>
            <a:off x="8915400" y="2788920"/>
            <a:ext cx="2331720" cy="640080"/>
          </a:xfrm>
          <a:prstGeom prst="rect">
            <a:avLst/>
          </a:prstGeom>
          <a:noFill/>
          <a:ln/>
        </p:spPr>
        <p:txBody>
          <a:bodyPr wrap="square" lIns="0" tIns="0" rIns="0" bIns="0" rtlCol="0" anchor="ctr"/>
          <a:lstStyle/>
          <a:p>
            <a:pPr marL="0" indent="0">
              <a:buNone/>
            </a:pPr>
            <a:r>
              <a:rPr lang="en-US" sz="2600" b="1" dirty="0">
                <a:solidFill>
                  <a:srgbClr val="0A3D62"/>
                </a:solidFill>
                <a:latin typeface="Cambria" pitchFamily="34" charset="0"/>
                <a:ea typeface="Cambria" pitchFamily="34" charset="-122"/>
                <a:cs typeface="Cambria" pitchFamily="34" charset="-120"/>
              </a:rPr>
              <a:t>400 kWh</a:t>
            </a:r>
            <a:endParaRPr lang="en-US" sz="2600" dirty="0"/>
          </a:p>
        </p:txBody>
      </p:sp>
      <p:sp>
        <p:nvSpPr>
          <p:cNvPr id="16" name="Text 14"/>
          <p:cNvSpPr txBox="1"/>
          <p:nvPr/>
        </p:nvSpPr>
        <p:spPr>
          <a:xfrm>
            <a:off x="8915400" y="3429000"/>
            <a:ext cx="2331720" cy="822960"/>
          </a:xfrm>
          <a:prstGeom prst="rect">
            <a:avLst/>
          </a:prstGeom>
          <a:noFill/>
          <a:ln/>
        </p:spPr>
        <p:txBody>
          <a:bodyPr wrap="square" lIns="0" tIns="0" rIns="0" bIns="0" rtlCol="0" anchor="ctr"/>
          <a:lstStyle/>
          <a:p>
            <a:pPr marL="0" indent="0">
              <a:lnSpc>
                <a:spcPct val="120000"/>
              </a:lnSpc>
              <a:buNone/>
            </a:pPr>
            <a:r>
              <a:rPr lang="en-US" sz="1050" dirty="0">
                <a:solidFill>
                  <a:srgbClr val="1C7293"/>
                </a:solidFill>
                <a:latin typeface="Calibri" pitchFamily="34" charset="0"/>
                <a:ea typeface="Calibri" pitchFamily="34" charset="-122"/>
                <a:cs typeface="Calibri" pitchFamily="34" charset="-120"/>
              </a:rPr>
              <a:t>Capacity of the central BESS in the technical room</a:t>
            </a:r>
            <a:endParaRPr lang="en-US" sz="1050" dirty="0"/>
          </a:p>
        </p:txBody>
      </p:sp>
      <p:sp>
        <p:nvSpPr>
          <p:cNvPr id="17" name="Text 15"/>
          <p:cNvSpPr txBox="1"/>
          <p:nvPr/>
        </p:nvSpPr>
        <p:spPr>
          <a:xfrm>
            <a:off x="548640" y="4617720"/>
            <a:ext cx="3657600" cy="365760"/>
          </a:xfrm>
          <a:prstGeom prst="rect">
            <a:avLst/>
          </a:prstGeom>
          <a:noFill/>
          <a:ln/>
        </p:spPr>
        <p:txBody>
          <a:bodyPr wrap="square" rtlCol="0" anchor="ctr"/>
          <a:lstStyle/>
          <a:p>
            <a:pPr marL="0" indent="0">
              <a:buNone/>
            </a:pPr>
            <a:r>
              <a:rPr lang="en-US" sz="1400" b="1" dirty="0">
                <a:solidFill>
                  <a:srgbClr val="16232B"/>
                </a:solidFill>
                <a:latin typeface="Calibri" pitchFamily="34" charset="0"/>
                <a:ea typeface="Calibri" pitchFamily="34" charset="-122"/>
                <a:cs typeface="Calibri" pitchFamily="34" charset="-120"/>
              </a:rPr>
              <a:t>System integration</a:t>
            </a:r>
            <a:endParaRPr lang="en-US" sz="1400" dirty="0"/>
          </a:p>
        </p:txBody>
      </p:sp>
      <p:sp>
        <p:nvSpPr>
          <p:cNvPr id="18" name="Shape 16"/>
          <p:cNvSpPr/>
          <p:nvPr/>
        </p:nvSpPr>
        <p:spPr>
          <a:xfrm>
            <a:off x="548640" y="5129784"/>
            <a:ext cx="109728" cy="109728"/>
          </a:xfrm>
          <a:prstGeom prst="ellipse">
            <a:avLst/>
          </a:prstGeom>
          <a:solidFill>
            <a:srgbClr val="3DBE7A"/>
          </a:solidFill>
          <a:ln/>
        </p:spPr>
        <p:txBody>
          <a:bodyPr/>
          <a:lstStyle/>
          <a:p>
            <a:endParaRPr lang="sk-SK"/>
          </a:p>
        </p:txBody>
      </p:sp>
      <p:sp>
        <p:nvSpPr>
          <p:cNvPr id="19" name="Text 17"/>
          <p:cNvSpPr txBox="1"/>
          <p:nvPr/>
        </p:nvSpPr>
        <p:spPr>
          <a:xfrm>
            <a:off x="841248" y="5001768"/>
            <a:ext cx="10332720" cy="365760"/>
          </a:xfrm>
          <a:prstGeom prst="rect">
            <a:avLst/>
          </a:prstGeom>
          <a:noFill/>
          <a:ln/>
        </p:spPr>
        <p:txBody>
          <a:bodyPr wrap="square" lIns="0" tIns="0" rIns="0" bIns="0" rtlCol="0" anchor="ctr"/>
          <a:lstStyle/>
          <a:p>
            <a:pPr marL="0" indent="0">
              <a:buNone/>
            </a:pPr>
            <a:r>
              <a:rPr lang="en-US" sz="1200" dirty="0">
                <a:solidFill>
                  <a:srgbClr val="5B7280"/>
                </a:solidFill>
                <a:latin typeface="Calibri" pitchFamily="34" charset="0"/>
                <a:ea typeface="Calibri" pitchFamily="34" charset="-122"/>
                <a:cs typeface="Calibri" pitchFamily="34" charset="-120"/>
              </a:rPr>
              <a:t>Smart inverters interfacing the PV array with both AC and DC buses</a:t>
            </a:r>
            <a:endParaRPr lang="en-US" sz="1200" dirty="0"/>
          </a:p>
        </p:txBody>
      </p:sp>
      <p:sp>
        <p:nvSpPr>
          <p:cNvPr id="20" name="Shape 18"/>
          <p:cNvSpPr/>
          <p:nvPr/>
        </p:nvSpPr>
        <p:spPr>
          <a:xfrm>
            <a:off x="548640" y="5513832"/>
            <a:ext cx="109728" cy="109728"/>
          </a:xfrm>
          <a:prstGeom prst="ellipse">
            <a:avLst/>
          </a:prstGeom>
          <a:solidFill>
            <a:srgbClr val="3DBE7A"/>
          </a:solidFill>
          <a:ln/>
        </p:spPr>
        <p:txBody>
          <a:bodyPr/>
          <a:lstStyle/>
          <a:p>
            <a:endParaRPr lang="sk-SK"/>
          </a:p>
        </p:txBody>
      </p:sp>
      <p:sp>
        <p:nvSpPr>
          <p:cNvPr id="21" name="Text 19"/>
          <p:cNvSpPr txBox="1"/>
          <p:nvPr/>
        </p:nvSpPr>
        <p:spPr>
          <a:xfrm>
            <a:off x="841248" y="5385816"/>
            <a:ext cx="10332720" cy="365760"/>
          </a:xfrm>
          <a:prstGeom prst="rect">
            <a:avLst/>
          </a:prstGeom>
          <a:noFill/>
          <a:ln/>
        </p:spPr>
        <p:txBody>
          <a:bodyPr wrap="square" lIns="0" tIns="0" rIns="0" bIns="0" rtlCol="0" anchor="ctr"/>
          <a:lstStyle/>
          <a:p>
            <a:pPr marL="0" indent="0">
              <a:buNone/>
            </a:pPr>
            <a:r>
              <a:rPr lang="en-US" sz="1200" dirty="0">
                <a:solidFill>
                  <a:srgbClr val="5B7280"/>
                </a:solidFill>
                <a:latin typeface="Calibri" pitchFamily="34" charset="0"/>
                <a:ea typeface="Calibri" pitchFamily="34" charset="-122"/>
                <a:cs typeface="Calibri" pitchFamily="34" charset="-120"/>
              </a:rPr>
              <a:t>MPPT controllers and software for real-time optimization</a:t>
            </a:r>
            <a:endParaRPr lang="en-US" sz="1200" dirty="0"/>
          </a:p>
        </p:txBody>
      </p:sp>
      <p:sp>
        <p:nvSpPr>
          <p:cNvPr id="22" name="Shape 20"/>
          <p:cNvSpPr/>
          <p:nvPr/>
        </p:nvSpPr>
        <p:spPr>
          <a:xfrm>
            <a:off x="548640" y="5897880"/>
            <a:ext cx="109728" cy="109728"/>
          </a:xfrm>
          <a:prstGeom prst="ellipse">
            <a:avLst/>
          </a:prstGeom>
          <a:solidFill>
            <a:srgbClr val="3DBE7A"/>
          </a:solidFill>
          <a:ln/>
        </p:spPr>
        <p:txBody>
          <a:bodyPr/>
          <a:lstStyle/>
          <a:p>
            <a:endParaRPr lang="sk-SK"/>
          </a:p>
        </p:txBody>
      </p:sp>
      <p:sp>
        <p:nvSpPr>
          <p:cNvPr id="23" name="Text 21"/>
          <p:cNvSpPr txBox="1"/>
          <p:nvPr/>
        </p:nvSpPr>
        <p:spPr>
          <a:xfrm>
            <a:off x="841248" y="5769864"/>
            <a:ext cx="10332720" cy="365760"/>
          </a:xfrm>
          <a:prstGeom prst="rect">
            <a:avLst/>
          </a:prstGeom>
          <a:noFill/>
          <a:ln/>
        </p:spPr>
        <p:txBody>
          <a:bodyPr wrap="square" lIns="0" tIns="0" rIns="0" bIns="0" rtlCol="0" anchor="ctr"/>
          <a:lstStyle/>
          <a:p>
            <a:pPr marL="0" indent="0">
              <a:buNone/>
            </a:pPr>
            <a:r>
              <a:rPr lang="en-US" sz="1200" dirty="0">
                <a:solidFill>
                  <a:srgbClr val="5B7280"/>
                </a:solidFill>
                <a:latin typeface="Calibri" pitchFamily="34" charset="0"/>
                <a:ea typeface="Calibri" pitchFamily="34" charset="-122"/>
                <a:cs typeface="Calibri" pitchFamily="34" charset="-120"/>
              </a:rPr>
              <a:t>BESS stores surplus during the day, discharges at peak demand or outage — supports peak shaving</a:t>
            </a:r>
            <a:endParaRPr lang="en-US" sz="1200" dirty="0"/>
          </a:p>
        </p:txBody>
      </p:sp>
      <p:sp>
        <p:nvSpPr>
          <p:cNvPr id="24" name="Text 22"/>
          <p:cNvSpPr txBox="1"/>
          <p:nvPr/>
        </p:nvSpPr>
        <p:spPr>
          <a:xfrm>
            <a:off x="11368735" y="6400800"/>
            <a:ext cx="548640" cy="320040"/>
          </a:xfrm>
          <a:prstGeom prst="rect">
            <a:avLst/>
          </a:prstGeom>
          <a:noFill/>
          <a:ln/>
        </p:spPr>
        <p:txBody>
          <a:bodyPr wrap="square" rtlCol="0" anchor="ctr"/>
          <a:lstStyle/>
          <a:p>
            <a:pPr marL="0" indent="0" algn="r">
              <a:buNone/>
            </a:pPr>
            <a:r>
              <a:rPr lang="en-US" sz="1000" dirty="0">
                <a:solidFill>
                  <a:srgbClr val="5B7280"/>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3F7F6"/>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8229600" cy="320040"/>
          </a:xfrm>
          <a:prstGeom prst="rect">
            <a:avLst/>
          </a:prstGeom>
          <a:noFill/>
          <a:ln/>
        </p:spPr>
        <p:txBody>
          <a:bodyPr wrap="square" rtlCol="0" anchor="ctr"/>
          <a:lstStyle/>
          <a:p>
            <a:pPr marL="0" indent="0">
              <a:buNone/>
            </a:pPr>
            <a:r>
              <a:rPr lang="en-US" sz="1250" b="1" kern="0" spc="200" dirty="0">
                <a:solidFill>
                  <a:srgbClr val="3DBE7A"/>
                </a:solidFill>
                <a:latin typeface="Calibri" pitchFamily="34" charset="0"/>
                <a:ea typeface="Calibri" pitchFamily="34" charset="-122"/>
                <a:cs typeface="Calibri" pitchFamily="34" charset="-120"/>
              </a:rPr>
              <a:t>04 · BUILDING MODEL DESIGN</a:t>
            </a:r>
            <a:endParaRPr lang="en-US" sz="1250" dirty="0"/>
          </a:p>
        </p:txBody>
      </p:sp>
      <p:sp>
        <p:nvSpPr>
          <p:cNvPr id="3" name="Text 1"/>
          <p:cNvSpPr txBox="1"/>
          <p:nvPr/>
        </p:nvSpPr>
        <p:spPr>
          <a:xfrm>
            <a:off x="548640" y="685800"/>
            <a:ext cx="10607040" cy="822960"/>
          </a:xfrm>
          <a:prstGeom prst="rect">
            <a:avLst/>
          </a:prstGeom>
          <a:noFill/>
          <a:ln/>
        </p:spPr>
        <p:txBody>
          <a:bodyPr wrap="square" lIns="0" tIns="0" rIns="0" bIns="0" rtlCol="0" anchor="ctr"/>
          <a:lstStyle/>
          <a:p>
            <a:pPr marL="0" indent="0">
              <a:buNone/>
            </a:pPr>
            <a:r>
              <a:rPr lang="en-US" sz="3000" b="1" dirty="0">
                <a:solidFill>
                  <a:srgbClr val="16232B"/>
                </a:solidFill>
                <a:latin typeface="Cambria" pitchFamily="34" charset="0"/>
                <a:ea typeface="Cambria" pitchFamily="34" charset="-122"/>
                <a:cs typeface="Cambria" pitchFamily="34" charset="-120"/>
              </a:rPr>
              <a:t>Electrical distribution and control system (BEMS)</a:t>
            </a:r>
            <a:endParaRPr lang="en-US" sz="3000" dirty="0"/>
          </a:p>
        </p:txBody>
      </p:sp>
      <p:sp>
        <p:nvSpPr>
          <p:cNvPr id="4" name="Shape 2"/>
          <p:cNvSpPr/>
          <p:nvPr/>
        </p:nvSpPr>
        <p:spPr>
          <a:xfrm>
            <a:off x="548640" y="1783080"/>
            <a:ext cx="5120640" cy="1965960"/>
          </a:xfrm>
          <a:prstGeom prst="roundRect">
            <a:avLst>
              <a:gd name="adj" fmla="val 4651"/>
            </a:avLst>
          </a:prstGeom>
          <a:solidFill>
            <a:srgbClr val="FFFFFF"/>
          </a:solidFill>
          <a:ln w="12700">
            <a:solidFill>
              <a:srgbClr val="E3E9E8"/>
            </a:solidFill>
            <a:prstDash val="solid"/>
          </a:ln>
          <a:effectLst>
            <a:outerShdw blurRad="101600" dist="38100" dir="5400000" algn="bl" rotWithShape="0">
              <a:srgbClr val="1B2B33">
                <a:alpha val="10000"/>
              </a:srgbClr>
            </a:outerShdw>
          </a:effectLst>
        </p:spPr>
        <p:txBody>
          <a:bodyPr/>
          <a:lstStyle/>
          <a:p>
            <a:endParaRPr lang="sk-SK"/>
          </a:p>
        </p:txBody>
      </p:sp>
      <p:sp>
        <p:nvSpPr>
          <p:cNvPr id="5" name="Text 3"/>
          <p:cNvSpPr txBox="1"/>
          <p:nvPr/>
        </p:nvSpPr>
        <p:spPr>
          <a:xfrm>
            <a:off x="777240" y="1920240"/>
            <a:ext cx="4663440" cy="365760"/>
          </a:xfrm>
          <a:prstGeom prst="rect">
            <a:avLst/>
          </a:prstGeom>
          <a:noFill/>
          <a:ln/>
        </p:spPr>
        <p:txBody>
          <a:bodyPr wrap="square" lIns="0" tIns="0" rIns="0" bIns="0" rtlCol="0" anchor="ctr"/>
          <a:lstStyle/>
          <a:p>
            <a:pPr marL="0" indent="0">
              <a:buNone/>
            </a:pPr>
            <a:r>
              <a:rPr lang="en-US" sz="1450" b="1" dirty="0">
                <a:solidFill>
                  <a:srgbClr val="3DBE7A"/>
                </a:solidFill>
                <a:latin typeface="Calibri" pitchFamily="34" charset="0"/>
                <a:ea typeface="Calibri" pitchFamily="34" charset="-122"/>
                <a:cs typeface="Calibri" pitchFamily="34" charset="-120"/>
              </a:rPr>
              <a:t>DC distribution</a:t>
            </a:r>
            <a:endParaRPr lang="en-US" sz="1450" dirty="0"/>
          </a:p>
        </p:txBody>
      </p:sp>
      <p:sp>
        <p:nvSpPr>
          <p:cNvPr id="6" name="Text 4"/>
          <p:cNvSpPr txBox="1"/>
          <p:nvPr/>
        </p:nvSpPr>
        <p:spPr>
          <a:xfrm>
            <a:off x="777240" y="2331720"/>
            <a:ext cx="4663440" cy="1280160"/>
          </a:xfrm>
          <a:prstGeom prst="rect">
            <a:avLst/>
          </a:prstGeom>
          <a:noFill/>
          <a:ln/>
        </p:spPr>
        <p:txBody>
          <a:bodyPr wrap="square" lIns="0" tIns="0" rIns="0" bIns="0" rtlCol="0" anchor="ctr"/>
          <a:lstStyle/>
          <a:p>
            <a:pPr marL="0" indent="0">
              <a:lnSpc>
                <a:spcPct val="125000"/>
              </a:lnSpc>
              <a:buNone/>
            </a:pPr>
            <a:r>
              <a:rPr lang="en-US" sz="1200" dirty="0">
                <a:solidFill>
                  <a:srgbClr val="5B7280"/>
                </a:solidFill>
                <a:latin typeface="Calibri" pitchFamily="34" charset="0"/>
                <a:ea typeface="Calibri" pitchFamily="34" charset="-122"/>
                <a:cs typeface="Calibri" pitchFamily="34" charset="-120"/>
              </a:rPr>
              <a:t>PV integration, battery systems, DC loads (LED lighting, EV chargers) and energy-efficient internal electronics.</a:t>
            </a:r>
            <a:endParaRPr lang="en-US" sz="1200" dirty="0"/>
          </a:p>
        </p:txBody>
      </p:sp>
      <p:sp>
        <p:nvSpPr>
          <p:cNvPr id="7" name="Shape 5"/>
          <p:cNvSpPr/>
          <p:nvPr/>
        </p:nvSpPr>
        <p:spPr>
          <a:xfrm>
            <a:off x="548640" y="3931920"/>
            <a:ext cx="5120640" cy="1965960"/>
          </a:xfrm>
          <a:prstGeom prst="roundRect">
            <a:avLst>
              <a:gd name="adj" fmla="val 4651"/>
            </a:avLst>
          </a:prstGeom>
          <a:solidFill>
            <a:srgbClr val="FFFFFF"/>
          </a:solidFill>
          <a:ln w="12700">
            <a:solidFill>
              <a:srgbClr val="E3E9E8"/>
            </a:solidFill>
            <a:prstDash val="solid"/>
          </a:ln>
          <a:effectLst>
            <a:outerShdw blurRad="101600" dist="38100" dir="5400000" algn="bl" rotWithShape="0">
              <a:srgbClr val="1B2B33">
                <a:alpha val="10000"/>
              </a:srgbClr>
            </a:outerShdw>
          </a:effectLst>
        </p:spPr>
        <p:txBody>
          <a:bodyPr/>
          <a:lstStyle/>
          <a:p>
            <a:endParaRPr lang="sk-SK"/>
          </a:p>
        </p:txBody>
      </p:sp>
      <p:sp>
        <p:nvSpPr>
          <p:cNvPr id="8" name="Text 6"/>
          <p:cNvSpPr txBox="1"/>
          <p:nvPr/>
        </p:nvSpPr>
        <p:spPr>
          <a:xfrm>
            <a:off x="777240" y="4069080"/>
            <a:ext cx="4663440" cy="365760"/>
          </a:xfrm>
          <a:prstGeom prst="rect">
            <a:avLst/>
          </a:prstGeom>
          <a:noFill/>
          <a:ln/>
        </p:spPr>
        <p:txBody>
          <a:bodyPr wrap="square" lIns="0" tIns="0" rIns="0" bIns="0" rtlCol="0" anchor="ctr"/>
          <a:lstStyle/>
          <a:p>
            <a:pPr marL="0" indent="0">
              <a:buNone/>
            </a:pPr>
            <a:r>
              <a:rPr lang="en-US" sz="1450" b="1" dirty="0">
                <a:solidFill>
                  <a:srgbClr val="1C7293"/>
                </a:solidFill>
                <a:latin typeface="Calibri" pitchFamily="34" charset="0"/>
                <a:ea typeface="Calibri" pitchFamily="34" charset="-122"/>
                <a:cs typeface="Calibri" pitchFamily="34" charset="-120"/>
              </a:rPr>
              <a:t>AC distribution</a:t>
            </a:r>
            <a:endParaRPr lang="en-US" sz="1450" dirty="0"/>
          </a:p>
        </p:txBody>
      </p:sp>
      <p:sp>
        <p:nvSpPr>
          <p:cNvPr id="9" name="Text 7"/>
          <p:cNvSpPr txBox="1"/>
          <p:nvPr/>
        </p:nvSpPr>
        <p:spPr>
          <a:xfrm>
            <a:off x="777240" y="4480560"/>
            <a:ext cx="4663440" cy="1280160"/>
          </a:xfrm>
          <a:prstGeom prst="rect">
            <a:avLst/>
          </a:prstGeom>
          <a:noFill/>
          <a:ln/>
        </p:spPr>
        <p:txBody>
          <a:bodyPr wrap="square" lIns="0" tIns="0" rIns="0" bIns="0" rtlCol="0" anchor="ctr"/>
          <a:lstStyle/>
          <a:p>
            <a:pPr marL="0" indent="0">
              <a:lnSpc>
                <a:spcPct val="125000"/>
              </a:lnSpc>
              <a:buNone/>
            </a:pPr>
            <a:r>
              <a:rPr lang="en-US" sz="1200" dirty="0">
                <a:solidFill>
                  <a:srgbClr val="5B7280"/>
                </a:solidFill>
                <a:latin typeface="Calibri" pitchFamily="34" charset="0"/>
                <a:ea typeface="Calibri" pitchFamily="34" charset="-122"/>
                <a:cs typeface="Calibri" pitchFamily="34" charset="-120"/>
              </a:rPr>
              <a:t>Conventional office equipment, HVAC systems and grid interfacing.</a:t>
            </a:r>
            <a:endParaRPr lang="en-US" sz="1200" dirty="0"/>
          </a:p>
        </p:txBody>
      </p:sp>
      <p:sp>
        <p:nvSpPr>
          <p:cNvPr id="10" name="Shape 8"/>
          <p:cNvSpPr/>
          <p:nvPr/>
        </p:nvSpPr>
        <p:spPr>
          <a:xfrm>
            <a:off x="6172200" y="1783080"/>
            <a:ext cx="5440680" cy="4114800"/>
          </a:xfrm>
          <a:prstGeom prst="roundRect">
            <a:avLst>
              <a:gd name="adj" fmla="val 2222"/>
            </a:avLst>
          </a:prstGeom>
          <a:solidFill>
            <a:srgbClr val="0A3D62"/>
          </a:solidFill>
          <a:ln/>
          <a:effectLst>
            <a:outerShdw blurRad="127000" dist="50800" dir="5400000" algn="bl" rotWithShape="0">
              <a:srgbClr val="1B2B33">
                <a:alpha val="18000"/>
              </a:srgbClr>
            </a:outerShdw>
          </a:effectLst>
        </p:spPr>
        <p:txBody>
          <a:bodyPr/>
          <a:lstStyle/>
          <a:p>
            <a:endParaRPr lang="sk-SK"/>
          </a:p>
        </p:txBody>
      </p:sp>
      <p:sp>
        <p:nvSpPr>
          <p:cNvPr id="11" name="Text 9"/>
          <p:cNvSpPr txBox="1"/>
          <p:nvPr/>
        </p:nvSpPr>
        <p:spPr>
          <a:xfrm>
            <a:off x="6492240" y="2011680"/>
            <a:ext cx="4800600" cy="502920"/>
          </a:xfrm>
          <a:prstGeom prst="rect">
            <a:avLst/>
          </a:prstGeom>
          <a:noFill/>
          <a:ln/>
        </p:spPr>
        <p:txBody>
          <a:bodyPr wrap="square" lIns="0" tIns="0" rIns="0" bIns="0" rtlCol="0" anchor="ctr"/>
          <a:lstStyle/>
          <a:p>
            <a:pPr marL="0" indent="0">
              <a:buNone/>
            </a:pPr>
            <a:r>
              <a:rPr lang="en-US" sz="1500" b="1" dirty="0">
                <a:solidFill>
                  <a:srgbClr val="3DBE7A"/>
                </a:solidFill>
                <a:latin typeface="Calibri" pitchFamily="34" charset="0"/>
                <a:ea typeface="Calibri" pitchFamily="34" charset="-122"/>
                <a:cs typeface="Calibri" pitchFamily="34" charset="-120"/>
              </a:rPr>
              <a:t>Building Energy Management System (BEMS)</a:t>
            </a:r>
            <a:endParaRPr lang="en-US" sz="1500" dirty="0"/>
          </a:p>
        </p:txBody>
      </p:sp>
      <p:sp>
        <p:nvSpPr>
          <p:cNvPr id="12" name="Shape 10"/>
          <p:cNvSpPr/>
          <p:nvPr/>
        </p:nvSpPr>
        <p:spPr>
          <a:xfrm>
            <a:off x="6492240" y="2715768"/>
            <a:ext cx="109728" cy="109728"/>
          </a:xfrm>
          <a:prstGeom prst="ellipse">
            <a:avLst/>
          </a:prstGeom>
          <a:solidFill>
            <a:srgbClr val="3DBE7A"/>
          </a:solidFill>
          <a:ln/>
        </p:spPr>
        <p:txBody>
          <a:bodyPr/>
          <a:lstStyle/>
          <a:p>
            <a:endParaRPr lang="sk-SK"/>
          </a:p>
        </p:txBody>
      </p:sp>
      <p:sp>
        <p:nvSpPr>
          <p:cNvPr id="13" name="Text 11"/>
          <p:cNvSpPr txBox="1"/>
          <p:nvPr/>
        </p:nvSpPr>
        <p:spPr>
          <a:xfrm>
            <a:off x="6766560" y="2578608"/>
            <a:ext cx="4572000" cy="548640"/>
          </a:xfrm>
          <a:prstGeom prst="rect">
            <a:avLst/>
          </a:prstGeom>
          <a:noFill/>
          <a:ln/>
        </p:spPr>
        <p:txBody>
          <a:bodyPr wrap="square" lIns="0" tIns="0" rIns="0" bIns="0" rtlCol="0" anchor="ctr"/>
          <a:lstStyle/>
          <a:p>
            <a:pPr marL="0" indent="0">
              <a:lnSpc>
                <a:spcPct val="120000"/>
              </a:lnSpc>
              <a:buNone/>
            </a:pPr>
            <a:r>
              <a:rPr lang="en-US" sz="1200" dirty="0">
                <a:solidFill>
                  <a:srgbClr val="E4EEEE"/>
                </a:solidFill>
                <a:latin typeface="Calibri" pitchFamily="34" charset="0"/>
                <a:ea typeface="Calibri" pitchFamily="34" charset="-122"/>
                <a:cs typeface="Calibri" pitchFamily="34" charset="-120"/>
              </a:rPr>
              <a:t>Load prioritization based on room type, occupancy and time of day</a:t>
            </a:r>
            <a:endParaRPr lang="en-US" sz="1200" dirty="0"/>
          </a:p>
        </p:txBody>
      </p:sp>
      <p:sp>
        <p:nvSpPr>
          <p:cNvPr id="14" name="Shape 12"/>
          <p:cNvSpPr/>
          <p:nvPr/>
        </p:nvSpPr>
        <p:spPr>
          <a:xfrm>
            <a:off x="6492240" y="3337560"/>
            <a:ext cx="109728" cy="109728"/>
          </a:xfrm>
          <a:prstGeom prst="ellipse">
            <a:avLst/>
          </a:prstGeom>
          <a:solidFill>
            <a:srgbClr val="3DBE7A"/>
          </a:solidFill>
          <a:ln/>
        </p:spPr>
        <p:txBody>
          <a:bodyPr/>
          <a:lstStyle/>
          <a:p>
            <a:endParaRPr lang="sk-SK"/>
          </a:p>
        </p:txBody>
      </p:sp>
      <p:sp>
        <p:nvSpPr>
          <p:cNvPr id="15" name="Text 13"/>
          <p:cNvSpPr txBox="1"/>
          <p:nvPr/>
        </p:nvSpPr>
        <p:spPr>
          <a:xfrm>
            <a:off x="6766560" y="3200400"/>
            <a:ext cx="4572000" cy="548640"/>
          </a:xfrm>
          <a:prstGeom prst="rect">
            <a:avLst/>
          </a:prstGeom>
          <a:noFill/>
          <a:ln/>
        </p:spPr>
        <p:txBody>
          <a:bodyPr wrap="square" lIns="0" tIns="0" rIns="0" bIns="0" rtlCol="0" anchor="ctr"/>
          <a:lstStyle/>
          <a:p>
            <a:pPr marL="0" indent="0">
              <a:lnSpc>
                <a:spcPct val="120000"/>
              </a:lnSpc>
              <a:buNone/>
            </a:pPr>
            <a:r>
              <a:rPr lang="en-US" sz="1200" dirty="0">
                <a:solidFill>
                  <a:srgbClr val="E4EEEE"/>
                </a:solidFill>
                <a:latin typeface="Calibri" pitchFamily="34" charset="0"/>
                <a:ea typeface="Calibri" pitchFamily="34" charset="-122"/>
                <a:cs typeface="Calibri" pitchFamily="34" charset="-120"/>
              </a:rPr>
              <a:t>EV charging scheduling aligned with PV generation</a:t>
            </a:r>
            <a:endParaRPr lang="en-US" sz="1200" dirty="0"/>
          </a:p>
        </p:txBody>
      </p:sp>
      <p:sp>
        <p:nvSpPr>
          <p:cNvPr id="16" name="Shape 14"/>
          <p:cNvSpPr/>
          <p:nvPr/>
        </p:nvSpPr>
        <p:spPr>
          <a:xfrm>
            <a:off x="6492240" y="3959352"/>
            <a:ext cx="109728" cy="109728"/>
          </a:xfrm>
          <a:prstGeom prst="ellipse">
            <a:avLst/>
          </a:prstGeom>
          <a:solidFill>
            <a:srgbClr val="3DBE7A"/>
          </a:solidFill>
          <a:ln/>
        </p:spPr>
        <p:txBody>
          <a:bodyPr/>
          <a:lstStyle/>
          <a:p>
            <a:endParaRPr lang="sk-SK"/>
          </a:p>
        </p:txBody>
      </p:sp>
      <p:sp>
        <p:nvSpPr>
          <p:cNvPr id="17" name="Text 15"/>
          <p:cNvSpPr txBox="1"/>
          <p:nvPr/>
        </p:nvSpPr>
        <p:spPr>
          <a:xfrm>
            <a:off x="6766560" y="3822192"/>
            <a:ext cx="4572000" cy="548640"/>
          </a:xfrm>
          <a:prstGeom prst="rect">
            <a:avLst/>
          </a:prstGeom>
          <a:noFill/>
          <a:ln/>
        </p:spPr>
        <p:txBody>
          <a:bodyPr wrap="square" lIns="0" tIns="0" rIns="0" bIns="0" rtlCol="0" anchor="ctr"/>
          <a:lstStyle/>
          <a:p>
            <a:pPr marL="0" indent="0">
              <a:lnSpc>
                <a:spcPct val="120000"/>
              </a:lnSpc>
              <a:buNone/>
            </a:pPr>
            <a:r>
              <a:rPr lang="en-US" sz="1200" dirty="0">
                <a:solidFill>
                  <a:srgbClr val="E4EEEE"/>
                </a:solidFill>
                <a:latin typeface="Calibri" pitchFamily="34" charset="0"/>
                <a:ea typeface="Calibri" pitchFamily="34" charset="-122"/>
                <a:cs typeface="Calibri" pitchFamily="34" charset="-120"/>
              </a:rPr>
              <a:t>Energy source selection: PV, battery, EV storage or grid</a:t>
            </a:r>
            <a:endParaRPr lang="en-US" sz="1200" dirty="0"/>
          </a:p>
        </p:txBody>
      </p:sp>
      <p:sp>
        <p:nvSpPr>
          <p:cNvPr id="18" name="Shape 16"/>
          <p:cNvSpPr/>
          <p:nvPr/>
        </p:nvSpPr>
        <p:spPr>
          <a:xfrm>
            <a:off x="6492240" y="4581144"/>
            <a:ext cx="109728" cy="109728"/>
          </a:xfrm>
          <a:prstGeom prst="ellipse">
            <a:avLst/>
          </a:prstGeom>
          <a:solidFill>
            <a:srgbClr val="3DBE7A"/>
          </a:solidFill>
          <a:ln/>
        </p:spPr>
        <p:txBody>
          <a:bodyPr/>
          <a:lstStyle/>
          <a:p>
            <a:endParaRPr lang="sk-SK"/>
          </a:p>
        </p:txBody>
      </p:sp>
      <p:sp>
        <p:nvSpPr>
          <p:cNvPr id="19" name="Text 17"/>
          <p:cNvSpPr txBox="1"/>
          <p:nvPr/>
        </p:nvSpPr>
        <p:spPr>
          <a:xfrm>
            <a:off x="6766560" y="4443984"/>
            <a:ext cx="4572000" cy="548640"/>
          </a:xfrm>
          <a:prstGeom prst="rect">
            <a:avLst/>
          </a:prstGeom>
          <a:noFill/>
          <a:ln/>
        </p:spPr>
        <p:txBody>
          <a:bodyPr wrap="square" lIns="0" tIns="0" rIns="0" bIns="0" rtlCol="0" anchor="ctr"/>
          <a:lstStyle/>
          <a:p>
            <a:pPr marL="0" indent="0">
              <a:lnSpc>
                <a:spcPct val="120000"/>
              </a:lnSpc>
              <a:buNone/>
            </a:pPr>
            <a:r>
              <a:rPr lang="en-US" sz="1200" dirty="0">
                <a:solidFill>
                  <a:srgbClr val="E4EEEE"/>
                </a:solidFill>
                <a:latin typeface="Calibri" pitchFamily="34" charset="0"/>
                <a:ea typeface="Calibri" pitchFamily="34" charset="-122"/>
                <a:cs typeface="Calibri" pitchFamily="34" charset="-120"/>
              </a:rPr>
              <a:t>Mode switching between grid-connected and islanded, based on prediction</a:t>
            </a:r>
            <a:endParaRPr lang="en-US" sz="1200" dirty="0"/>
          </a:p>
        </p:txBody>
      </p:sp>
      <p:sp>
        <p:nvSpPr>
          <p:cNvPr id="20" name="Text 18"/>
          <p:cNvSpPr txBox="1"/>
          <p:nvPr/>
        </p:nvSpPr>
        <p:spPr>
          <a:xfrm>
            <a:off x="6492240" y="5349240"/>
            <a:ext cx="4800600" cy="457200"/>
          </a:xfrm>
          <a:prstGeom prst="rect">
            <a:avLst/>
          </a:prstGeom>
          <a:noFill/>
          <a:ln/>
        </p:spPr>
        <p:txBody>
          <a:bodyPr wrap="square" lIns="0" tIns="0" rIns="0" bIns="0" rtlCol="0" anchor="ctr"/>
          <a:lstStyle/>
          <a:p>
            <a:pPr marL="0" indent="0">
              <a:lnSpc>
                <a:spcPct val="120000"/>
              </a:lnSpc>
              <a:buNone/>
            </a:pPr>
            <a:r>
              <a:rPr lang="en-US" sz="1050" i="1" dirty="0">
                <a:solidFill>
                  <a:srgbClr val="9DB6BE"/>
                </a:solidFill>
                <a:latin typeface="Calibri" pitchFamily="34" charset="0"/>
                <a:ea typeface="Calibri" pitchFamily="34" charset="-122"/>
                <a:cs typeface="Calibri" pitchFamily="34" charset="-120"/>
              </a:rPr>
              <a:t>Remote diagnostics and readiness for future integration with external energy markets or P2P trading.</a:t>
            </a:r>
            <a:endParaRPr lang="en-US" sz="1050" dirty="0"/>
          </a:p>
        </p:txBody>
      </p:sp>
      <p:sp>
        <p:nvSpPr>
          <p:cNvPr id="21" name="Text 19"/>
          <p:cNvSpPr txBox="1"/>
          <p:nvPr/>
        </p:nvSpPr>
        <p:spPr>
          <a:xfrm>
            <a:off x="11368735" y="6400800"/>
            <a:ext cx="548640" cy="320040"/>
          </a:xfrm>
          <a:prstGeom prst="rect">
            <a:avLst/>
          </a:prstGeom>
          <a:noFill/>
          <a:ln/>
        </p:spPr>
        <p:txBody>
          <a:bodyPr wrap="square" rtlCol="0" anchor="ctr"/>
          <a:lstStyle/>
          <a:p>
            <a:pPr marL="0" indent="0" algn="r">
              <a:buNone/>
            </a:pPr>
            <a:r>
              <a:rPr lang="en-US" sz="1000" dirty="0">
                <a:solidFill>
                  <a:srgbClr val="5B7280"/>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3F7F6"/>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8229600" cy="320040"/>
          </a:xfrm>
          <a:prstGeom prst="rect">
            <a:avLst/>
          </a:prstGeom>
          <a:noFill/>
          <a:ln/>
        </p:spPr>
        <p:txBody>
          <a:bodyPr wrap="square" rtlCol="0" anchor="ctr"/>
          <a:lstStyle/>
          <a:p>
            <a:pPr marL="0" indent="0">
              <a:buNone/>
            </a:pPr>
            <a:r>
              <a:rPr lang="en-US" sz="1250" b="1" kern="0" spc="200" dirty="0">
                <a:solidFill>
                  <a:srgbClr val="3DBE7A"/>
                </a:solidFill>
                <a:latin typeface="Calibri" pitchFamily="34" charset="0"/>
                <a:ea typeface="Calibri" pitchFamily="34" charset="-122"/>
                <a:cs typeface="Calibri" pitchFamily="34" charset="-120"/>
              </a:rPr>
              <a:t>04 · BUILDING MODEL DESIGN</a:t>
            </a:r>
            <a:endParaRPr lang="en-US" sz="1250" dirty="0"/>
          </a:p>
        </p:txBody>
      </p:sp>
      <p:sp>
        <p:nvSpPr>
          <p:cNvPr id="3" name="Text 1"/>
          <p:cNvSpPr txBox="1"/>
          <p:nvPr/>
        </p:nvSpPr>
        <p:spPr>
          <a:xfrm>
            <a:off x="548640" y="685800"/>
            <a:ext cx="10607040" cy="822960"/>
          </a:xfrm>
          <a:prstGeom prst="rect">
            <a:avLst/>
          </a:prstGeom>
          <a:noFill/>
          <a:ln/>
        </p:spPr>
        <p:txBody>
          <a:bodyPr wrap="square" lIns="0" tIns="0" rIns="0" bIns="0" rtlCol="0" anchor="ctr"/>
          <a:lstStyle/>
          <a:p>
            <a:pPr marL="0" indent="0">
              <a:buNone/>
            </a:pPr>
            <a:r>
              <a:rPr lang="en-US" sz="3000" b="1" dirty="0">
                <a:solidFill>
                  <a:srgbClr val="16232B"/>
                </a:solidFill>
                <a:latin typeface="Cambria" pitchFamily="34" charset="0"/>
                <a:ea typeface="Cambria" pitchFamily="34" charset="-122"/>
                <a:cs typeface="Cambria" pitchFamily="34" charset="-120"/>
              </a:rPr>
              <a:t>Nanogrid operational scenarios</a:t>
            </a:r>
            <a:endParaRPr lang="en-US" sz="3000" dirty="0"/>
          </a:p>
        </p:txBody>
      </p:sp>
      <p:sp>
        <p:nvSpPr>
          <p:cNvPr id="4" name="Shape 2"/>
          <p:cNvSpPr/>
          <p:nvPr/>
        </p:nvSpPr>
        <p:spPr>
          <a:xfrm>
            <a:off x="548640" y="1874520"/>
            <a:ext cx="2606040" cy="3977640"/>
          </a:xfrm>
          <a:prstGeom prst="roundRect">
            <a:avLst>
              <a:gd name="adj" fmla="val 3509"/>
            </a:avLst>
          </a:prstGeom>
          <a:solidFill>
            <a:srgbClr val="FFFFFF"/>
          </a:solidFill>
          <a:ln w="12700">
            <a:solidFill>
              <a:srgbClr val="E3E9E8"/>
            </a:solidFill>
            <a:prstDash val="solid"/>
          </a:ln>
          <a:effectLst>
            <a:outerShdw blurRad="101600" dist="38100" dir="5400000" algn="bl" rotWithShape="0">
              <a:srgbClr val="1B2B33">
                <a:alpha val="10000"/>
              </a:srgbClr>
            </a:outerShdw>
          </a:effectLst>
        </p:spPr>
        <p:txBody>
          <a:bodyPr/>
          <a:lstStyle/>
          <a:p>
            <a:endParaRPr lang="sk-SK"/>
          </a:p>
        </p:txBody>
      </p:sp>
      <p:sp>
        <p:nvSpPr>
          <p:cNvPr id="5" name="Shape 3"/>
          <p:cNvSpPr/>
          <p:nvPr/>
        </p:nvSpPr>
        <p:spPr>
          <a:xfrm>
            <a:off x="548640" y="1874520"/>
            <a:ext cx="2606040" cy="109728"/>
          </a:xfrm>
          <a:prstGeom prst="roundRect">
            <a:avLst/>
          </a:prstGeom>
          <a:solidFill>
            <a:srgbClr val="3DBE7A"/>
          </a:solidFill>
          <a:ln/>
        </p:spPr>
        <p:txBody>
          <a:bodyPr/>
          <a:lstStyle/>
          <a:p>
            <a:endParaRPr lang="sk-SK"/>
          </a:p>
        </p:txBody>
      </p:sp>
      <p:sp>
        <p:nvSpPr>
          <p:cNvPr id="6" name="Text 4"/>
          <p:cNvSpPr txBox="1"/>
          <p:nvPr/>
        </p:nvSpPr>
        <p:spPr>
          <a:xfrm>
            <a:off x="731520" y="2103120"/>
            <a:ext cx="1097280" cy="548640"/>
          </a:xfrm>
          <a:prstGeom prst="rect">
            <a:avLst/>
          </a:prstGeom>
          <a:noFill/>
          <a:ln/>
        </p:spPr>
        <p:txBody>
          <a:bodyPr wrap="square" lIns="0" tIns="0" rIns="0" bIns="0" rtlCol="0" anchor="ctr"/>
          <a:lstStyle/>
          <a:p>
            <a:pPr marL="0" indent="0">
              <a:buNone/>
            </a:pPr>
            <a:r>
              <a:rPr lang="en-US" sz="2200" b="1" dirty="0">
                <a:solidFill>
                  <a:srgbClr val="3DBE7A"/>
                </a:solidFill>
                <a:latin typeface="Cambria" pitchFamily="34" charset="0"/>
                <a:ea typeface="Cambria" pitchFamily="34" charset="-122"/>
                <a:cs typeface="Cambria" pitchFamily="34" charset="-120"/>
              </a:rPr>
              <a:t>01</a:t>
            </a:r>
            <a:endParaRPr lang="en-US" sz="2200" dirty="0"/>
          </a:p>
        </p:txBody>
      </p:sp>
      <p:sp>
        <p:nvSpPr>
          <p:cNvPr id="7" name="Text 5"/>
          <p:cNvSpPr txBox="1"/>
          <p:nvPr/>
        </p:nvSpPr>
        <p:spPr>
          <a:xfrm>
            <a:off x="731520" y="2697480"/>
            <a:ext cx="2240280" cy="685800"/>
          </a:xfrm>
          <a:prstGeom prst="rect">
            <a:avLst/>
          </a:prstGeom>
          <a:noFill/>
          <a:ln/>
        </p:spPr>
        <p:txBody>
          <a:bodyPr wrap="square" lIns="0" tIns="0" rIns="0" bIns="0" rtlCol="0" anchor="ctr"/>
          <a:lstStyle/>
          <a:p>
            <a:pPr marL="0" indent="0">
              <a:lnSpc>
                <a:spcPct val="110000"/>
              </a:lnSpc>
              <a:buNone/>
            </a:pPr>
            <a:r>
              <a:rPr lang="en-US" sz="1350" b="1" dirty="0">
                <a:solidFill>
                  <a:srgbClr val="16232B"/>
                </a:solidFill>
                <a:latin typeface="Calibri" pitchFamily="34" charset="0"/>
                <a:ea typeface="Calibri" pitchFamily="34" charset="-122"/>
                <a:cs typeface="Calibri" pitchFamily="34" charset="-120"/>
              </a:rPr>
              <a:t>Autonomous mode</a:t>
            </a:r>
            <a:endParaRPr lang="en-US" sz="1350" dirty="0"/>
          </a:p>
        </p:txBody>
      </p:sp>
      <p:sp>
        <p:nvSpPr>
          <p:cNvPr id="8" name="Text 6"/>
          <p:cNvSpPr txBox="1"/>
          <p:nvPr/>
        </p:nvSpPr>
        <p:spPr>
          <a:xfrm>
            <a:off x="731520" y="3429000"/>
            <a:ext cx="2240280" cy="2286000"/>
          </a:xfrm>
          <a:prstGeom prst="rect">
            <a:avLst/>
          </a:prstGeom>
          <a:noFill/>
          <a:ln/>
        </p:spPr>
        <p:txBody>
          <a:bodyPr wrap="square" lIns="0" tIns="0" rIns="0" bIns="0" rtlCol="0" anchor="ctr"/>
          <a:lstStyle/>
          <a:p>
            <a:pPr marL="0" indent="0">
              <a:lnSpc>
                <a:spcPct val="125000"/>
              </a:lnSpc>
              <a:buNone/>
            </a:pPr>
            <a:r>
              <a:rPr lang="en-US" sz="1050" dirty="0">
                <a:solidFill>
                  <a:srgbClr val="5B7280"/>
                </a:solidFill>
                <a:latin typeface="Calibri" pitchFamily="34" charset="0"/>
                <a:ea typeface="Calibri" pitchFamily="34" charset="-122"/>
                <a:cs typeface="Calibri" pitchFamily="34" charset="-120"/>
              </a:rPr>
              <a:t>High PV generation and/or sufficient support from EVs and BESS — the building operates independently from the grid</a:t>
            </a:r>
            <a:endParaRPr lang="en-US" sz="1050" dirty="0"/>
          </a:p>
        </p:txBody>
      </p:sp>
      <p:sp>
        <p:nvSpPr>
          <p:cNvPr id="9" name="Shape 7"/>
          <p:cNvSpPr/>
          <p:nvPr/>
        </p:nvSpPr>
        <p:spPr>
          <a:xfrm>
            <a:off x="3291840" y="1874520"/>
            <a:ext cx="2606040" cy="3977640"/>
          </a:xfrm>
          <a:prstGeom prst="roundRect">
            <a:avLst>
              <a:gd name="adj" fmla="val 3509"/>
            </a:avLst>
          </a:prstGeom>
          <a:solidFill>
            <a:srgbClr val="FFFFFF"/>
          </a:solidFill>
          <a:ln w="12700">
            <a:solidFill>
              <a:srgbClr val="E3E9E8"/>
            </a:solidFill>
            <a:prstDash val="solid"/>
          </a:ln>
          <a:effectLst>
            <a:outerShdw blurRad="101600" dist="38100" dir="5400000" algn="bl" rotWithShape="0">
              <a:srgbClr val="1B2B33">
                <a:alpha val="10000"/>
              </a:srgbClr>
            </a:outerShdw>
          </a:effectLst>
        </p:spPr>
        <p:txBody>
          <a:bodyPr/>
          <a:lstStyle/>
          <a:p>
            <a:endParaRPr lang="sk-SK"/>
          </a:p>
        </p:txBody>
      </p:sp>
      <p:sp>
        <p:nvSpPr>
          <p:cNvPr id="10" name="Shape 8"/>
          <p:cNvSpPr/>
          <p:nvPr/>
        </p:nvSpPr>
        <p:spPr>
          <a:xfrm>
            <a:off x="3291840" y="1874520"/>
            <a:ext cx="2606040" cy="109728"/>
          </a:xfrm>
          <a:prstGeom prst="roundRect">
            <a:avLst/>
          </a:prstGeom>
          <a:solidFill>
            <a:srgbClr val="1C7293"/>
          </a:solidFill>
          <a:ln/>
        </p:spPr>
        <p:txBody>
          <a:bodyPr/>
          <a:lstStyle/>
          <a:p>
            <a:endParaRPr lang="sk-SK"/>
          </a:p>
        </p:txBody>
      </p:sp>
      <p:sp>
        <p:nvSpPr>
          <p:cNvPr id="11" name="Text 9"/>
          <p:cNvSpPr txBox="1"/>
          <p:nvPr/>
        </p:nvSpPr>
        <p:spPr>
          <a:xfrm>
            <a:off x="3474720" y="2103120"/>
            <a:ext cx="1097280" cy="548640"/>
          </a:xfrm>
          <a:prstGeom prst="rect">
            <a:avLst/>
          </a:prstGeom>
          <a:noFill/>
          <a:ln/>
        </p:spPr>
        <p:txBody>
          <a:bodyPr wrap="square" lIns="0" tIns="0" rIns="0" bIns="0" rtlCol="0" anchor="ctr"/>
          <a:lstStyle/>
          <a:p>
            <a:pPr marL="0" indent="0">
              <a:buNone/>
            </a:pPr>
            <a:r>
              <a:rPr lang="en-US" sz="2200" b="1" dirty="0">
                <a:solidFill>
                  <a:srgbClr val="1C7293"/>
                </a:solidFill>
                <a:latin typeface="Cambria" pitchFamily="34" charset="0"/>
                <a:ea typeface="Cambria" pitchFamily="34" charset="-122"/>
                <a:cs typeface="Cambria" pitchFamily="34" charset="-120"/>
              </a:rPr>
              <a:t>02</a:t>
            </a:r>
            <a:endParaRPr lang="en-US" sz="2200" dirty="0"/>
          </a:p>
        </p:txBody>
      </p:sp>
      <p:sp>
        <p:nvSpPr>
          <p:cNvPr id="12" name="Text 10"/>
          <p:cNvSpPr txBox="1"/>
          <p:nvPr/>
        </p:nvSpPr>
        <p:spPr>
          <a:xfrm>
            <a:off x="3474720" y="2697480"/>
            <a:ext cx="2240280" cy="685800"/>
          </a:xfrm>
          <a:prstGeom prst="rect">
            <a:avLst/>
          </a:prstGeom>
          <a:noFill/>
          <a:ln/>
        </p:spPr>
        <p:txBody>
          <a:bodyPr wrap="square" lIns="0" tIns="0" rIns="0" bIns="0" rtlCol="0" anchor="ctr"/>
          <a:lstStyle/>
          <a:p>
            <a:pPr marL="0" indent="0">
              <a:lnSpc>
                <a:spcPct val="110000"/>
              </a:lnSpc>
              <a:buNone/>
            </a:pPr>
            <a:r>
              <a:rPr lang="en-US" sz="1350" b="1" dirty="0">
                <a:solidFill>
                  <a:srgbClr val="16232B"/>
                </a:solidFill>
                <a:latin typeface="Calibri" pitchFamily="34" charset="0"/>
                <a:ea typeface="Calibri" pitchFamily="34" charset="-122"/>
                <a:cs typeface="Calibri" pitchFamily="34" charset="-120"/>
              </a:rPr>
              <a:t>Grid-tied mode</a:t>
            </a:r>
            <a:endParaRPr lang="en-US" sz="1350" dirty="0"/>
          </a:p>
        </p:txBody>
      </p:sp>
      <p:sp>
        <p:nvSpPr>
          <p:cNvPr id="13" name="Text 11"/>
          <p:cNvSpPr txBox="1"/>
          <p:nvPr/>
        </p:nvSpPr>
        <p:spPr>
          <a:xfrm>
            <a:off x="3474720" y="3429000"/>
            <a:ext cx="2240280" cy="2286000"/>
          </a:xfrm>
          <a:prstGeom prst="rect">
            <a:avLst/>
          </a:prstGeom>
          <a:noFill/>
          <a:ln/>
        </p:spPr>
        <p:txBody>
          <a:bodyPr wrap="square" lIns="0" tIns="0" rIns="0" bIns="0" rtlCol="0" anchor="ctr"/>
          <a:lstStyle/>
          <a:p>
            <a:pPr marL="0" indent="0">
              <a:lnSpc>
                <a:spcPct val="125000"/>
              </a:lnSpc>
              <a:buNone/>
            </a:pPr>
            <a:r>
              <a:rPr lang="en-US" sz="1050" dirty="0">
                <a:solidFill>
                  <a:srgbClr val="5B7280"/>
                </a:solidFill>
                <a:latin typeface="Calibri" pitchFamily="34" charset="0"/>
                <a:ea typeface="Calibri" pitchFamily="34" charset="-122"/>
                <a:cs typeface="Calibri" pitchFamily="34" charset="-120"/>
              </a:rPr>
              <a:t>Low generation or high demand — the building draws from the grid, or injects surplus if contractual terms allow</a:t>
            </a:r>
            <a:endParaRPr lang="en-US" sz="1050" dirty="0"/>
          </a:p>
        </p:txBody>
      </p:sp>
      <p:sp>
        <p:nvSpPr>
          <p:cNvPr id="14" name="Shape 12"/>
          <p:cNvSpPr/>
          <p:nvPr/>
        </p:nvSpPr>
        <p:spPr>
          <a:xfrm>
            <a:off x="6035040" y="1874520"/>
            <a:ext cx="2606040" cy="3977640"/>
          </a:xfrm>
          <a:prstGeom prst="roundRect">
            <a:avLst>
              <a:gd name="adj" fmla="val 3509"/>
            </a:avLst>
          </a:prstGeom>
          <a:solidFill>
            <a:srgbClr val="FFFFFF"/>
          </a:solidFill>
          <a:ln w="12700">
            <a:solidFill>
              <a:srgbClr val="E3E9E8"/>
            </a:solidFill>
            <a:prstDash val="solid"/>
          </a:ln>
          <a:effectLst>
            <a:outerShdw blurRad="101600" dist="38100" dir="5400000" algn="bl" rotWithShape="0">
              <a:srgbClr val="1B2B33">
                <a:alpha val="10000"/>
              </a:srgbClr>
            </a:outerShdw>
          </a:effectLst>
        </p:spPr>
        <p:txBody>
          <a:bodyPr/>
          <a:lstStyle/>
          <a:p>
            <a:endParaRPr lang="sk-SK"/>
          </a:p>
        </p:txBody>
      </p:sp>
      <p:sp>
        <p:nvSpPr>
          <p:cNvPr id="15" name="Shape 13"/>
          <p:cNvSpPr/>
          <p:nvPr/>
        </p:nvSpPr>
        <p:spPr>
          <a:xfrm>
            <a:off x="6035040" y="1874520"/>
            <a:ext cx="2606040" cy="109728"/>
          </a:xfrm>
          <a:prstGeom prst="roundRect">
            <a:avLst/>
          </a:prstGeom>
          <a:solidFill>
            <a:srgbClr val="E0A93B"/>
          </a:solidFill>
          <a:ln/>
        </p:spPr>
        <p:txBody>
          <a:bodyPr/>
          <a:lstStyle/>
          <a:p>
            <a:endParaRPr lang="sk-SK"/>
          </a:p>
        </p:txBody>
      </p:sp>
      <p:sp>
        <p:nvSpPr>
          <p:cNvPr id="16" name="Text 14"/>
          <p:cNvSpPr txBox="1"/>
          <p:nvPr/>
        </p:nvSpPr>
        <p:spPr>
          <a:xfrm>
            <a:off x="6217920" y="2103120"/>
            <a:ext cx="1097280" cy="548640"/>
          </a:xfrm>
          <a:prstGeom prst="rect">
            <a:avLst/>
          </a:prstGeom>
          <a:noFill/>
          <a:ln/>
        </p:spPr>
        <p:txBody>
          <a:bodyPr wrap="square" lIns="0" tIns="0" rIns="0" bIns="0" rtlCol="0" anchor="ctr"/>
          <a:lstStyle/>
          <a:p>
            <a:pPr marL="0" indent="0">
              <a:buNone/>
            </a:pPr>
            <a:r>
              <a:rPr lang="en-US" sz="2200" b="1" dirty="0">
                <a:solidFill>
                  <a:srgbClr val="E0A93B"/>
                </a:solidFill>
                <a:latin typeface="Cambria" pitchFamily="34" charset="0"/>
                <a:ea typeface="Cambria" pitchFamily="34" charset="-122"/>
                <a:cs typeface="Cambria" pitchFamily="34" charset="-120"/>
              </a:rPr>
              <a:t>03</a:t>
            </a:r>
            <a:endParaRPr lang="en-US" sz="2200" dirty="0"/>
          </a:p>
        </p:txBody>
      </p:sp>
      <p:sp>
        <p:nvSpPr>
          <p:cNvPr id="17" name="Text 15"/>
          <p:cNvSpPr txBox="1"/>
          <p:nvPr/>
        </p:nvSpPr>
        <p:spPr>
          <a:xfrm>
            <a:off x="6217920" y="2697480"/>
            <a:ext cx="2240280" cy="685800"/>
          </a:xfrm>
          <a:prstGeom prst="rect">
            <a:avLst/>
          </a:prstGeom>
          <a:noFill/>
          <a:ln/>
        </p:spPr>
        <p:txBody>
          <a:bodyPr wrap="square" lIns="0" tIns="0" rIns="0" bIns="0" rtlCol="0" anchor="ctr"/>
          <a:lstStyle/>
          <a:p>
            <a:pPr marL="0" indent="0">
              <a:lnSpc>
                <a:spcPct val="110000"/>
              </a:lnSpc>
              <a:buNone/>
            </a:pPr>
            <a:r>
              <a:rPr lang="en-US" sz="1350" b="1" dirty="0">
                <a:solidFill>
                  <a:srgbClr val="16232B"/>
                </a:solidFill>
                <a:latin typeface="Calibri" pitchFamily="34" charset="0"/>
                <a:ea typeface="Calibri" pitchFamily="34" charset="-122"/>
                <a:cs typeface="Calibri" pitchFamily="34" charset="-120"/>
              </a:rPr>
              <a:t>Emergency mode</a:t>
            </a:r>
            <a:endParaRPr lang="en-US" sz="1350" dirty="0"/>
          </a:p>
        </p:txBody>
      </p:sp>
      <p:sp>
        <p:nvSpPr>
          <p:cNvPr id="18" name="Text 16"/>
          <p:cNvSpPr txBox="1"/>
          <p:nvPr/>
        </p:nvSpPr>
        <p:spPr>
          <a:xfrm>
            <a:off x="6217920" y="3429000"/>
            <a:ext cx="2240280" cy="2286000"/>
          </a:xfrm>
          <a:prstGeom prst="rect">
            <a:avLst/>
          </a:prstGeom>
          <a:noFill/>
          <a:ln/>
        </p:spPr>
        <p:txBody>
          <a:bodyPr wrap="square" lIns="0" tIns="0" rIns="0" bIns="0" rtlCol="0" anchor="ctr"/>
          <a:lstStyle/>
          <a:p>
            <a:pPr marL="0" indent="0">
              <a:lnSpc>
                <a:spcPct val="125000"/>
              </a:lnSpc>
              <a:buNone/>
            </a:pPr>
            <a:r>
              <a:rPr lang="en-US" sz="1050" dirty="0">
                <a:solidFill>
                  <a:srgbClr val="5B7280"/>
                </a:solidFill>
                <a:latin typeface="Calibri" pitchFamily="34" charset="0"/>
                <a:ea typeface="Calibri" pitchFamily="34" charset="-122"/>
                <a:cs typeface="Calibri" pitchFamily="34" charset="-120"/>
              </a:rPr>
              <a:t>Grid outage — critical loads (laboratories, control systems) supported by battery and EV reserves</a:t>
            </a:r>
            <a:endParaRPr lang="en-US" sz="1050" dirty="0"/>
          </a:p>
        </p:txBody>
      </p:sp>
      <p:sp>
        <p:nvSpPr>
          <p:cNvPr id="19" name="Shape 17"/>
          <p:cNvSpPr/>
          <p:nvPr/>
        </p:nvSpPr>
        <p:spPr>
          <a:xfrm>
            <a:off x="8778240" y="1874520"/>
            <a:ext cx="2606040" cy="3977640"/>
          </a:xfrm>
          <a:prstGeom prst="roundRect">
            <a:avLst>
              <a:gd name="adj" fmla="val 3509"/>
            </a:avLst>
          </a:prstGeom>
          <a:solidFill>
            <a:srgbClr val="FFFFFF"/>
          </a:solidFill>
          <a:ln w="12700">
            <a:solidFill>
              <a:srgbClr val="E3E9E8"/>
            </a:solidFill>
            <a:prstDash val="solid"/>
          </a:ln>
          <a:effectLst>
            <a:outerShdw blurRad="101600" dist="38100" dir="5400000" algn="bl" rotWithShape="0">
              <a:srgbClr val="1B2B33">
                <a:alpha val="10000"/>
              </a:srgbClr>
            </a:outerShdw>
          </a:effectLst>
        </p:spPr>
        <p:txBody>
          <a:bodyPr/>
          <a:lstStyle/>
          <a:p>
            <a:endParaRPr lang="sk-SK"/>
          </a:p>
        </p:txBody>
      </p:sp>
      <p:sp>
        <p:nvSpPr>
          <p:cNvPr id="20" name="Shape 18"/>
          <p:cNvSpPr/>
          <p:nvPr/>
        </p:nvSpPr>
        <p:spPr>
          <a:xfrm>
            <a:off x="8778240" y="1874520"/>
            <a:ext cx="2606040" cy="109728"/>
          </a:xfrm>
          <a:prstGeom prst="roundRect">
            <a:avLst/>
          </a:prstGeom>
          <a:solidFill>
            <a:srgbClr val="D9534F"/>
          </a:solidFill>
          <a:ln/>
        </p:spPr>
        <p:txBody>
          <a:bodyPr/>
          <a:lstStyle/>
          <a:p>
            <a:endParaRPr lang="sk-SK"/>
          </a:p>
        </p:txBody>
      </p:sp>
      <p:sp>
        <p:nvSpPr>
          <p:cNvPr id="21" name="Text 19"/>
          <p:cNvSpPr txBox="1"/>
          <p:nvPr/>
        </p:nvSpPr>
        <p:spPr>
          <a:xfrm>
            <a:off x="8961120" y="2103120"/>
            <a:ext cx="1097280" cy="548640"/>
          </a:xfrm>
          <a:prstGeom prst="rect">
            <a:avLst/>
          </a:prstGeom>
          <a:noFill/>
          <a:ln/>
        </p:spPr>
        <p:txBody>
          <a:bodyPr wrap="square" lIns="0" tIns="0" rIns="0" bIns="0" rtlCol="0" anchor="ctr"/>
          <a:lstStyle/>
          <a:p>
            <a:pPr marL="0" indent="0">
              <a:buNone/>
            </a:pPr>
            <a:r>
              <a:rPr lang="en-US" sz="2200" b="1" dirty="0">
                <a:solidFill>
                  <a:srgbClr val="D9534F"/>
                </a:solidFill>
                <a:latin typeface="Cambria" pitchFamily="34" charset="0"/>
                <a:ea typeface="Cambria" pitchFamily="34" charset="-122"/>
                <a:cs typeface="Cambria" pitchFamily="34" charset="-120"/>
              </a:rPr>
              <a:t>04</a:t>
            </a:r>
            <a:endParaRPr lang="en-US" sz="2200" dirty="0"/>
          </a:p>
        </p:txBody>
      </p:sp>
      <p:sp>
        <p:nvSpPr>
          <p:cNvPr id="22" name="Text 20"/>
          <p:cNvSpPr txBox="1"/>
          <p:nvPr/>
        </p:nvSpPr>
        <p:spPr>
          <a:xfrm>
            <a:off x="8961120" y="2697480"/>
            <a:ext cx="2240280" cy="685800"/>
          </a:xfrm>
          <a:prstGeom prst="rect">
            <a:avLst/>
          </a:prstGeom>
          <a:noFill/>
          <a:ln/>
        </p:spPr>
        <p:txBody>
          <a:bodyPr wrap="square" lIns="0" tIns="0" rIns="0" bIns="0" rtlCol="0" anchor="ctr"/>
          <a:lstStyle/>
          <a:p>
            <a:pPr marL="0" indent="0">
              <a:lnSpc>
                <a:spcPct val="110000"/>
              </a:lnSpc>
              <a:buNone/>
            </a:pPr>
            <a:r>
              <a:rPr lang="en-US" sz="1350" b="1" dirty="0">
                <a:solidFill>
                  <a:srgbClr val="16232B"/>
                </a:solidFill>
                <a:latin typeface="Calibri" pitchFamily="34" charset="0"/>
                <a:ea typeface="Calibri" pitchFamily="34" charset="-122"/>
                <a:cs typeface="Calibri" pitchFamily="34" charset="-120"/>
              </a:rPr>
              <a:t>Fallback mode</a:t>
            </a:r>
            <a:endParaRPr lang="en-US" sz="1350" dirty="0"/>
          </a:p>
        </p:txBody>
      </p:sp>
      <p:sp>
        <p:nvSpPr>
          <p:cNvPr id="23" name="Text 21"/>
          <p:cNvSpPr txBox="1"/>
          <p:nvPr/>
        </p:nvSpPr>
        <p:spPr>
          <a:xfrm>
            <a:off x="8961120" y="3429000"/>
            <a:ext cx="2240280" cy="2286000"/>
          </a:xfrm>
          <a:prstGeom prst="rect">
            <a:avLst/>
          </a:prstGeom>
          <a:noFill/>
          <a:ln/>
        </p:spPr>
        <p:txBody>
          <a:bodyPr wrap="square" lIns="0" tIns="0" rIns="0" bIns="0" rtlCol="0" anchor="ctr"/>
          <a:lstStyle/>
          <a:p>
            <a:pPr marL="0" indent="0">
              <a:lnSpc>
                <a:spcPct val="125000"/>
              </a:lnSpc>
              <a:buNone/>
            </a:pPr>
            <a:r>
              <a:rPr lang="en-US" sz="1050" dirty="0">
                <a:solidFill>
                  <a:srgbClr val="5B7280"/>
                </a:solidFill>
                <a:latin typeface="Calibri" pitchFamily="34" charset="0"/>
                <a:ea typeface="Calibri" pitchFamily="34" charset="-122"/>
                <a:cs typeface="Calibri" pitchFamily="34" charset="-120"/>
              </a:rPr>
              <a:t>BESS depleted and no PV — switches to the grid; on a simultaneous blackout, the EMS initiates load shedding of non-critical circuits</a:t>
            </a:r>
            <a:endParaRPr lang="en-US" sz="1050" dirty="0"/>
          </a:p>
        </p:txBody>
      </p:sp>
      <p:sp>
        <p:nvSpPr>
          <p:cNvPr id="24" name="Text 22"/>
          <p:cNvSpPr txBox="1"/>
          <p:nvPr/>
        </p:nvSpPr>
        <p:spPr>
          <a:xfrm>
            <a:off x="11368735" y="6400800"/>
            <a:ext cx="548640" cy="320040"/>
          </a:xfrm>
          <a:prstGeom prst="rect">
            <a:avLst/>
          </a:prstGeom>
          <a:noFill/>
          <a:ln/>
        </p:spPr>
        <p:txBody>
          <a:bodyPr wrap="square" rtlCol="0" anchor="ctr"/>
          <a:lstStyle/>
          <a:p>
            <a:pPr marL="0" indent="0" algn="r">
              <a:buNone/>
            </a:pPr>
            <a:r>
              <a:rPr lang="en-US" sz="1000" dirty="0">
                <a:solidFill>
                  <a:srgbClr val="5B7280"/>
                </a:solidFill>
                <a:latin typeface="Calibri" pitchFamily="34" charset="0"/>
                <a:ea typeface="Calibri" pitchFamily="34" charset="-122"/>
                <a:cs typeface="Calibri"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3F7F6"/>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8229600" cy="320040"/>
          </a:xfrm>
          <a:prstGeom prst="rect">
            <a:avLst/>
          </a:prstGeom>
          <a:noFill/>
          <a:ln/>
        </p:spPr>
        <p:txBody>
          <a:bodyPr wrap="square" rtlCol="0" anchor="ctr"/>
          <a:lstStyle/>
          <a:p>
            <a:pPr marL="0" indent="0">
              <a:buNone/>
            </a:pPr>
            <a:r>
              <a:rPr lang="en-US" sz="1250" b="1" kern="0" spc="200" dirty="0">
                <a:solidFill>
                  <a:srgbClr val="3DBE7A"/>
                </a:solidFill>
                <a:latin typeface="Calibri" pitchFamily="34" charset="0"/>
                <a:ea typeface="Calibri" pitchFamily="34" charset="-122"/>
                <a:cs typeface="Calibri" pitchFamily="34" charset="-120"/>
              </a:rPr>
              <a:t>05 · RESULTS</a:t>
            </a:r>
            <a:endParaRPr lang="en-US" sz="1250" dirty="0"/>
          </a:p>
        </p:txBody>
      </p:sp>
      <p:sp>
        <p:nvSpPr>
          <p:cNvPr id="3" name="Text 1"/>
          <p:cNvSpPr txBox="1"/>
          <p:nvPr/>
        </p:nvSpPr>
        <p:spPr>
          <a:xfrm>
            <a:off x="548640" y="685800"/>
            <a:ext cx="10607040" cy="822960"/>
          </a:xfrm>
          <a:prstGeom prst="rect">
            <a:avLst/>
          </a:prstGeom>
          <a:noFill/>
          <a:ln/>
        </p:spPr>
        <p:txBody>
          <a:bodyPr wrap="square" lIns="0" tIns="0" rIns="0" bIns="0" rtlCol="0" anchor="ctr"/>
          <a:lstStyle/>
          <a:p>
            <a:pPr marL="0" indent="0">
              <a:buNone/>
            </a:pPr>
            <a:r>
              <a:rPr lang="en-US" sz="3000" b="1" dirty="0">
                <a:solidFill>
                  <a:srgbClr val="16232B"/>
                </a:solidFill>
                <a:latin typeface="Cambria" pitchFamily="34" charset="0"/>
                <a:ea typeface="Cambria" pitchFamily="34" charset="-122"/>
                <a:cs typeface="Cambria" pitchFamily="34" charset="-120"/>
              </a:rPr>
              <a:t>Power balance and annual consumption</a:t>
            </a:r>
            <a:endParaRPr lang="en-US" sz="3000" dirty="0"/>
          </a:p>
        </p:txBody>
      </p:sp>
      <p:sp>
        <p:nvSpPr>
          <p:cNvPr id="4" name="Text 2"/>
          <p:cNvSpPr txBox="1"/>
          <p:nvPr/>
        </p:nvSpPr>
        <p:spPr>
          <a:xfrm>
            <a:off x="548640" y="1783080"/>
            <a:ext cx="10744200" cy="594360"/>
          </a:xfrm>
          <a:prstGeom prst="rect">
            <a:avLst/>
          </a:prstGeom>
          <a:noFill/>
          <a:ln/>
        </p:spPr>
        <p:txBody>
          <a:bodyPr wrap="square" rtlCol="0" anchor="ctr"/>
          <a:lstStyle/>
          <a:p>
            <a:pPr marL="0" indent="0">
              <a:lnSpc>
                <a:spcPct val="125000"/>
              </a:lnSpc>
              <a:buNone/>
            </a:pPr>
            <a:r>
              <a:rPr lang="en-US" sz="1250" dirty="0">
                <a:solidFill>
                  <a:srgbClr val="16232B"/>
                </a:solidFill>
                <a:latin typeface="Calibri" pitchFamily="34" charset="0"/>
                <a:ea typeface="Calibri" pitchFamily="34" charset="-122"/>
                <a:cs typeface="Calibri" pitchFamily="34" charset="-120"/>
              </a:rPr>
              <a:t>The power estimate follows a bottom-up approach per EN 15232. Theoretical peak demand: 221 kW without EVs, 431 kW at full use of all 30 chargers (worst case).</a:t>
            </a:r>
            <a:endParaRPr lang="en-US" sz="1250" dirty="0"/>
          </a:p>
        </p:txBody>
      </p:sp>
      <p:graphicFrame>
        <p:nvGraphicFramePr>
          <p:cNvPr id="5" name="Chart 0"/>
          <p:cNvGraphicFramePr/>
          <p:nvPr/>
        </p:nvGraphicFramePr>
        <p:xfrm>
          <a:off x="548640" y="2514600"/>
          <a:ext cx="6492240" cy="3794760"/>
        </p:xfrm>
        <a:graphic>
          <a:graphicData uri="http://schemas.openxmlformats.org/drawingml/2006/chart">
            <c:chart xmlns:c="http://schemas.openxmlformats.org/drawingml/2006/chart" xmlns:r="http://schemas.openxmlformats.org/officeDocument/2006/relationships" r:id="rId3"/>
          </a:graphicData>
        </a:graphic>
      </p:graphicFrame>
      <p:sp>
        <p:nvSpPr>
          <p:cNvPr id="6" name="Shape 3"/>
          <p:cNvSpPr/>
          <p:nvPr/>
        </p:nvSpPr>
        <p:spPr>
          <a:xfrm>
            <a:off x="7315200" y="2514600"/>
            <a:ext cx="4251960" cy="1051560"/>
          </a:xfrm>
          <a:prstGeom prst="roundRect">
            <a:avLst>
              <a:gd name="adj" fmla="val 8696"/>
            </a:avLst>
          </a:prstGeom>
          <a:solidFill>
            <a:srgbClr val="0A3D62"/>
          </a:solidFill>
          <a:ln/>
        </p:spPr>
        <p:txBody>
          <a:bodyPr/>
          <a:lstStyle/>
          <a:p>
            <a:endParaRPr lang="sk-SK"/>
          </a:p>
        </p:txBody>
      </p:sp>
      <p:sp>
        <p:nvSpPr>
          <p:cNvPr id="7" name="Text 4"/>
          <p:cNvSpPr txBox="1"/>
          <p:nvPr/>
        </p:nvSpPr>
        <p:spPr>
          <a:xfrm>
            <a:off x="7589520" y="2624328"/>
            <a:ext cx="1828800" cy="822960"/>
          </a:xfrm>
          <a:prstGeom prst="rect">
            <a:avLst/>
          </a:prstGeom>
          <a:noFill/>
          <a:ln/>
        </p:spPr>
        <p:txBody>
          <a:bodyPr wrap="square" lIns="0" tIns="0" rIns="0" bIns="0" rtlCol="0" anchor="ctr"/>
          <a:lstStyle/>
          <a:p>
            <a:pPr marL="0" indent="0">
              <a:buNone/>
            </a:pPr>
            <a:r>
              <a:rPr lang="en-US" sz="2600" b="1" dirty="0">
                <a:solidFill>
                  <a:srgbClr val="3DBE7A"/>
                </a:solidFill>
                <a:latin typeface="Cambria" pitchFamily="34" charset="0"/>
                <a:ea typeface="Cambria" pitchFamily="34" charset="-122"/>
                <a:cs typeface="Cambria" pitchFamily="34" charset="-120"/>
              </a:rPr>
              <a:t>156 kW</a:t>
            </a:r>
            <a:endParaRPr lang="en-US" sz="2600" dirty="0"/>
          </a:p>
        </p:txBody>
      </p:sp>
      <p:sp>
        <p:nvSpPr>
          <p:cNvPr id="8" name="Text 5"/>
          <p:cNvSpPr txBox="1"/>
          <p:nvPr/>
        </p:nvSpPr>
        <p:spPr>
          <a:xfrm>
            <a:off x="9326880" y="2514600"/>
            <a:ext cx="2057400" cy="1051560"/>
          </a:xfrm>
          <a:prstGeom prst="rect">
            <a:avLst/>
          </a:prstGeom>
          <a:noFill/>
          <a:ln/>
        </p:spPr>
        <p:txBody>
          <a:bodyPr wrap="square" lIns="0" tIns="0" rIns="0" bIns="0" rtlCol="0" anchor="ctr"/>
          <a:lstStyle/>
          <a:p>
            <a:pPr marL="0" indent="0">
              <a:lnSpc>
                <a:spcPct val="120000"/>
              </a:lnSpc>
              <a:buNone/>
            </a:pPr>
            <a:r>
              <a:rPr lang="en-US" sz="1100" dirty="0">
                <a:solidFill>
                  <a:srgbClr val="FFFFFF"/>
                </a:solidFill>
                <a:latin typeface="Calibri" pitchFamily="34" charset="0"/>
                <a:ea typeface="Calibri" pitchFamily="34" charset="-122"/>
                <a:cs typeface="Calibri" pitchFamily="34" charset="-120"/>
              </a:rPr>
              <a:t>realistic coincident peak without EVs</a:t>
            </a:r>
            <a:endParaRPr lang="en-US" sz="1100" dirty="0"/>
          </a:p>
        </p:txBody>
      </p:sp>
      <p:sp>
        <p:nvSpPr>
          <p:cNvPr id="9" name="Shape 6"/>
          <p:cNvSpPr/>
          <p:nvPr/>
        </p:nvSpPr>
        <p:spPr>
          <a:xfrm>
            <a:off x="7315200" y="3749040"/>
            <a:ext cx="4251960" cy="1051560"/>
          </a:xfrm>
          <a:prstGeom prst="roundRect">
            <a:avLst>
              <a:gd name="adj" fmla="val 8696"/>
            </a:avLst>
          </a:prstGeom>
          <a:solidFill>
            <a:srgbClr val="0A3D62"/>
          </a:solidFill>
          <a:ln/>
        </p:spPr>
        <p:txBody>
          <a:bodyPr/>
          <a:lstStyle/>
          <a:p>
            <a:endParaRPr lang="sk-SK"/>
          </a:p>
        </p:txBody>
      </p:sp>
      <p:sp>
        <p:nvSpPr>
          <p:cNvPr id="10" name="Text 7"/>
          <p:cNvSpPr txBox="1"/>
          <p:nvPr/>
        </p:nvSpPr>
        <p:spPr>
          <a:xfrm>
            <a:off x="7589520" y="3858768"/>
            <a:ext cx="1828800" cy="822960"/>
          </a:xfrm>
          <a:prstGeom prst="rect">
            <a:avLst/>
          </a:prstGeom>
          <a:noFill/>
          <a:ln/>
        </p:spPr>
        <p:txBody>
          <a:bodyPr wrap="square" lIns="0" tIns="0" rIns="0" bIns="0" rtlCol="0" anchor="ctr"/>
          <a:lstStyle/>
          <a:p>
            <a:pPr marL="0" indent="0">
              <a:buNone/>
            </a:pPr>
            <a:r>
              <a:rPr lang="en-US" sz="2600" b="1" dirty="0">
                <a:solidFill>
                  <a:srgbClr val="3DBE7A"/>
                </a:solidFill>
                <a:latin typeface="Cambria" pitchFamily="34" charset="0"/>
                <a:ea typeface="Cambria" pitchFamily="34" charset="-122"/>
                <a:cs typeface="Cambria" pitchFamily="34" charset="-120"/>
              </a:rPr>
              <a:t>219 kW</a:t>
            </a:r>
            <a:endParaRPr lang="en-US" sz="2600" dirty="0"/>
          </a:p>
        </p:txBody>
      </p:sp>
      <p:sp>
        <p:nvSpPr>
          <p:cNvPr id="11" name="Text 8"/>
          <p:cNvSpPr txBox="1"/>
          <p:nvPr/>
        </p:nvSpPr>
        <p:spPr>
          <a:xfrm>
            <a:off x="9326880" y="3749040"/>
            <a:ext cx="2057400" cy="1051560"/>
          </a:xfrm>
          <a:prstGeom prst="rect">
            <a:avLst/>
          </a:prstGeom>
          <a:noFill/>
          <a:ln/>
        </p:spPr>
        <p:txBody>
          <a:bodyPr wrap="square" lIns="0" tIns="0" rIns="0" bIns="0" rtlCol="0" anchor="ctr"/>
          <a:lstStyle/>
          <a:p>
            <a:pPr marL="0" indent="0">
              <a:lnSpc>
                <a:spcPct val="120000"/>
              </a:lnSpc>
              <a:buNone/>
            </a:pPr>
            <a:r>
              <a:rPr lang="en-US" sz="1100" dirty="0">
                <a:solidFill>
                  <a:srgbClr val="FFFFFF"/>
                </a:solidFill>
                <a:latin typeface="Calibri" pitchFamily="34" charset="0"/>
                <a:ea typeface="Calibri" pitchFamily="34" charset="-122"/>
                <a:cs typeface="Calibri" pitchFamily="34" charset="-120"/>
              </a:rPr>
              <a:t>realistic coincident peak with EVs (0.3 coincidence factor)</a:t>
            </a:r>
            <a:endParaRPr lang="en-US" sz="1100" dirty="0"/>
          </a:p>
        </p:txBody>
      </p:sp>
      <p:sp>
        <p:nvSpPr>
          <p:cNvPr id="12" name="Shape 9"/>
          <p:cNvSpPr/>
          <p:nvPr/>
        </p:nvSpPr>
        <p:spPr>
          <a:xfrm>
            <a:off x="7315200" y="4983480"/>
            <a:ext cx="4251960" cy="1051560"/>
          </a:xfrm>
          <a:prstGeom prst="roundRect">
            <a:avLst>
              <a:gd name="adj" fmla="val 8696"/>
            </a:avLst>
          </a:prstGeom>
          <a:solidFill>
            <a:srgbClr val="0A3D62"/>
          </a:solidFill>
          <a:ln/>
        </p:spPr>
        <p:txBody>
          <a:bodyPr/>
          <a:lstStyle/>
          <a:p>
            <a:endParaRPr lang="sk-SK"/>
          </a:p>
        </p:txBody>
      </p:sp>
      <p:sp>
        <p:nvSpPr>
          <p:cNvPr id="13" name="Text 10"/>
          <p:cNvSpPr txBox="1"/>
          <p:nvPr/>
        </p:nvSpPr>
        <p:spPr>
          <a:xfrm>
            <a:off x="7589520" y="5093208"/>
            <a:ext cx="1828800" cy="822960"/>
          </a:xfrm>
          <a:prstGeom prst="rect">
            <a:avLst/>
          </a:prstGeom>
          <a:noFill/>
          <a:ln/>
        </p:spPr>
        <p:txBody>
          <a:bodyPr wrap="square" lIns="0" tIns="0" rIns="0" bIns="0" rtlCol="0" anchor="ctr"/>
          <a:lstStyle/>
          <a:p>
            <a:pPr marL="0" indent="0">
              <a:buNone/>
            </a:pPr>
            <a:r>
              <a:rPr lang="en-US" sz="2600" b="1" dirty="0">
                <a:solidFill>
                  <a:srgbClr val="3DBE7A"/>
                </a:solidFill>
                <a:latin typeface="Cambria" pitchFamily="34" charset="0"/>
                <a:ea typeface="Cambria" pitchFamily="34" charset="-122"/>
                <a:cs typeface="Cambria" pitchFamily="34" charset="-120"/>
              </a:rPr>
              <a:t>196 MWh</a:t>
            </a:r>
            <a:endParaRPr lang="en-US" sz="2600" dirty="0"/>
          </a:p>
        </p:txBody>
      </p:sp>
      <p:sp>
        <p:nvSpPr>
          <p:cNvPr id="14" name="Text 11"/>
          <p:cNvSpPr txBox="1"/>
          <p:nvPr/>
        </p:nvSpPr>
        <p:spPr>
          <a:xfrm>
            <a:off x="9326880" y="4983480"/>
            <a:ext cx="2057400" cy="1051560"/>
          </a:xfrm>
          <a:prstGeom prst="rect">
            <a:avLst/>
          </a:prstGeom>
          <a:noFill/>
          <a:ln/>
        </p:spPr>
        <p:txBody>
          <a:bodyPr wrap="square" lIns="0" tIns="0" rIns="0" bIns="0" rtlCol="0" anchor="ctr"/>
          <a:lstStyle/>
          <a:p>
            <a:pPr marL="0" indent="0">
              <a:lnSpc>
                <a:spcPct val="120000"/>
              </a:lnSpc>
              <a:buNone/>
            </a:pPr>
            <a:r>
              <a:rPr lang="en-US" sz="1100" dirty="0">
                <a:solidFill>
                  <a:srgbClr val="FFFFFF"/>
                </a:solidFill>
                <a:latin typeface="Calibri" pitchFamily="34" charset="0"/>
                <a:ea typeface="Calibri" pitchFamily="34" charset="-122"/>
                <a:cs typeface="Calibri" pitchFamily="34" charset="-120"/>
              </a:rPr>
              <a:t>total projected annual building consumption</a:t>
            </a:r>
            <a:endParaRPr lang="en-US" sz="1100" dirty="0"/>
          </a:p>
        </p:txBody>
      </p:sp>
      <p:sp>
        <p:nvSpPr>
          <p:cNvPr id="15" name="Text 12"/>
          <p:cNvSpPr txBox="1"/>
          <p:nvPr/>
        </p:nvSpPr>
        <p:spPr>
          <a:xfrm>
            <a:off x="11368735" y="6400800"/>
            <a:ext cx="548640" cy="320040"/>
          </a:xfrm>
          <a:prstGeom prst="rect">
            <a:avLst/>
          </a:prstGeom>
          <a:noFill/>
          <a:ln/>
        </p:spPr>
        <p:txBody>
          <a:bodyPr wrap="square" rtlCol="0" anchor="ctr"/>
          <a:lstStyle/>
          <a:p>
            <a:pPr marL="0" indent="0" algn="r">
              <a:buNone/>
            </a:pPr>
            <a:r>
              <a:rPr lang="en-US" sz="1000" dirty="0">
                <a:solidFill>
                  <a:srgbClr val="5B7280"/>
                </a:solidFill>
                <a:latin typeface="Calibri" pitchFamily="34" charset="0"/>
                <a:ea typeface="Calibri" pitchFamily="34" charset="-122"/>
                <a:cs typeface="Calibri"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3F7F6"/>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8229600" cy="320040"/>
          </a:xfrm>
          <a:prstGeom prst="rect">
            <a:avLst/>
          </a:prstGeom>
          <a:noFill/>
          <a:ln/>
        </p:spPr>
        <p:txBody>
          <a:bodyPr wrap="square" rtlCol="0" anchor="ctr"/>
          <a:lstStyle/>
          <a:p>
            <a:pPr marL="0" indent="0">
              <a:buNone/>
            </a:pPr>
            <a:r>
              <a:rPr lang="en-US" sz="1250" b="1" kern="0" spc="200" dirty="0">
                <a:solidFill>
                  <a:srgbClr val="3DBE7A"/>
                </a:solidFill>
                <a:latin typeface="Calibri" pitchFamily="34" charset="0"/>
                <a:ea typeface="Calibri" pitchFamily="34" charset="-122"/>
                <a:cs typeface="Calibri" pitchFamily="34" charset="-120"/>
              </a:rPr>
              <a:t>05 · RESULTS</a:t>
            </a:r>
            <a:endParaRPr lang="en-US" sz="1250" dirty="0"/>
          </a:p>
        </p:txBody>
      </p:sp>
      <p:sp>
        <p:nvSpPr>
          <p:cNvPr id="3" name="Text 1"/>
          <p:cNvSpPr txBox="1"/>
          <p:nvPr/>
        </p:nvSpPr>
        <p:spPr>
          <a:xfrm>
            <a:off x="548640" y="685800"/>
            <a:ext cx="10607040" cy="822960"/>
          </a:xfrm>
          <a:prstGeom prst="rect">
            <a:avLst/>
          </a:prstGeom>
          <a:noFill/>
          <a:ln/>
        </p:spPr>
        <p:txBody>
          <a:bodyPr wrap="square" lIns="0" tIns="0" rIns="0" bIns="0" rtlCol="0" anchor="ctr"/>
          <a:lstStyle/>
          <a:p>
            <a:pPr marL="0" indent="0">
              <a:buNone/>
            </a:pPr>
            <a:r>
              <a:rPr lang="en-US" sz="3000" b="1" dirty="0">
                <a:solidFill>
                  <a:srgbClr val="16232B"/>
                </a:solidFill>
                <a:latin typeface="Cambria" pitchFamily="34" charset="0"/>
                <a:ea typeface="Cambria" pitchFamily="34" charset="-122"/>
                <a:cs typeface="Cambria" pitchFamily="34" charset="-120"/>
              </a:rPr>
              <a:t>Generation assets, storage and EV charging scenarios</a:t>
            </a:r>
            <a:endParaRPr lang="en-US" sz="3000" dirty="0"/>
          </a:p>
        </p:txBody>
      </p:sp>
      <p:sp>
        <p:nvSpPr>
          <p:cNvPr id="4" name="Text 2"/>
          <p:cNvSpPr txBox="1"/>
          <p:nvPr/>
        </p:nvSpPr>
        <p:spPr>
          <a:xfrm>
            <a:off x="548640" y="1828800"/>
            <a:ext cx="5120640" cy="320040"/>
          </a:xfrm>
          <a:prstGeom prst="rect">
            <a:avLst/>
          </a:prstGeom>
          <a:noFill/>
          <a:ln/>
        </p:spPr>
        <p:txBody>
          <a:bodyPr wrap="square" rtlCol="0" anchor="ctr"/>
          <a:lstStyle/>
          <a:p>
            <a:pPr marL="0" indent="0">
              <a:buNone/>
            </a:pPr>
            <a:r>
              <a:rPr lang="en-US" sz="1300" b="1" dirty="0">
                <a:solidFill>
                  <a:srgbClr val="16232B"/>
                </a:solidFill>
                <a:latin typeface="Calibri" pitchFamily="34" charset="0"/>
                <a:ea typeface="Calibri" pitchFamily="34" charset="-122"/>
                <a:cs typeface="Calibri" pitchFamily="34" charset="-120"/>
              </a:rPr>
              <a:t>Table 3 — Installed capacity</a:t>
            </a:r>
            <a:endParaRPr lang="en-US" sz="1300" dirty="0"/>
          </a:p>
        </p:txBody>
      </p:sp>
      <p:sp>
        <p:nvSpPr>
          <p:cNvPr id="5" name="Shape 3"/>
          <p:cNvSpPr/>
          <p:nvPr/>
        </p:nvSpPr>
        <p:spPr>
          <a:xfrm>
            <a:off x="548640" y="2286000"/>
            <a:ext cx="5120640" cy="777240"/>
          </a:xfrm>
          <a:prstGeom prst="roundRect">
            <a:avLst>
              <a:gd name="adj" fmla="val 9412"/>
            </a:avLst>
          </a:prstGeom>
          <a:solidFill>
            <a:srgbClr val="E4F5EC"/>
          </a:solidFill>
          <a:ln/>
        </p:spPr>
        <p:txBody>
          <a:bodyPr/>
          <a:lstStyle/>
          <a:p>
            <a:endParaRPr lang="sk-SK"/>
          </a:p>
        </p:txBody>
      </p:sp>
      <p:sp>
        <p:nvSpPr>
          <p:cNvPr id="6" name="Text 4"/>
          <p:cNvSpPr txBox="1"/>
          <p:nvPr/>
        </p:nvSpPr>
        <p:spPr>
          <a:xfrm>
            <a:off x="777240" y="2377440"/>
            <a:ext cx="1828800" cy="320040"/>
          </a:xfrm>
          <a:prstGeom prst="rect">
            <a:avLst/>
          </a:prstGeom>
          <a:noFill/>
          <a:ln/>
        </p:spPr>
        <p:txBody>
          <a:bodyPr wrap="square" lIns="0" tIns="0" rIns="0" bIns="0" rtlCol="0" anchor="ctr"/>
          <a:lstStyle/>
          <a:p>
            <a:pPr marL="0" indent="0">
              <a:buNone/>
            </a:pPr>
            <a:r>
              <a:rPr lang="en-US" sz="1200" b="1" dirty="0">
                <a:solidFill>
                  <a:srgbClr val="16232B"/>
                </a:solidFill>
                <a:latin typeface="Calibri" pitchFamily="34" charset="0"/>
                <a:ea typeface="Calibri" pitchFamily="34" charset="-122"/>
                <a:cs typeface="Calibri" pitchFamily="34" charset="-120"/>
              </a:rPr>
              <a:t>Photovoltaics</a:t>
            </a:r>
            <a:endParaRPr lang="en-US" sz="1200" dirty="0"/>
          </a:p>
        </p:txBody>
      </p:sp>
      <p:sp>
        <p:nvSpPr>
          <p:cNvPr id="7" name="Text 5"/>
          <p:cNvSpPr txBox="1"/>
          <p:nvPr/>
        </p:nvSpPr>
        <p:spPr>
          <a:xfrm>
            <a:off x="777240" y="2688336"/>
            <a:ext cx="1828800" cy="292608"/>
          </a:xfrm>
          <a:prstGeom prst="rect">
            <a:avLst/>
          </a:prstGeom>
          <a:noFill/>
          <a:ln/>
        </p:spPr>
        <p:txBody>
          <a:bodyPr wrap="square" lIns="0" tIns="0" rIns="0" bIns="0" rtlCol="0" anchor="ctr"/>
          <a:lstStyle/>
          <a:p>
            <a:pPr marL="0" indent="0">
              <a:buNone/>
            </a:pPr>
            <a:r>
              <a:rPr lang="en-US" sz="1000" dirty="0">
                <a:solidFill>
                  <a:srgbClr val="5B7280"/>
                </a:solidFill>
                <a:latin typeface="Calibri" pitchFamily="34" charset="0"/>
                <a:ea typeface="Calibri" pitchFamily="34" charset="-122"/>
                <a:cs typeface="Calibri" pitchFamily="34" charset="-120"/>
              </a:rPr>
              <a:t>Rooftop</a:t>
            </a:r>
            <a:endParaRPr lang="en-US" sz="1000" dirty="0"/>
          </a:p>
        </p:txBody>
      </p:sp>
      <p:sp>
        <p:nvSpPr>
          <p:cNvPr id="8" name="Text 6"/>
          <p:cNvSpPr txBox="1"/>
          <p:nvPr/>
        </p:nvSpPr>
        <p:spPr>
          <a:xfrm>
            <a:off x="3108960" y="2286000"/>
            <a:ext cx="2423160" cy="777240"/>
          </a:xfrm>
          <a:prstGeom prst="rect">
            <a:avLst/>
          </a:prstGeom>
          <a:noFill/>
          <a:ln/>
        </p:spPr>
        <p:txBody>
          <a:bodyPr wrap="square" lIns="0" tIns="0" rIns="0" bIns="0" rtlCol="0" anchor="ctr"/>
          <a:lstStyle/>
          <a:p>
            <a:pPr marL="0" indent="0" algn="r">
              <a:buNone/>
            </a:pPr>
            <a:r>
              <a:rPr lang="en-US" sz="1600" b="1" dirty="0">
                <a:solidFill>
                  <a:srgbClr val="1E6146"/>
                </a:solidFill>
                <a:latin typeface="Cambria" pitchFamily="34" charset="0"/>
                <a:ea typeface="Cambria" pitchFamily="34" charset="-122"/>
                <a:cs typeface="Cambria" pitchFamily="34" charset="-120"/>
              </a:rPr>
              <a:t>200 kWp</a:t>
            </a:r>
            <a:endParaRPr lang="en-US" sz="1600" dirty="0"/>
          </a:p>
        </p:txBody>
      </p:sp>
      <p:sp>
        <p:nvSpPr>
          <p:cNvPr id="9" name="Shape 7"/>
          <p:cNvSpPr/>
          <p:nvPr/>
        </p:nvSpPr>
        <p:spPr>
          <a:xfrm>
            <a:off x="548640" y="3200400"/>
            <a:ext cx="5120640" cy="777240"/>
          </a:xfrm>
          <a:prstGeom prst="roundRect">
            <a:avLst>
              <a:gd name="adj" fmla="val 9412"/>
            </a:avLst>
          </a:prstGeom>
          <a:solidFill>
            <a:srgbClr val="E4EFF2"/>
          </a:solidFill>
          <a:ln/>
        </p:spPr>
        <p:txBody>
          <a:bodyPr/>
          <a:lstStyle/>
          <a:p>
            <a:endParaRPr lang="sk-SK"/>
          </a:p>
        </p:txBody>
      </p:sp>
      <p:sp>
        <p:nvSpPr>
          <p:cNvPr id="10" name="Text 8"/>
          <p:cNvSpPr txBox="1"/>
          <p:nvPr/>
        </p:nvSpPr>
        <p:spPr>
          <a:xfrm>
            <a:off x="777240" y="3291840"/>
            <a:ext cx="1828800" cy="320040"/>
          </a:xfrm>
          <a:prstGeom prst="rect">
            <a:avLst/>
          </a:prstGeom>
          <a:noFill/>
          <a:ln/>
        </p:spPr>
        <p:txBody>
          <a:bodyPr wrap="square" lIns="0" tIns="0" rIns="0" bIns="0" rtlCol="0" anchor="ctr"/>
          <a:lstStyle/>
          <a:p>
            <a:pPr marL="0" indent="0">
              <a:buNone/>
            </a:pPr>
            <a:r>
              <a:rPr lang="en-US" sz="1200" b="1" dirty="0">
                <a:solidFill>
                  <a:srgbClr val="16232B"/>
                </a:solidFill>
                <a:latin typeface="Calibri" pitchFamily="34" charset="0"/>
                <a:ea typeface="Calibri" pitchFamily="34" charset="-122"/>
                <a:cs typeface="Calibri" pitchFamily="34" charset="-120"/>
              </a:rPr>
              <a:t>BESS battery</a:t>
            </a:r>
            <a:endParaRPr lang="en-US" sz="1200" dirty="0"/>
          </a:p>
        </p:txBody>
      </p:sp>
      <p:sp>
        <p:nvSpPr>
          <p:cNvPr id="11" name="Text 9"/>
          <p:cNvSpPr txBox="1"/>
          <p:nvPr/>
        </p:nvSpPr>
        <p:spPr>
          <a:xfrm>
            <a:off x="777240" y="3602736"/>
            <a:ext cx="1828800" cy="292608"/>
          </a:xfrm>
          <a:prstGeom prst="rect">
            <a:avLst/>
          </a:prstGeom>
          <a:noFill/>
          <a:ln/>
        </p:spPr>
        <p:txBody>
          <a:bodyPr wrap="square" lIns="0" tIns="0" rIns="0" bIns="0" rtlCol="0" anchor="ctr"/>
          <a:lstStyle/>
          <a:p>
            <a:pPr marL="0" indent="0">
              <a:buNone/>
            </a:pPr>
            <a:r>
              <a:rPr lang="en-US" sz="1000" dirty="0">
                <a:solidFill>
                  <a:srgbClr val="5B7280"/>
                </a:solidFill>
                <a:latin typeface="Calibri" pitchFamily="34" charset="0"/>
                <a:ea typeface="Calibri" pitchFamily="34" charset="-122"/>
                <a:cs typeface="Calibri" pitchFamily="34" charset="-120"/>
              </a:rPr>
              <a:t>Technical room</a:t>
            </a:r>
            <a:endParaRPr lang="en-US" sz="1000" dirty="0"/>
          </a:p>
        </p:txBody>
      </p:sp>
      <p:sp>
        <p:nvSpPr>
          <p:cNvPr id="12" name="Text 10"/>
          <p:cNvSpPr txBox="1"/>
          <p:nvPr/>
        </p:nvSpPr>
        <p:spPr>
          <a:xfrm>
            <a:off x="3108960" y="3200400"/>
            <a:ext cx="2423160" cy="777240"/>
          </a:xfrm>
          <a:prstGeom prst="rect">
            <a:avLst/>
          </a:prstGeom>
          <a:noFill/>
          <a:ln/>
        </p:spPr>
        <p:txBody>
          <a:bodyPr wrap="square" lIns="0" tIns="0" rIns="0" bIns="0" rtlCol="0" anchor="ctr"/>
          <a:lstStyle/>
          <a:p>
            <a:pPr marL="0" indent="0" algn="r">
              <a:buNone/>
            </a:pPr>
            <a:r>
              <a:rPr lang="en-US" sz="1600" b="1" dirty="0">
                <a:solidFill>
                  <a:srgbClr val="1C7293"/>
                </a:solidFill>
                <a:latin typeface="Cambria" pitchFamily="34" charset="0"/>
                <a:ea typeface="Cambria" pitchFamily="34" charset="-122"/>
                <a:cs typeface="Cambria" pitchFamily="34" charset="-120"/>
              </a:rPr>
              <a:t>400 kWh</a:t>
            </a:r>
            <a:endParaRPr lang="en-US" sz="1600" dirty="0"/>
          </a:p>
        </p:txBody>
      </p:sp>
      <p:sp>
        <p:nvSpPr>
          <p:cNvPr id="13" name="Shape 11"/>
          <p:cNvSpPr/>
          <p:nvPr/>
        </p:nvSpPr>
        <p:spPr>
          <a:xfrm>
            <a:off x="548640" y="4114800"/>
            <a:ext cx="5120640" cy="777240"/>
          </a:xfrm>
          <a:prstGeom prst="roundRect">
            <a:avLst>
              <a:gd name="adj" fmla="val 9412"/>
            </a:avLst>
          </a:prstGeom>
          <a:solidFill>
            <a:srgbClr val="E4F5EC"/>
          </a:solidFill>
          <a:ln/>
        </p:spPr>
        <p:txBody>
          <a:bodyPr/>
          <a:lstStyle/>
          <a:p>
            <a:endParaRPr lang="sk-SK"/>
          </a:p>
        </p:txBody>
      </p:sp>
      <p:sp>
        <p:nvSpPr>
          <p:cNvPr id="14" name="Text 12"/>
          <p:cNvSpPr txBox="1"/>
          <p:nvPr/>
        </p:nvSpPr>
        <p:spPr>
          <a:xfrm>
            <a:off x="777240" y="4206240"/>
            <a:ext cx="1828800" cy="320040"/>
          </a:xfrm>
          <a:prstGeom prst="rect">
            <a:avLst/>
          </a:prstGeom>
          <a:noFill/>
          <a:ln/>
        </p:spPr>
        <p:txBody>
          <a:bodyPr wrap="square" lIns="0" tIns="0" rIns="0" bIns="0" rtlCol="0" anchor="ctr"/>
          <a:lstStyle/>
          <a:p>
            <a:pPr marL="0" indent="0">
              <a:buNone/>
            </a:pPr>
            <a:r>
              <a:rPr lang="en-US" sz="1200" b="1" dirty="0">
                <a:solidFill>
                  <a:srgbClr val="16232B"/>
                </a:solidFill>
                <a:latin typeface="Calibri" pitchFamily="34" charset="0"/>
                <a:ea typeface="Calibri" pitchFamily="34" charset="-122"/>
                <a:cs typeface="Calibri" pitchFamily="34" charset="-120"/>
              </a:rPr>
              <a:t>EV infrastructure</a:t>
            </a:r>
            <a:endParaRPr lang="en-US" sz="1200" dirty="0"/>
          </a:p>
        </p:txBody>
      </p:sp>
      <p:sp>
        <p:nvSpPr>
          <p:cNvPr id="15" name="Text 13"/>
          <p:cNvSpPr txBox="1"/>
          <p:nvPr/>
        </p:nvSpPr>
        <p:spPr>
          <a:xfrm>
            <a:off x="777240" y="4517136"/>
            <a:ext cx="1828800" cy="292608"/>
          </a:xfrm>
          <a:prstGeom prst="rect">
            <a:avLst/>
          </a:prstGeom>
          <a:noFill/>
          <a:ln/>
        </p:spPr>
        <p:txBody>
          <a:bodyPr wrap="square" lIns="0" tIns="0" rIns="0" bIns="0" rtlCol="0" anchor="ctr"/>
          <a:lstStyle/>
          <a:p>
            <a:pPr marL="0" indent="0">
              <a:buNone/>
            </a:pPr>
            <a:r>
              <a:rPr lang="en-US" sz="1000" dirty="0">
                <a:solidFill>
                  <a:srgbClr val="5B7280"/>
                </a:solidFill>
                <a:latin typeface="Calibri" pitchFamily="34" charset="0"/>
                <a:ea typeface="Calibri" pitchFamily="34" charset="-122"/>
                <a:cs typeface="Calibri" pitchFamily="34" charset="-120"/>
              </a:rPr>
              <a:t>Underground garage</a:t>
            </a:r>
            <a:endParaRPr lang="en-US" sz="1000" dirty="0"/>
          </a:p>
        </p:txBody>
      </p:sp>
      <p:sp>
        <p:nvSpPr>
          <p:cNvPr id="16" name="Text 14"/>
          <p:cNvSpPr txBox="1"/>
          <p:nvPr/>
        </p:nvSpPr>
        <p:spPr>
          <a:xfrm>
            <a:off x="3108960" y="4114800"/>
            <a:ext cx="2423160" cy="777240"/>
          </a:xfrm>
          <a:prstGeom prst="rect">
            <a:avLst/>
          </a:prstGeom>
          <a:noFill/>
          <a:ln/>
        </p:spPr>
        <p:txBody>
          <a:bodyPr wrap="square" lIns="0" tIns="0" rIns="0" bIns="0" rtlCol="0" anchor="ctr"/>
          <a:lstStyle/>
          <a:p>
            <a:pPr marL="0" indent="0" algn="r">
              <a:buNone/>
            </a:pPr>
            <a:r>
              <a:rPr lang="en-US" sz="1600" b="1" dirty="0">
                <a:solidFill>
                  <a:srgbClr val="1E6146"/>
                </a:solidFill>
                <a:latin typeface="Cambria" pitchFamily="34" charset="0"/>
                <a:ea typeface="Cambria" pitchFamily="34" charset="-122"/>
                <a:cs typeface="Cambria" pitchFamily="34" charset="-120"/>
              </a:rPr>
              <a:t>30 × AC 7 kW</a:t>
            </a:r>
            <a:endParaRPr lang="en-US" sz="1600" dirty="0"/>
          </a:p>
        </p:txBody>
      </p:sp>
      <p:sp>
        <p:nvSpPr>
          <p:cNvPr id="17" name="Text 15"/>
          <p:cNvSpPr txBox="1"/>
          <p:nvPr/>
        </p:nvSpPr>
        <p:spPr>
          <a:xfrm>
            <a:off x="548640" y="5120640"/>
            <a:ext cx="5120640" cy="822960"/>
          </a:xfrm>
          <a:prstGeom prst="rect">
            <a:avLst/>
          </a:prstGeom>
          <a:noFill/>
          <a:ln/>
        </p:spPr>
        <p:txBody>
          <a:bodyPr wrap="square" rtlCol="0" anchor="ctr"/>
          <a:lstStyle/>
          <a:p>
            <a:pPr marL="0" indent="0">
              <a:lnSpc>
                <a:spcPct val="120000"/>
              </a:lnSpc>
              <a:buNone/>
            </a:pPr>
            <a:r>
              <a:rPr lang="en-US" sz="1050" i="1" dirty="0">
                <a:solidFill>
                  <a:srgbClr val="5B7280"/>
                </a:solidFill>
                <a:latin typeface="Calibri" pitchFamily="34" charset="0"/>
                <a:ea typeface="Calibri" pitchFamily="34" charset="-122"/>
                <a:cs typeface="Calibri" pitchFamily="34" charset="-120"/>
              </a:rPr>
              <a:t>PV capacity of 200 kWp estimated from a gross rooftop area of ≈1,200 m² (≈1,000 m² effective area). BESS 400 kWh sized to support critical loads for 2–4 hours.</a:t>
            </a:r>
            <a:endParaRPr lang="en-US" sz="1050" dirty="0"/>
          </a:p>
        </p:txBody>
      </p:sp>
      <p:graphicFrame>
        <p:nvGraphicFramePr>
          <p:cNvPr id="18" name="Chart 0"/>
          <p:cNvGraphicFramePr/>
          <p:nvPr/>
        </p:nvGraphicFramePr>
        <p:xfrm>
          <a:off x="6035040" y="1828800"/>
          <a:ext cx="5440680" cy="4480560"/>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 16"/>
          <p:cNvSpPr txBox="1"/>
          <p:nvPr/>
        </p:nvSpPr>
        <p:spPr>
          <a:xfrm>
            <a:off x="11368735" y="6400800"/>
            <a:ext cx="548640" cy="320040"/>
          </a:xfrm>
          <a:prstGeom prst="rect">
            <a:avLst/>
          </a:prstGeom>
          <a:noFill/>
          <a:ln/>
        </p:spPr>
        <p:txBody>
          <a:bodyPr wrap="square" rtlCol="0" anchor="ctr"/>
          <a:lstStyle/>
          <a:p>
            <a:pPr marL="0" indent="0" algn="r">
              <a:buNone/>
            </a:pPr>
            <a:r>
              <a:rPr lang="en-US" sz="1000" dirty="0">
                <a:solidFill>
                  <a:srgbClr val="5B7280"/>
                </a:solidFill>
                <a:latin typeface="Calibri" pitchFamily="34" charset="0"/>
                <a:ea typeface="Calibri" pitchFamily="34" charset="-122"/>
                <a:cs typeface="Calibri"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3F7F6"/>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8229600" cy="320040"/>
          </a:xfrm>
          <a:prstGeom prst="rect">
            <a:avLst/>
          </a:prstGeom>
          <a:noFill/>
          <a:ln/>
        </p:spPr>
        <p:txBody>
          <a:bodyPr wrap="square" rtlCol="0" anchor="ctr"/>
          <a:lstStyle/>
          <a:p>
            <a:pPr marL="0" indent="0">
              <a:buNone/>
            </a:pPr>
            <a:r>
              <a:rPr lang="en-US" sz="1250" b="1" kern="0" spc="200" dirty="0">
                <a:solidFill>
                  <a:srgbClr val="3DBE7A"/>
                </a:solidFill>
                <a:latin typeface="Calibri" pitchFamily="34" charset="0"/>
                <a:ea typeface="Calibri" pitchFamily="34" charset="-122"/>
                <a:cs typeface="Calibri" pitchFamily="34" charset="-120"/>
              </a:rPr>
              <a:t>05 · RESULTS</a:t>
            </a:r>
            <a:endParaRPr lang="en-US" sz="1250" dirty="0"/>
          </a:p>
        </p:txBody>
      </p:sp>
      <p:sp>
        <p:nvSpPr>
          <p:cNvPr id="3" name="Text 1"/>
          <p:cNvSpPr txBox="1"/>
          <p:nvPr/>
        </p:nvSpPr>
        <p:spPr>
          <a:xfrm>
            <a:off x="548640" y="685800"/>
            <a:ext cx="10607040" cy="822960"/>
          </a:xfrm>
          <a:prstGeom prst="rect">
            <a:avLst/>
          </a:prstGeom>
          <a:noFill/>
          <a:ln/>
        </p:spPr>
        <p:txBody>
          <a:bodyPr wrap="square" lIns="0" tIns="0" rIns="0" bIns="0" rtlCol="0" anchor="ctr"/>
          <a:lstStyle/>
          <a:p>
            <a:pPr marL="0" indent="0">
              <a:buNone/>
            </a:pPr>
            <a:r>
              <a:rPr lang="en-US" sz="3000" b="1" dirty="0">
                <a:solidFill>
                  <a:srgbClr val="16232B"/>
                </a:solidFill>
                <a:latin typeface="Cambria" pitchFamily="34" charset="0"/>
                <a:ea typeface="Cambria" pitchFamily="34" charset="-122"/>
                <a:cs typeface="Cambria" pitchFamily="34" charset="-120"/>
              </a:rPr>
              <a:t>Impact of electromobility on energy autonomy</a:t>
            </a:r>
            <a:endParaRPr lang="en-US" sz="3000" dirty="0"/>
          </a:p>
        </p:txBody>
      </p:sp>
      <p:sp>
        <p:nvSpPr>
          <p:cNvPr id="4" name="Shape 2"/>
          <p:cNvSpPr/>
          <p:nvPr/>
        </p:nvSpPr>
        <p:spPr>
          <a:xfrm>
            <a:off x="548640" y="1783080"/>
            <a:ext cx="5257800" cy="4160520"/>
          </a:xfrm>
          <a:prstGeom prst="roundRect">
            <a:avLst>
              <a:gd name="adj" fmla="val 2198"/>
            </a:avLst>
          </a:prstGeom>
          <a:solidFill>
            <a:srgbClr val="E4F5EC"/>
          </a:solidFill>
          <a:ln w="12700">
            <a:solidFill>
              <a:srgbClr val="BFE4D0"/>
            </a:solidFill>
            <a:prstDash val="solid"/>
          </a:ln>
        </p:spPr>
        <p:txBody>
          <a:bodyPr/>
          <a:lstStyle/>
          <a:p>
            <a:endParaRPr lang="sk-SK"/>
          </a:p>
        </p:txBody>
      </p:sp>
      <p:sp>
        <p:nvSpPr>
          <p:cNvPr id="5" name="Text 3"/>
          <p:cNvSpPr txBox="1"/>
          <p:nvPr/>
        </p:nvSpPr>
        <p:spPr>
          <a:xfrm>
            <a:off x="777240" y="1965960"/>
            <a:ext cx="4800600" cy="365760"/>
          </a:xfrm>
          <a:prstGeom prst="rect">
            <a:avLst/>
          </a:prstGeom>
          <a:noFill/>
          <a:ln/>
        </p:spPr>
        <p:txBody>
          <a:bodyPr wrap="square" lIns="0" tIns="0" rIns="0" bIns="0" rtlCol="0" anchor="ctr"/>
          <a:lstStyle/>
          <a:p>
            <a:pPr marL="0" indent="0">
              <a:buNone/>
            </a:pPr>
            <a:r>
              <a:rPr lang="en-US" sz="1500" b="1" dirty="0">
                <a:solidFill>
                  <a:srgbClr val="0F4B33"/>
                </a:solidFill>
                <a:latin typeface="Calibri" pitchFamily="34" charset="0"/>
                <a:ea typeface="Calibri" pitchFamily="34" charset="-122"/>
                <a:cs typeface="Calibri" pitchFamily="34" charset="-120"/>
              </a:rPr>
              <a:t>Without EV charging</a:t>
            </a:r>
            <a:endParaRPr lang="en-US" sz="1500" dirty="0"/>
          </a:p>
        </p:txBody>
      </p:sp>
      <p:sp>
        <p:nvSpPr>
          <p:cNvPr id="6" name="Text 4"/>
          <p:cNvSpPr txBox="1"/>
          <p:nvPr/>
        </p:nvSpPr>
        <p:spPr>
          <a:xfrm>
            <a:off x="777240" y="2377440"/>
            <a:ext cx="4800600" cy="365760"/>
          </a:xfrm>
          <a:prstGeom prst="rect">
            <a:avLst/>
          </a:prstGeom>
          <a:noFill/>
          <a:ln/>
        </p:spPr>
        <p:txBody>
          <a:bodyPr wrap="square" lIns="0" tIns="0" rIns="0" bIns="0" rtlCol="0" anchor="ctr"/>
          <a:lstStyle/>
          <a:p>
            <a:pPr marL="0" indent="0">
              <a:buNone/>
            </a:pPr>
            <a:r>
              <a:rPr lang="en-US" sz="1150" i="1" dirty="0">
                <a:solidFill>
                  <a:srgbClr val="1E6146"/>
                </a:solidFill>
                <a:latin typeface="Calibri" pitchFamily="34" charset="0"/>
                <a:ea typeface="Calibri" pitchFamily="34" charset="-122"/>
                <a:cs typeface="Calibri" pitchFamily="34" charset="-120"/>
              </a:rPr>
              <a:t>The building operates as a Net Positive Energy entity.</a:t>
            </a:r>
            <a:endParaRPr lang="en-US" sz="1150" dirty="0"/>
          </a:p>
        </p:txBody>
      </p:sp>
      <p:sp>
        <p:nvSpPr>
          <p:cNvPr id="7" name="Text 5"/>
          <p:cNvSpPr txBox="1"/>
          <p:nvPr/>
        </p:nvSpPr>
        <p:spPr>
          <a:xfrm>
            <a:off x="868680" y="2880360"/>
            <a:ext cx="1828800" cy="548640"/>
          </a:xfrm>
          <a:prstGeom prst="rect">
            <a:avLst/>
          </a:prstGeom>
          <a:noFill/>
          <a:ln/>
        </p:spPr>
        <p:txBody>
          <a:bodyPr wrap="square" lIns="0" tIns="0" rIns="0" bIns="0" rtlCol="0" anchor="ctr"/>
          <a:lstStyle/>
          <a:p>
            <a:pPr marL="0" indent="0">
              <a:buNone/>
            </a:pPr>
            <a:r>
              <a:rPr lang="en-US" sz="2200" b="1" dirty="0">
                <a:solidFill>
                  <a:srgbClr val="0F4B33"/>
                </a:solidFill>
                <a:latin typeface="Cambria" pitchFamily="34" charset="0"/>
                <a:ea typeface="Cambria" pitchFamily="34" charset="-122"/>
                <a:cs typeface="Cambria" pitchFamily="34" charset="-120"/>
              </a:rPr>
              <a:t>196 MWh</a:t>
            </a:r>
            <a:endParaRPr lang="en-US" sz="2200" dirty="0"/>
          </a:p>
        </p:txBody>
      </p:sp>
      <p:sp>
        <p:nvSpPr>
          <p:cNvPr id="8" name="Text 6"/>
          <p:cNvSpPr txBox="1"/>
          <p:nvPr/>
        </p:nvSpPr>
        <p:spPr>
          <a:xfrm>
            <a:off x="2743200" y="2926080"/>
            <a:ext cx="2971800" cy="502920"/>
          </a:xfrm>
          <a:prstGeom prst="rect">
            <a:avLst/>
          </a:prstGeom>
          <a:noFill/>
          <a:ln/>
        </p:spPr>
        <p:txBody>
          <a:bodyPr wrap="square" lIns="0" tIns="0" rIns="0" bIns="0" rtlCol="0" anchor="ctr"/>
          <a:lstStyle/>
          <a:p>
            <a:pPr marL="0" indent="0">
              <a:lnSpc>
                <a:spcPct val="115000"/>
              </a:lnSpc>
              <a:buNone/>
            </a:pPr>
            <a:r>
              <a:rPr lang="en-US" sz="1100" dirty="0">
                <a:solidFill>
                  <a:srgbClr val="1E6146"/>
                </a:solidFill>
                <a:latin typeface="Calibri" pitchFamily="34" charset="0"/>
                <a:ea typeface="Calibri" pitchFamily="34" charset="-122"/>
                <a:cs typeface="Calibri" pitchFamily="34" charset="-120"/>
              </a:rPr>
              <a:t>projected annual consumption</a:t>
            </a:r>
            <a:endParaRPr lang="en-US" sz="1100" dirty="0"/>
          </a:p>
        </p:txBody>
      </p:sp>
      <p:sp>
        <p:nvSpPr>
          <p:cNvPr id="9" name="Text 7"/>
          <p:cNvSpPr txBox="1"/>
          <p:nvPr/>
        </p:nvSpPr>
        <p:spPr>
          <a:xfrm>
            <a:off x="868680" y="3566160"/>
            <a:ext cx="1828800" cy="548640"/>
          </a:xfrm>
          <a:prstGeom prst="rect">
            <a:avLst/>
          </a:prstGeom>
          <a:noFill/>
          <a:ln/>
        </p:spPr>
        <p:txBody>
          <a:bodyPr wrap="square" lIns="0" tIns="0" rIns="0" bIns="0" rtlCol="0" anchor="ctr"/>
          <a:lstStyle/>
          <a:p>
            <a:pPr marL="0" indent="0">
              <a:buNone/>
            </a:pPr>
            <a:r>
              <a:rPr lang="en-US" sz="2200" b="1" dirty="0">
                <a:solidFill>
                  <a:srgbClr val="0F4B33"/>
                </a:solidFill>
                <a:latin typeface="Cambria" pitchFamily="34" charset="0"/>
                <a:ea typeface="Cambria" pitchFamily="34" charset="-122"/>
                <a:cs typeface="Cambria" pitchFamily="34" charset="-120"/>
              </a:rPr>
              <a:t>≈220 MWh</a:t>
            </a:r>
            <a:endParaRPr lang="en-US" sz="2200" dirty="0"/>
          </a:p>
        </p:txBody>
      </p:sp>
      <p:sp>
        <p:nvSpPr>
          <p:cNvPr id="10" name="Text 8"/>
          <p:cNvSpPr txBox="1"/>
          <p:nvPr/>
        </p:nvSpPr>
        <p:spPr>
          <a:xfrm>
            <a:off x="2743200" y="3611880"/>
            <a:ext cx="2971800" cy="502920"/>
          </a:xfrm>
          <a:prstGeom prst="rect">
            <a:avLst/>
          </a:prstGeom>
          <a:noFill/>
          <a:ln/>
        </p:spPr>
        <p:txBody>
          <a:bodyPr wrap="square" lIns="0" tIns="0" rIns="0" bIns="0" rtlCol="0" anchor="ctr"/>
          <a:lstStyle/>
          <a:p>
            <a:pPr marL="0" indent="0">
              <a:lnSpc>
                <a:spcPct val="115000"/>
              </a:lnSpc>
              <a:buNone/>
            </a:pPr>
            <a:r>
              <a:rPr lang="en-US" sz="1100" dirty="0">
                <a:solidFill>
                  <a:srgbClr val="1E6146"/>
                </a:solidFill>
                <a:latin typeface="Calibri" pitchFamily="34" charset="0"/>
                <a:ea typeface="Calibri" pitchFamily="34" charset="-122"/>
                <a:cs typeface="Calibri" pitchFamily="34" charset="-120"/>
              </a:rPr>
              <a:t>PV generation potential</a:t>
            </a:r>
            <a:endParaRPr lang="en-US" sz="1100" dirty="0"/>
          </a:p>
        </p:txBody>
      </p:sp>
      <p:sp>
        <p:nvSpPr>
          <p:cNvPr id="11" name="Text 9"/>
          <p:cNvSpPr txBox="1"/>
          <p:nvPr/>
        </p:nvSpPr>
        <p:spPr>
          <a:xfrm>
            <a:off x="868680" y="4251960"/>
            <a:ext cx="1828800" cy="548640"/>
          </a:xfrm>
          <a:prstGeom prst="rect">
            <a:avLst/>
          </a:prstGeom>
          <a:noFill/>
          <a:ln/>
        </p:spPr>
        <p:txBody>
          <a:bodyPr wrap="square" lIns="0" tIns="0" rIns="0" bIns="0" rtlCol="0" anchor="ctr"/>
          <a:lstStyle/>
          <a:p>
            <a:pPr marL="0" indent="0">
              <a:buNone/>
            </a:pPr>
            <a:r>
              <a:rPr lang="en-US" sz="2200" b="1" dirty="0">
                <a:solidFill>
                  <a:srgbClr val="0F4B33"/>
                </a:solidFill>
                <a:latin typeface="Cambria" pitchFamily="34" charset="0"/>
                <a:ea typeface="Cambria" pitchFamily="34" charset="-122"/>
                <a:cs typeface="Cambria" pitchFamily="34" charset="-120"/>
              </a:rPr>
              <a:t>≈24 MWh</a:t>
            </a:r>
            <a:endParaRPr lang="en-US" sz="2200" dirty="0"/>
          </a:p>
        </p:txBody>
      </p:sp>
      <p:sp>
        <p:nvSpPr>
          <p:cNvPr id="12" name="Text 10"/>
          <p:cNvSpPr txBox="1"/>
          <p:nvPr/>
        </p:nvSpPr>
        <p:spPr>
          <a:xfrm>
            <a:off x="2743200" y="4297680"/>
            <a:ext cx="2971800" cy="502920"/>
          </a:xfrm>
          <a:prstGeom prst="rect">
            <a:avLst/>
          </a:prstGeom>
          <a:noFill/>
          <a:ln/>
        </p:spPr>
        <p:txBody>
          <a:bodyPr wrap="square" lIns="0" tIns="0" rIns="0" bIns="0" rtlCol="0" anchor="ctr"/>
          <a:lstStyle/>
          <a:p>
            <a:pPr marL="0" indent="0">
              <a:lnSpc>
                <a:spcPct val="115000"/>
              </a:lnSpc>
              <a:buNone/>
            </a:pPr>
            <a:r>
              <a:rPr lang="en-US" sz="1100" dirty="0">
                <a:solidFill>
                  <a:srgbClr val="1E6146"/>
                </a:solidFill>
                <a:latin typeface="Calibri" pitchFamily="34" charset="0"/>
                <a:ea typeface="Calibri" pitchFamily="34" charset="-122"/>
                <a:cs typeface="Calibri" pitchFamily="34" charset="-120"/>
              </a:rPr>
              <a:t>annual energy surplus</a:t>
            </a:r>
            <a:endParaRPr lang="en-US" sz="1100" dirty="0"/>
          </a:p>
        </p:txBody>
      </p:sp>
      <p:sp>
        <p:nvSpPr>
          <p:cNvPr id="13" name="Text 11"/>
          <p:cNvSpPr txBox="1"/>
          <p:nvPr/>
        </p:nvSpPr>
        <p:spPr>
          <a:xfrm>
            <a:off x="777240" y="5074920"/>
            <a:ext cx="4800600" cy="822960"/>
          </a:xfrm>
          <a:prstGeom prst="rect">
            <a:avLst/>
          </a:prstGeom>
          <a:noFill/>
          <a:ln/>
        </p:spPr>
        <p:txBody>
          <a:bodyPr wrap="square" lIns="0" tIns="0" rIns="0" bIns="0" rtlCol="0" anchor="ctr"/>
          <a:lstStyle/>
          <a:p>
            <a:pPr marL="0" indent="0">
              <a:lnSpc>
                <a:spcPct val="125000"/>
              </a:lnSpc>
              <a:buNone/>
            </a:pPr>
            <a:r>
              <a:rPr lang="en-US" sz="1100" dirty="0">
                <a:solidFill>
                  <a:srgbClr val="1E6146"/>
                </a:solidFill>
                <a:latin typeface="Calibri" pitchFamily="34" charset="0"/>
                <a:ea typeface="Calibri" pitchFamily="34" charset="-122"/>
                <a:cs typeface="Calibri" pitchFamily="34" charset="-120"/>
              </a:rPr>
              <a:t>The stationary BESS (400 kWh) is sufficient to bridge diurnal gaps, ensuring a high degree of self-sufficiency.</a:t>
            </a:r>
            <a:endParaRPr lang="en-US" sz="1100" dirty="0"/>
          </a:p>
        </p:txBody>
      </p:sp>
      <p:sp>
        <p:nvSpPr>
          <p:cNvPr id="14" name="Shape 12"/>
          <p:cNvSpPr/>
          <p:nvPr/>
        </p:nvSpPr>
        <p:spPr>
          <a:xfrm>
            <a:off x="6400800" y="1783080"/>
            <a:ext cx="5257800" cy="4160520"/>
          </a:xfrm>
          <a:prstGeom prst="roundRect">
            <a:avLst>
              <a:gd name="adj" fmla="val 2198"/>
            </a:avLst>
          </a:prstGeom>
          <a:solidFill>
            <a:srgbClr val="0A3D62"/>
          </a:solidFill>
          <a:ln/>
        </p:spPr>
        <p:txBody>
          <a:bodyPr/>
          <a:lstStyle/>
          <a:p>
            <a:endParaRPr lang="sk-SK"/>
          </a:p>
        </p:txBody>
      </p:sp>
      <p:sp>
        <p:nvSpPr>
          <p:cNvPr id="15" name="Text 13"/>
          <p:cNvSpPr txBox="1"/>
          <p:nvPr/>
        </p:nvSpPr>
        <p:spPr>
          <a:xfrm>
            <a:off x="6629400" y="1965960"/>
            <a:ext cx="4800600" cy="365760"/>
          </a:xfrm>
          <a:prstGeom prst="rect">
            <a:avLst/>
          </a:prstGeom>
          <a:noFill/>
          <a:ln/>
        </p:spPr>
        <p:txBody>
          <a:bodyPr wrap="square" lIns="0" tIns="0" rIns="0" bIns="0" rtlCol="0" anchor="ctr"/>
          <a:lstStyle/>
          <a:p>
            <a:pPr marL="0" indent="0">
              <a:buNone/>
            </a:pPr>
            <a:r>
              <a:rPr lang="en-US" sz="1500" b="1" dirty="0">
                <a:solidFill>
                  <a:srgbClr val="3DBE7A"/>
                </a:solidFill>
                <a:latin typeface="Calibri" pitchFamily="34" charset="0"/>
                <a:ea typeface="Calibri" pitchFamily="34" charset="-122"/>
                <a:cs typeface="Calibri" pitchFamily="34" charset="-120"/>
              </a:rPr>
              <a:t>With EV charging (30 points)</a:t>
            </a:r>
            <a:endParaRPr lang="en-US" sz="1500" dirty="0"/>
          </a:p>
        </p:txBody>
      </p:sp>
      <p:sp>
        <p:nvSpPr>
          <p:cNvPr id="16" name="Text 14"/>
          <p:cNvSpPr txBox="1"/>
          <p:nvPr/>
        </p:nvSpPr>
        <p:spPr>
          <a:xfrm>
            <a:off x="6629400" y="2377440"/>
            <a:ext cx="4800600" cy="365760"/>
          </a:xfrm>
          <a:prstGeom prst="rect">
            <a:avLst/>
          </a:prstGeom>
          <a:noFill/>
          <a:ln/>
        </p:spPr>
        <p:txBody>
          <a:bodyPr wrap="square" lIns="0" tIns="0" rIns="0" bIns="0" rtlCol="0" anchor="ctr"/>
          <a:lstStyle/>
          <a:p>
            <a:pPr marL="0" indent="0">
              <a:buNone/>
            </a:pPr>
            <a:r>
              <a:rPr lang="en-US" sz="1150" i="1" dirty="0">
                <a:solidFill>
                  <a:srgbClr val="C9D8DE"/>
                </a:solidFill>
                <a:latin typeface="Calibri" pitchFamily="34" charset="0"/>
                <a:ea typeface="Calibri" pitchFamily="34" charset="-122"/>
                <a:cs typeface="Calibri" pitchFamily="34" charset="-120"/>
              </a:rPr>
              <a:t>A dual impact: increased load vs. a flexibility asset.</a:t>
            </a:r>
            <a:endParaRPr lang="en-US" sz="1150" dirty="0"/>
          </a:p>
        </p:txBody>
      </p:sp>
      <p:sp>
        <p:nvSpPr>
          <p:cNvPr id="17" name="Text 15"/>
          <p:cNvSpPr txBox="1"/>
          <p:nvPr/>
        </p:nvSpPr>
        <p:spPr>
          <a:xfrm>
            <a:off x="6720840" y="2743200"/>
            <a:ext cx="2148840" cy="685800"/>
          </a:xfrm>
          <a:prstGeom prst="rect">
            <a:avLst/>
          </a:prstGeom>
          <a:noFill/>
          <a:ln/>
        </p:spPr>
        <p:txBody>
          <a:bodyPr wrap="square" lIns="0" tIns="0" rIns="0" bIns="0" rtlCol="0" anchor="ctr"/>
          <a:lstStyle/>
          <a:p>
            <a:pPr marL="0" indent="0">
              <a:lnSpc>
                <a:spcPct val="105000"/>
              </a:lnSpc>
              <a:buNone/>
            </a:pPr>
            <a:r>
              <a:rPr lang="en-US" sz="1550" b="1" dirty="0">
                <a:solidFill>
                  <a:srgbClr val="3DBE7A"/>
                </a:solidFill>
                <a:latin typeface="Cambria" pitchFamily="34" charset="0"/>
                <a:ea typeface="Cambria" pitchFamily="34" charset="-122"/>
                <a:cs typeface="Cambria" pitchFamily="34" charset="-120"/>
              </a:rPr>
              <a:t>11.5–69 MWh</a:t>
            </a:r>
            <a:endParaRPr lang="en-US" sz="1550" dirty="0"/>
          </a:p>
        </p:txBody>
      </p:sp>
      <p:sp>
        <p:nvSpPr>
          <p:cNvPr id="18" name="Text 16"/>
          <p:cNvSpPr txBox="1"/>
          <p:nvPr/>
        </p:nvSpPr>
        <p:spPr>
          <a:xfrm>
            <a:off x="8732520" y="2743200"/>
            <a:ext cx="2743200" cy="685800"/>
          </a:xfrm>
          <a:prstGeom prst="rect">
            <a:avLst/>
          </a:prstGeom>
          <a:noFill/>
          <a:ln/>
        </p:spPr>
        <p:txBody>
          <a:bodyPr wrap="square" lIns="0" tIns="0" rIns="0" bIns="0" rtlCol="0" anchor="ctr"/>
          <a:lstStyle/>
          <a:p>
            <a:pPr marL="0" indent="0">
              <a:lnSpc>
                <a:spcPct val="115000"/>
              </a:lnSpc>
              <a:buNone/>
            </a:pPr>
            <a:r>
              <a:rPr lang="en-US" sz="1000" dirty="0">
                <a:solidFill>
                  <a:srgbClr val="E4EEEE"/>
                </a:solidFill>
                <a:latin typeface="Calibri" pitchFamily="34" charset="0"/>
                <a:ea typeface="Calibri" pitchFamily="34" charset="-122"/>
                <a:cs typeface="Calibri" pitchFamily="34" charset="-120"/>
              </a:rPr>
              <a:t>additional annual load from EV charging</a:t>
            </a:r>
            <a:endParaRPr lang="en-US" sz="1000" dirty="0"/>
          </a:p>
        </p:txBody>
      </p:sp>
      <p:sp>
        <p:nvSpPr>
          <p:cNvPr id="19" name="Text 17"/>
          <p:cNvSpPr txBox="1"/>
          <p:nvPr/>
        </p:nvSpPr>
        <p:spPr>
          <a:xfrm>
            <a:off x="6720840" y="3538728"/>
            <a:ext cx="2148840" cy="868680"/>
          </a:xfrm>
          <a:prstGeom prst="rect">
            <a:avLst/>
          </a:prstGeom>
          <a:noFill/>
          <a:ln/>
        </p:spPr>
        <p:txBody>
          <a:bodyPr wrap="square" lIns="0" tIns="0" rIns="0" bIns="0" rtlCol="0" anchor="ctr"/>
          <a:lstStyle/>
          <a:p>
            <a:pPr marL="0" indent="0">
              <a:lnSpc>
                <a:spcPct val="105000"/>
              </a:lnSpc>
              <a:buNone/>
            </a:pPr>
            <a:r>
              <a:rPr lang="en-US" sz="1550" b="1" dirty="0">
                <a:solidFill>
                  <a:srgbClr val="3DBE7A"/>
                </a:solidFill>
                <a:latin typeface="Cambria" pitchFamily="34" charset="0"/>
                <a:ea typeface="Cambria" pitchFamily="34" charset="-122"/>
                <a:cs typeface="Cambria" pitchFamily="34" charset="-120"/>
              </a:rPr>
              <a:t>Net-positive →</a:t>
            </a:r>
            <a:endParaRPr lang="en-US" sz="1550" dirty="0"/>
          </a:p>
          <a:p>
            <a:pPr marL="0" indent="0">
              <a:lnSpc>
                <a:spcPct val="105000"/>
              </a:lnSpc>
              <a:buNone/>
            </a:pPr>
            <a:r>
              <a:rPr lang="en-US" sz="1550" b="1" dirty="0">
                <a:solidFill>
                  <a:srgbClr val="3DBE7A"/>
                </a:solidFill>
                <a:latin typeface="Cambria" pitchFamily="34" charset="0"/>
                <a:ea typeface="Cambria" pitchFamily="34" charset="-122"/>
                <a:cs typeface="Cambria" pitchFamily="34" charset="-120"/>
              </a:rPr>
              <a:t>net-consuming</a:t>
            </a:r>
            <a:endParaRPr lang="en-US" sz="1550" dirty="0"/>
          </a:p>
        </p:txBody>
      </p:sp>
      <p:sp>
        <p:nvSpPr>
          <p:cNvPr id="20" name="Text 18"/>
          <p:cNvSpPr txBox="1"/>
          <p:nvPr/>
        </p:nvSpPr>
        <p:spPr>
          <a:xfrm>
            <a:off x="8732520" y="3538728"/>
            <a:ext cx="2743200" cy="868680"/>
          </a:xfrm>
          <a:prstGeom prst="rect">
            <a:avLst/>
          </a:prstGeom>
          <a:noFill/>
          <a:ln/>
        </p:spPr>
        <p:txBody>
          <a:bodyPr wrap="square" lIns="0" tIns="0" rIns="0" bIns="0" rtlCol="0" anchor="ctr"/>
          <a:lstStyle/>
          <a:p>
            <a:pPr marL="0" indent="0">
              <a:lnSpc>
                <a:spcPct val="115000"/>
              </a:lnSpc>
              <a:buNone/>
            </a:pPr>
            <a:r>
              <a:rPr lang="en-US" sz="1000" dirty="0">
                <a:solidFill>
                  <a:srgbClr val="E4EEEE"/>
                </a:solidFill>
                <a:latin typeface="Calibri" pitchFamily="34" charset="0"/>
                <a:ea typeface="Calibri" pitchFamily="34" charset="-122"/>
                <a:cs typeface="Calibri" pitchFamily="34" charset="-120"/>
              </a:rPr>
              <a:t>possible balance shift under high usage</a:t>
            </a:r>
            <a:endParaRPr lang="en-US" sz="1000" dirty="0"/>
          </a:p>
        </p:txBody>
      </p:sp>
      <p:sp>
        <p:nvSpPr>
          <p:cNvPr id="21" name="Text 19"/>
          <p:cNvSpPr txBox="1"/>
          <p:nvPr/>
        </p:nvSpPr>
        <p:spPr>
          <a:xfrm>
            <a:off x="6720840" y="4517136"/>
            <a:ext cx="2148840" cy="685800"/>
          </a:xfrm>
          <a:prstGeom prst="rect">
            <a:avLst/>
          </a:prstGeom>
          <a:noFill/>
          <a:ln/>
        </p:spPr>
        <p:txBody>
          <a:bodyPr wrap="square" lIns="0" tIns="0" rIns="0" bIns="0" rtlCol="0" anchor="ctr"/>
          <a:lstStyle/>
          <a:p>
            <a:pPr marL="0" indent="0">
              <a:lnSpc>
                <a:spcPct val="105000"/>
              </a:lnSpc>
              <a:buNone/>
            </a:pPr>
            <a:r>
              <a:rPr lang="en-US" sz="1550" b="1" dirty="0">
                <a:solidFill>
                  <a:srgbClr val="3DBE7A"/>
                </a:solidFill>
                <a:latin typeface="Cambria" pitchFamily="34" charset="0"/>
                <a:ea typeface="Cambria" pitchFamily="34" charset="-122"/>
                <a:cs typeface="Cambria" pitchFamily="34" charset="-120"/>
              </a:rPr>
              <a:t>+700–900 kWh</a:t>
            </a:r>
            <a:endParaRPr lang="en-US" sz="1550" dirty="0"/>
          </a:p>
        </p:txBody>
      </p:sp>
      <p:sp>
        <p:nvSpPr>
          <p:cNvPr id="22" name="Text 20"/>
          <p:cNvSpPr txBox="1"/>
          <p:nvPr/>
        </p:nvSpPr>
        <p:spPr>
          <a:xfrm>
            <a:off x="8732520" y="4517136"/>
            <a:ext cx="2743200" cy="685800"/>
          </a:xfrm>
          <a:prstGeom prst="rect">
            <a:avLst/>
          </a:prstGeom>
          <a:noFill/>
          <a:ln/>
        </p:spPr>
        <p:txBody>
          <a:bodyPr wrap="square" lIns="0" tIns="0" rIns="0" bIns="0" rtlCol="0" anchor="ctr"/>
          <a:lstStyle/>
          <a:p>
            <a:pPr marL="0" indent="0">
              <a:lnSpc>
                <a:spcPct val="115000"/>
              </a:lnSpc>
              <a:buNone/>
            </a:pPr>
            <a:r>
              <a:rPr lang="en-US" sz="1000" dirty="0">
                <a:solidFill>
                  <a:srgbClr val="E4EEEE"/>
                </a:solidFill>
                <a:latin typeface="Calibri" pitchFamily="34" charset="0"/>
                <a:ea typeface="Calibri" pitchFamily="34" charset="-122"/>
                <a:cs typeface="Calibri" pitchFamily="34" charset="-120"/>
              </a:rPr>
              <a:t>additional V2B capacity at 50% occupancy</a:t>
            </a:r>
            <a:endParaRPr lang="en-US" sz="1000" dirty="0"/>
          </a:p>
        </p:txBody>
      </p:sp>
      <p:sp>
        <p:nvSpPr>
          <p:cNvPr id="23" name="Text 21"/>
          <p:cNvSpPr txBox="1"/>
          <p:nvPr/>
        </p:nvSpPr>
        <p:spPr>
          <a:xfrm>
            <a:off x="6629400" y="5367528"/>
            <a:ext cx="4800600" cy="502920"/>
          </a:xfrm>
          <a:prstGeom prst="rect">
            <a:avLst/>
          </a:prstGeom>
          <a:noFill/>
          <a:ln/>
        </p:spPr>
        <p:txBody>
          <a:bodyPr wrap="square" lIns="0" tIns="0" rIns="0" bIns="0" rtlCol="0" anchor="ctr"/>
          <a:lstStyle/>
          <a:p>
            <a:pPr marL="0" indent="0">
              <a:lnSpc>
                <a:spcPct val="120000"/>
              </a:lnSpc>
              <a:buNone/>
            </a:pPr>
            <a:r>
              <a:rPr lang="en-US" sz="1000" dirty="0">
                <a:solidFill>
                  <a:srgbClr val="C9D8DE"/>
                </a:solidFill>
                <a:latin typeface="Calibri" pitchFamily="34" charset="0"/>
                <a:ea typeface="Calibri" pitchFamily="34" charset="-122"/>
                <a:cs typeface="Calibri" pitchFamily="34" charset="-120"/>
              </a:rPr>
              <a:t>V2B extends islanded operation capability and reduces PV curtailment — improving the self-consumption ratio despite the lower net annual balance.</a:t>
            </a:r>
            <a:endParaRPr lang="en-US" sz="1000" dirty="0"/>
          </a:p>
        </p:txBody>
      </p:sp>
      <p:sp>
        <p:nvSpPr>
          <p:cNvPr id="24" name="Text 22"/>
          <p:cNvSpPr txBox="1"/>
          <p:nvPr/>
        </p:nvSpPr>
        <p:spPr>
          <a:xfrm>
            <a:off x="11368735" y="6400800"/>
            <a:ext cx="548640" cy="320040"/>
          </a:xfrm>
          <a:prstGeom prst="rect">
            <a:avLst/>
          </a:prstGeom>
          <a:noFill/>
          <a:ln/>
        </p:spPr>
        <p:txBody>
          <a:bodyPr wrap="square" rtlCol="0" anchor="ctr"/>
          <a:lstStyle/>
          <a:p>
            <a:pPr marL="0" indent="0" algn="r">
              <a:buNone/>
            </a:pPr>
            <a:r>
              <a:rPr lang="en-US" sz="1000" dirty="0">
                <a:solidFill>
                  <a:srgbClr val="5B7280"/>
                </a:solidFill>
                <a:latin typeface="Calibri" pitchFamily="34" charset="0"/>
                <a:ea typeface="Calibri" pitchFamily="34" charset="-122"/>
                <a:cs typeface="Calibri"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bg>
      <p:bgPr>
        <a:solidFill>
          <a:srgbClr val="0A3D62"/>
        </a:solidFill>
        <a:effectLst/>
      </p:bgPr>
    </p:bg>
    <p:spTree>
      <p:nvGrpSpPr>
        <p:cNvPr id="1" name=""/>
        <p:cNvGrpSpPr/>
        <p:nvPr/>
      </p:nvGrpSpPr>
      <p:grpSpPr>
        <a:xfrm>
          <a:off x="0" y="0"/>
          <a:ext cx="0" cy="0"/>
          <a:chOff x="0" y="0"/>
          <a:chExt cx="0" cy="0"/>
        </a:xfrm>
      </p:grpSpPr>
      <p:sp>
        <p:nvSpPr>
          <p:cNvPr id="2" name="Shape 0"/>
          <p:cNvSpPr/>
          <p:nvPr/>
        </p:nvSpPr>
        <p:spPr>
          <a:xfrm>
            <a:off x="-2011680" y="3474720"/>
            <a:ext cx="5486400" cy="5486400"/>
          </a:xfrm>
          <a:prstGeom prst="ellipse">
            <a:avLst/>
          </a:prstGeom>
          <a:solidFill>
            <a:srgbClr val="1C7293">
              <a:alpha val="20000"/>
            </a:srgbClr>
          </a:solidFill>
          <a:ln/>
        </p:spPr>
        <p:txBody>
          <a:bodyPr/>
          <a:lstStyle/>
          <a:p>
            <a:endParaRPr lang="sk-SK"/>
          </a:p>
        </p:txBody>
      </p:sp>
      <p:sp>
        <p:nvSpPr>
          <p:cNvPr id="3" name="Shape 1"/>
          <p:cNvSpPr/>
          <p:nvPr/>
        </p:nvSpPr>
        <p:spPr>
          <a:xfrm>
            <a:off x="9692640" y="-2011680"/>
            <a:ext cx="4572000" cy="4572000"/>
          </a:xfrm>
          <a:prstGeom prst="ellipse">
            <a:avLst/>
          </a:prstGeom>
          <a:solidFill>
            <a:srgbClr val="3DBE7A">
              <a:alpha val="22000"/>
            </a:srgbClr>
          </a:solidFill>
          <a:ln/>
        </p:spPr>
        <p:txBody>
          <a:bodyPr/>
          <a:lstStyle/>
          <a:p>
            <a:endParaRPr lang="sk-SK"/>
          </a:p>
        </p:txBody>
      </p:sp>
      <p:sp>
        <p:nvSpPr>
          <p:cNvPr id="4" name="Text 2"/>
          <p:cNvSpPr txBox="1"/>
          <p:nvPr/>
        </p:nvSpPr>
        <p:spPr>
          <a:xfrm>
            <a:off x="731520" y="2926080"/>
            <a:ext cx="10515600" cy="1097280"/>
          </a:xfrm>
          <a:prstGeom prst="rect">
            <a:avLst/>
          </a:prstGeom>
          <a:noFill/>
          <a:ln/>
        </p:spPr>
        <p:txBody>
          <a:bodyPr wrap="square" lIns="0" tIns="0" rIns="0" bIns="0" rtlCol="0" anchor="ctr"/>
          <a:lstStyle/>
          <a:p>
            <a:pPr marL="0" indent="0">
              <a:buNone/>
            </a:pPr>
            <a:r>
              <a:rPr lang="en-US" sz="4200" b="1" dirty="0">
                <a:solidFill>
                  <a:srgbClr val="FFFFFF"/>
                </a:solidFill>
                <a:latin typeface="Cambria" pitchFamily="34" charset="0"/>
                <a:ea typeface="Cambria" pitchFamily="34" charset="-122"/>
                <a:cs typeface="Cambria" pitchFamily="34" charset="-120"/>
              </a:rPr>
              <a:t>Thank you for your attention</a:t>
            </a:r>
            <a:endParaRPr lang="en-US" sz="4200" dirty="0"/>
          </a:p>
        </p:txBody>
      </p:sp>
      <p:sp>
        <p:nvSpPr>
          <p:cNvPr id="5" name="Text 3"/>
          <p:cNvSpPr txBox="1"/>
          <p:nvPr/>
        </p:nvSpPr>
        <p:spPr>
          <a:xfrm>
            <a:off x="822960" y="3429000"/>
            <a:ext cx="7315200" cy="548640"/>
          </a:xfrm>
          <a:prstGeom prst="rect">
            <a:avLst/>
          </a:prstGeom>
          <a:noFill/>
          <a:ln/>
        </p:spPr>
        <p:txBody>
          <a:bodyPr wrap="square" lIns="0" tIns="0" rIns="0" bIns="0" rtlCol="0" anchor="ctr"/>
          <a:lstStyle/>
          <a:p>
            <a:pPr marL="0" indent="0">
              <a:buNone/>
            </a:pPr>
            <a:endParaRPr lang="en-US" sz="1800" dirty="0"/>
          </a:p>
        </p:txBody>
      </p:sp>
      <p:sp>
        <p:nvSpPr>
          <p:cNvPr id="6" name="Shape 4"/>
          <p:cNvSpPr/>
          <p:nvPr/>
        </p:nvSpPr>
        <p:spPr>
          <a:xfrm>
            <a:off x="868680" y="4251960"/>
            <a:ext cx="2011680" cy="0"/>
          </a:xfrm>
          <a:prstGeom prst="line">
            <a:avLst/>
          </a:prstGeom>
          <a:noFill/>
          <a:ln w="38100">
            <a:solidFill>
              <a:srgbClr val="3DBE7A"/>
            </a:solidFill>
            <a:prstDash val="solid"/>
          </a:ln>
        </p:spPr>
        <p:txBody>
          <a:bodyPr/>
          <a:lstStyle/>
          <a:p>
            <a:endParaRPr lang="sk-SK"/>
          </a:p>
        </p:txBody>
      </p:sp>
      <p:sp>
        <p:nvSpPr>
          <p:cNvPr id="7" name="Text 5"/>
          <p:cNvSpPr txBox="1"/>
          <p:nvPr/>
        </p:nvSpPr>
        <p:spPr>
          <a:xfrm>
            <a:off x="822960" y="4526280"/>
            <a:ext cx="5486400" cy="365760"/>
          </a:xfrm>
          <a:prstGeom prst="rect">
            <a:avLst/>
          </a:prstGeom>
          <a:noFill/>
          <a:ln/>
        </p:spPr>
        <p:txBody>
          <a:bodyPr wrap="square" rtlCol="0" anchor="ctr"/>
          <a:lstStyle/>
          <a:p>
            <a:pPr marL="0" indent="0">
              <a:buNone/>
            </a:pPr>
            <a:r>
              <a:rPr lang="en-US" sz="1300" dirty="0">
                <a:solidFill>
                  <a:srgbClr val="FFFFFF"/>
                </a:solidFill>
                <a:latin typeface="Calibri" pitchFamily="34" charset="0"/>
                <a:ea typeface="Calibri" pitchFamily="34" charset="-122"/>
                <a:cs typeface="Calibri" pitchFamily="34" charset="-120"/>
              </a:rPr>
              <a:t>J. Šimčák · julius.simcak@tuke.sk</a:t>
            </a:r>
            <a:endParaRPr lang="en-US" sz="1300" dirty="0"/>
          </a:p>
        </p:txBody>
      </p:sp>
      <p:sp>
        <p:nvSpPr>
          <p:cNvPr id="8" name="Text 6"/>
          <p:cNvSpPr txBox="1"/>
          <p:nvPr/>
        </p:nvSpPr>
        <p:spPr>
          <a:xfrm>
            <a:off x="822960" y="4846320"/>
            <a:ext cx="5486400" cy="365760"/>
          </a:xfrm>
          <a:prstGeom prst="rect">
            <a:avLst/>
          </a:prstGeom>
          <a:noFill/>
          <a:ln/>
        </p:spPr>
        <p:txBody>
          <a:bodyPr wrap="square" rtlCol="0" anchor="ctr"/>
          <a:lstStyle/>
          <a:p>
            <a:pPr marL="0" indent="0">
              <a:buNone/>
            </a:pPr>
            <a:endParaRPr lang="en-US" sz="1300" dirty="0"/>
          </a:p>
        </p:txBody>
      </p:sp>
      <p:sp>
        <p:nvSpPr>
          <p:cNvPr id="9" name="Text 7"/>
          <p:cNvSpPr txBox="1"/>
          <p:nvPr/>
        </p:nvSpPr>
        <p:spPr>
          <a:xfrm>
            <a:off x="822960" y="4932045"/>
            <a:ext cx="5486400" cy="365760"/>
          </a:xfrm>
          <a:prstGeom prst="rect">
            <a:avLst/>
          </a:prstGeom>
          <a:noFill/>
          <a:ln/>
        </p:spPr>
        <p:txBody>
          <a:bodyPr wrap="square" rtlCol="0" anchor="ctr"/>
          <a:lstStyle/>
          <a:p>
            <a:pPr marL="0" indent="0">
              <a:buNone/>
            </a:pPr>
            <a:r>
              <a:rPr lang="en-US" sz="1150" dirty="0">
                <a:solidFill>
                  <a:srgbClr val="9DB6BE"/>
                </a:solidFill>
                <a:latin typeface="Calibri" pitchFamily="34" charset="0"/>
                <a:ea typeface="Calibri" pitchFamily="34" charset="-122"/>
                <a:cs typeface="Calibri" pitchFamily="34" charset="-120"/>
              </a:rPr>
              <a:t>Department of Electric Power Engineering, FEI TUKE</a:t>
            </a:r>
            <a:endParaRPr lang="en-US" sz="1150" dirty="0"/>
          </a:p>
        </p:txBody>
      </p:sp>
      <p:sp>
        <p:nvSpPr>
          <p:cNvPr id="10" name="Text 8"/>
          <p:cNvSpPr txBox="1"/>
          <p:nvPr/>
        </p:nvSpPr>
        <p:spPr>
          <a:xfrm>
            <a:off x="822960" y="6126480"/>
            <a:ext cx="7315200" cy="320040"/>
          </a:xfrm>
          <a:prstGeom prst="rect">
            <a:avLst/>
          </a:prstGeom>
          <a:noFill/>
          <a:ln/>
        </p:spPr>
        <p:txBody>
          <a:bodyPr wrap="square" rtlCol="0" anchor="ctr"/>
          <a:lstStyle/>
          <a:p>
            <a:pPr marL="0" indent="0">
              <a:buNone/>
            </a:pP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101</TotalTime>
  <Words>1781</Words>
  <Application>Microsoft Office PowerPoint</Application>
  <PresentationFormat>Širokouhlá</PresentationFormat>
  <Paragraphs>254</Paragraphs>
  <Slides>17</Slides>
  <Notes>17</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17</vt:i4>
      </vt:variant>
    </vt:vector>
  </HeadingPairs>
  <TitlesOfParts>
    <vt:vector size="21" baseType="lpstr">
      <vt:lpstr>Arial</vt:lpstr>
      <vt:lpstr>Calibri</vt:lpstr>
      <vt:lpstr>Cambria</vt:lpstr>
      <vt:lpstr>Office Theme</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Július Šimčák</cp:lastModifiedBy>
  <cp:revision>3</cp:revision>
  <dcterms:created xsi:type="dcterms:W3CDTF">2026-09-02T09:24:01Z</dcterms:created>
  <dcterms:modified xsi:type="dcterms:W3CDTF">2026-09-03T13:54:42Z</dcterms:modified>
</cp:coreProperties>
</file>