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1" r:id="rId2"/>
  </p:sldMasterIdLst>
  <p:notesMasterIdLst>
    <p:notesMasterId r:id="rId17"/>
  </p:notesMasterIdLst>
  <p:sldIdLst>
    <p:sldId id="256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58" r:id="rId15"/>
    <p:sldId id="270" r:id="rId16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4A6F"/>
    <a:srgbClr val="EBA9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1"/>
  </p:normalViewPr>
  <p:slideViewPr>
    <p:cSldViewPr snapToGrid="0" snapToObjects="1">
      <p:cViewPr varScale="1">
        <p:scale>
          <a:sx n="123" d="100"/>
          <a:sy n="123" d="100"/>
        </p:scale>
        <p:origin x="720" y="75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mil Ševc" userId="bc83be0f-43d4-412e-b47c-b10433ec8a29" providerId="ADAL" clId="{1084AB29-FD1F-4430-860F-0DD3D71BCD06}"/>
    <pc:docChg chg="custSel modSld">
      <pc:chgData name="Kamil Ševc" userId="bc83be0f-43d4-412e-b47c-b10433ec8a29" providerId="ADAL" clId="{1084AB29-FD1F-4430-860F-0DD3D71BCD06}" dt="2026-09-21T11:03:25.462" v="3" actId="478"/>
      <pc:docMkLst>
        <pc:docMk/>
      </pc:docMkLst>
      <pc:sldChg chg="delSp mod modNotesTx">
        <pc:chgData name="Kamil Ševc" userId="bc83be0f-43d4-412e-b47c-b10433ec8a29" providerId="ADAL" clId="{1084AB29-FD1F-4430-860F-0DD3D71BCD06}" dt="2026-09-21T11:03:25.462" v="3" actId="478"/>
        <pc:sldMkLst>
          <pc:docMk/>
          <pc:sldMk cId="1071748937" sldId="270"/>
        </pc:sldMkLst>
        <pc:spChg chg="del">
          <ac:chgData name="Kamil Ševc" userId="bc83be0f-43d4-412e-b47c-b10433ec8a29" providerId="ADAL" clId="{1084AB29-FD1F-4430-860F-0DD3D71BCD06}" dt="2026-09-21T11:03:25.462" v="3" actId="478"/>
          <ac:spMkLst>
            <pc:docMk/>
            <pc:sldMk cId="1071748937" sldId="270"/>
            <ac:spMk id="2" creationId="{97C54CC0-87DD-4104-A611-23C3F386E0A6}"/>
          </ac:spMkLst>
        </pc:spChg>
        <pc:spChg chg="del">
          <ac:chgData name="Kamil Ševc" userId="bc83be0f-43d4-412e-b47c-b10433ec8a29" providerId="ADAL" clId="{1084AB29-FD1F-4430-860F-0DD3D71BCD06}" dt="2026-09-21T11:03:06.714" v="0" actId="478"/>
          <ac:spMkLst>
            <pc:docMk/>
            <pc:sldMk cId="1071748937" sldId="270"/>
            <ac:spMk id="4" creationId="{8C639F07-F15D-4348-A556-BE0BE3010782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1"/>
  <c:style val="2"/>
  <c:chart>
    <c:autoTitleDeleted val="1"/>
    <c:plotArea>
      <c:layout/>
      <c:lineChart>
        <c:grouping val="standard"/>
        <c:varyColors val="1"/>
        <c:ser>
          <c:idx val="0"/>
          <c:order val="0"/>
          <c:tx>
            <c:strRef>
              <c:f>Hárok1!$B$1</c:f>
              <c:strCache>
                <c:ptCount val="1"/>
                <c:pt idx="0">
                  <c:v>PV output</c:v>
                </c:pt>
              </c:strCache>
            </c:strRef>
          </c:tx>
          <c:spPr>
            <a:ln w="47625">
              <a:solidFill>
                <a:srgbClr val="EBA920"/>
              </a:solidFill>
              <a:prstDash val="solid"/>
            </a:ln>
          </c:spPr>
          <c:marker>
            <c:symbol val="none"/>
          </c:marker>
          <c:cat>
            <c:numRef>
              <c:f>Hárok1!$A$2:$A$10</c:f>
              <c:numCache>
                <c:formatCode>General</c:formatCode>
                <c:ptCount val="9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9</c:v>
                </c:pt>
                <c:pt idx="4">
                  <c:v>12</c:v>
                </c:pt>
                <c:pt idx="5">
                  <c:v>15</c:v>
                </c:pt>
                <c:pt idx="6">
                  <c:v>18</c:v>
                </c:pt>
                <c:pt idx="7">
                  <c:v>21</c:v>
                </c:pt>
                <c:pt idx="8">
                  <c:v>24</c:v>
                </c:pt>
              </c:numCache>
            </c:numRef>
          </c:cat>
          <c:val>
            <c:numRef>
              <c:f>Hárok1!$B$2:$B$10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0.2</c:v>
                </c:pt>
                <c:pt idx="3">
                  <c:v>1.8</c:v>
                </c:pt>
                <c:pt idx="4">
                  <c:v>3.5</c:v>
                </c:pt>
                <c:pt idx="5">
                  <c:v>2.7</c:v>
                </c:pt>
                <c:pt idx="6">
                  <c:v>0.5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E9AB-40B0-BB03-9B323DC1A1E9}"/>
            </c:ext>
          </c:extLst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Demand</c:v>
                </c:pt>
              </c:strCache>
            </c:strRef>
          </c:tx>
          <c:spPr>
            <a:ln w="38100">
              <a:solidFill>
                <a:srgbClr val="233F6B"/>
              </a:solidFill>
              <a:prstDash val="solid"/>
            </a:ln>
          </c:spPr>
          <c:marker>
            <c:symbol val="none"/>
          </c:marker>
          <c:cat>
            <c:numRef>
              <c:f>Hárok1!$A$2:$A$10</c:f>
              <c:numCache>
                <c:formatCode>General</c:formatCode>
                <c:ptCount val="9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9</c:v>
                </c:pt>
                <c:pt idx="4">
                  <c:v>12</c:v>
                </c:pt>
                <c:pt idx="5">
                  <c:v>15</c:v>
                </c:pt>
                <c:pt idx="6">
                  <c:v>18</c:v>
                </c:pt>
                <c:pt idx="7">
                  <c:v>21</c:v>
                </c:pt>
                <c:pt idx="8">
                  <c:v>24</c:v>
                </c:pt>
              </c:numCache>
            </c:numRef>
          </c:cat>
          <c:val>
            <c:numRef>
              <c:f>Hárok1!$C$2:$C$10</c:f>
              <c:numCache>
                <c:formatCode>General</c:formatCode>
                <c:ptCount val="9"/>
                <c:pt idx="0">
                  <c:v>1.2</c:v>
                </c:pt>
                <c:pt idx="1">
                  <c:v>1</c:v>
                </c:pt>
                <c:pt idx="2">
                  <c:v>1.3</c:v>
                </c:pt>
                <c:pt idx="3">
                  <c:v>2</c:v>
                </c:pt>
                <c:pt idx="4">
                  <c:v>2.2000000000000002</c:v>
                </c:pt>
                <c:pt idx="5">
                  <c:v>2.5</c:v>
                </c:pt>
                <c:pt idx="6">
                  <c:v>3.3</c:v>
                </c:pt>
                <c:pt idx="7">
                  <c:v>2.4</c:v>
                </c:pt>
                <c:pt idx="8">
                  <c:v>1.4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E9AB-40B0-BB03-9B323DC1A1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 sz="1050">
                <a:solidFill>
                  <a:srgbClr val="6E7781"/>
                </a:solidFill>
              </a:defRPr>
            </a:pPr>
            <a:endParaRPr lang="sk-SK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4"/>
          <c:min val="0"/>
        </c:scaling>
        <c:delete val="0"/>
        <c:axPos val="l"/>
        <c:majorGridlines>
          <c:spPr>
            <a:ln w="9525">
              <a:solidFill>
                <a:srgbClr val="D6D9DE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r>
                  <a:rPr lang="sk-SK"/>
                  <a:t>Relative power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 sz="1050">
                <a:solidFill>
                  <a:srgbClr val="6E7781"/>
                </a:solidFill>
              </a:defRPr>
            </a:pPr>
            <a:endParaRPr lang="sk-SK"/>
          </a:p>
        </c:txPr>
        <c:crossAx val="48650112"/>
        <c:crosses val="autoZero"/>
        <c:crossBetween val="between"/>
      </c:valAx>
      <c:spPr>
        <a:solidFill>
          <a:srgbClr val="FFFFFF"/>
        </a:solidFill>
      </c:spPr>
    </c:plotArea>
    <c:legend>
      <c:legendPos val="b"/>
      <c:overlay val="0"/>
      <c:txPr>
        <a:bodyPr anchorCtr="1"/>
        <a:lstStyle/>
        <a:p>
          <a:pPr>
            <a:defRPr sz="1125">
              <a:solidFill>
                <a:srgbClr val="6E7781"/>
              </a:solidFill>
            </a:defRPr>
          </a:pPr>
          <a:endParaRPr lang="sk-SK"/>
        </a:p>
      </c:txPr>
    </c:legend>
    <c:plotVisOnly val="1"/>
    <c:dispBlanksAs val="zero"/>
    <c:showDLblsOverMax val="1"/>
  </c:chart>
  <c:spPr>
    <a:solidFill>
      <a:srgbClr val="FFFFFF"/>
    </a:solidFill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B6AA9-7975-354A-A998-04EF9469A609}" type="datetimeFigureOut">
              <a:rPr lang="sk-SK" smtClean="0"/>
              <a:t>21. 9. 2026</a:t>
            </a:fld>
            <a:endParaRPr lang="sk-S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E1512-5E53-DD4B-AFA2-A8661F5B2C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66565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st page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8F018F4-B38F-2E44-8A38-1A1EA2D36F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97911" y="2515053"/>
            <a:ext cx="9996178" cy="70711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4B950876-6C55-6740-A374-92050844C5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7911" y="3222171"/>
            <a:ext cx="9996178" cy="13824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SUBTITLE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22810C69-3273-DA4A-BFEE-D5ABF84768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7911" y="5296178"/>
            <a:ext cx="9996178" cy="37011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 err="1"/>
              <a:t>Supervisor</a:t>
            </a:r>
            <a:r>
              <a:rPr lang="sk-SK" dirty="0"/>
              <a:t> </a:t>
            </a:r>
            <a:r>
              <a:rPr lang="sk-SK" dirty="0" err="1"/>
              <a:t>name</a:t>
            </a:r>
            <a:endParaRPr lang="sk-SK" dirty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98B4246-0B6F-E640-B986-82EBEB4341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7911" y="5691389"/>
            <a:ext cx="9996178" cy="37011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Department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64C7096-44EF-404A-906C-30A1AD23A7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97911" y="6088853"/>
            <a:ext cx="9996178" cy="37011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 err="1"/>
              <a:t>Date</a:t>
            </a:r>
            <a:endParaRPr lang="sk-SK" dirty="0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380FD363-5C0C-0845-835B-6C87C80F89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97911" y="4898714"/>
            <a:ext cx="9996178" cy="37011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 err="1"/>
              <a:t>Student</a:t>
            </a:r>
            <a:r>
              <a:rPr lang="sk-SK" dirty="0"/>
              <a:t> </a:t>
            </a:r>
            <a:r>
              <a:rPr lang="sk-SK" dirty="0" err="1"/>
              <a:t>name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07407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40FF04A3-785C-A946-9332-C2EAFE6328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7911" y="3222170"/>
            <a:ext cx="9996178" cy="15182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THANK YOU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504454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D3D52A-DA18-3545-AAEE-E0081083CB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6220" y="1609366"/>
            <a:ext cx="10207580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 </a:t>
            </a:r>
            <a:r>
              <a:rPr lang="sk-SK" sz="1800" b="0" i="0" u="none" strike="noStrike" kern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field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B86E5B1-08FD-EA40-9D89-2A8FA0CD8C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6221" y="871793"/>
            <a:ext cx="10207580" cy="6048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09807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D3D52A-DA18-3545-AAEE-E0081083CB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6220" y="1609366"/>
            <a:ext cx="5015094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 </a:t>
            </a:r>
            <a:r>
              <a:rPr lang="sk-SK" sz="1800" b="0" i="0" u="none" strike="noStrike" kern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field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endParaRPr lang="sk-SK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B86E5B1-08FD-EA40-9D89-2A8FA0CD8C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6221" y="871793"/>
            <a:ext cx="10207580" cy="6048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sk-SK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E56B732E-6592-2F4F-891F-A80D5BE2632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38707" y="1609366"/>
            <a:ext cx="5015094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 </a:t>
            </a:r>
            <a:r>
              <a:rPr lang="sk-SK" sz="1800" b="0" i="0" u="none" strike="noStrike" kern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field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59343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52D4FB48-E4FB-B440-BC34-A2B828DD6E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6220" y="1609366"/>
            <a:ext cx="3077437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 </a:t>
            </a:r>
            <a:r>
              <a:rPr lang="sk-SK" sz="1800" b="0" i="0" u="none" strike="noStrike" kern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field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1A08039C-0937-3943-9727-FB3A92DE27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6221" y="871793"/>
            <a:ext cx="3077437" cy="6048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sk-SK" dirty="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CD7EC1F-E91C-A54C-8E5B-5276444133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20792" y="1609366"/>
            <a:ext cx="3077437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 </a:t>
            </a:r>
            <a:r>
              <a:rPr lang="sk-SK" sz="1800" b="0" i="0" u="none" strike="noStrike" kern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field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2DF69D21-6F08-A744-B186-1F9D82B710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20793" y="871793"/>
            <a:ext cx="3077437" cy="6048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sk-SK" dirty="0"/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779C4343-199D-A341-9AB7-BDEA4FDC530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95364" y="1609366"/>
            <a:ext cx="3077437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 </a:t>
            </a:r>
            <a:r>
              <a:rPr lang="sk-SK" sz="1800" b="0" i="0" u="none" strike="noStrike" kern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field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581671B3-9280-8B41-B98C-FEBE45AAD2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95365" y="871793"/>
            <a:ext cx="3077437" cy="6048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71109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ue fi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E03248B-B0B7-E14A-8E92-363F5C5475F2}"/>
              </a:ext>
            </a:extLst>
          </p:cNvPr>
          <p:cNvSpPr/>
          <p:nvPr userDrawn="1"/>
        </p:nvSpPr>
        <p:spPr>
          <a:xfrm>
            <a:off x="6814206" y="76199"/>
            <a:ext cx="5377543" cy="67818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74CBB870-2EBE-924E-B55B-96C0E84B18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74652" y="484461"/>
            <a:ext cx="4057151" cy="34734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rgbClr val="EBA92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sk-SK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7391038-2704-074F-BB6F-A5D39808ED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74153" y="904918"/>
            <a:ext cx="4057650" cy="5425168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Text </a:t>
            </a:r>
            <a:r>
              <a:rPr lang="sk-SK" dirty="0" err="1"/>
              <a:t>field</a:t>
            </a:r>
            <a:endParaRPr lang="sk-SK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2FBA3A62-7F88-954E-8688-33DC8C3A32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6220" y="1609366"/>
            <a:ext cx="5396093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 </a:t>
            </a:r>
            <a:r>
              <a:rPr lang="sk-SK" sz="1800" b="0" i="0" u="none" strike="noStrike" kern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field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408C93D-6981-6546-8777-BBF41BE80D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6221" y="871793"/>
            <a:ext cx="5396093" cy="6048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13691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5507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EAEE394-3141-2D4C-BF30-130B86C132A8}"/>
              </a:ext>
            </a:extLst>
          </p:cNvPr>
          <p:cNvSpPr/>
          <p:nvPr userDrawn="1"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EBA9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010734-F7A3-3A49-8FC2-1B1F5A7E96F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83400" y="241300"/>
            <a:ext cx="5308600" cy="6616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4AD6D8-1432-144F-8A40-8390DD605D0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36811" y="1022555"/>
            <a:ext cx="4939898" cy="72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561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3D62D7-35B3-714C-929D-B95A5879B597}"/>
              </a:ext>
            </a:extLst>
          </p:cNvPr>
          <p:cNvSpPr/>
          <p:nvPr userDrawn="1"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EBA9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292AF4-3B7D-6543-99D2-3673109FA0C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883400" y="241300"/>
            <a:ext cx="5308600" cy="66167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0D3C7B9-0791-A74C-8699-5971E4B87B2B}"/>
              </a:ext>
            </a:extLst>
          </p:cNvPr>
          <p:cNvSpPr txBox="1"/>
          <p:nvPr userDrawn="1"/>
        </p:nvSpPr>
        <p:spPr>
          <a:xfrm>
            <a:off x="5070928" y="6342727"/>
            <a:ext cx="20501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FD2551DA-676C-9449-B3FD-8B81DD4AA216}" type="slidenum">
              <a:rPr lang="sk-SK" sz="140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sk-SK" sz="1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ED8B45-61E1-3F42-B6D3-3D832A9A8F41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123950" y="5808550"/>
            <a:ext cx="3567929" cy="52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326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5" r:id="rId3"/>
    <p:sldLayoutId id="2147483654" r:id="rId4"/>
    <p:sldLayoutId id="2147483656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0F4FD4F6-5157-28FA-BA90-1EF098E2EA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97911" y="2515053"/>
            <a:ext cx="9996178" cy="2233410"/>
          </a:xfrm>
        </p:spPr>
        <p:txBody>
          <a:bodyPr/>
          <a:lstStyle/>
          <a:p>
            <a:pPr>
              <a:defRPr sz="2925" b="1">
                <a:solidFill>
                  <a:srgbClr val="FFFFFF"/>
                </a:solidFill>
              </a:defRPr>
            </a:pPr>
            <a:r>
              <a:rPr lang="en-US" sz="4000" b="1" dirty="0">
                <a:solidFill>
                  <a:srgbClr val="FFFFFF"/>
                </a:solidFill>
                <a:latin typeface="Times New Roman"/>
              </a:rPr>
              <a:t>Coordinated Operation of</a:t>
            </a:r>
          </a:p>
          <a:p>
            <a:pPr>
              <a:defRPr sz="2925" b="1">
                <a:solidFill>
                  <a:srgbClr val="FFFFFF"/>
                </a:solidFill>
              </a:defRPr>
            </a:pPr>
            <a:r>
              <a:rPr lang="en-US" sz="4000" b="1" dirty="0">
                <a:solidFill>
                  <a:srgbClr val="FFFFFF"/>
                </a:solidFill>
                <a:latin typeface="Times New Roman"/>
              </a:rPr>
              <a:t>Photovoltaic Systems in</a:t>
            </a:r>
          </a:p>
          <a:p>
            <a:pPr>
              <a:defRPr sz="2925" b="1">
                <a:solidFill>
                  <a:srgbClr val="FFFFFF"/>
                </a:solidFill>
              </a:defRPr>
            </a:pPr>
            <a:r>
              <a:rPr lang="en-US" sz="4000" b="1" dirty="0">
                <a:solidFill>
                  <a:srgbClr val="FFFFFF"/>
                </a:solidFill>
                <a:latin typeface="Times New Roman"/>
              </a:rPr>
              <a:t>Virtual Power Plants</a:t>
            </a:r>
          </a:p>
          <a:p>
            <a:endParaRPr lang="sk-SK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A25A0EA-1AB7-FEFF-36ED-BC30712826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k-S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V4 </a:t>
            </a:r>
            <a:r>
              <a:rPr lang="sk-S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EnergyNet</a:t>
            </a:r>
            <a:r>
              <a:rPr lang="sk-S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sk-S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Academic</a:t>
            </a:r>
            <a:r>
              <a:rPr lang="sk-S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Networking</a:t>
            </a:r>
            <a:r>
              <a:rPr lang="sk-S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sk-S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Renewable</a:t>
            </a:r>
            <a:r>
              <a:rPr lang="sk-S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Energy and </a:t>
            </a:r>
            <a:r>
              <a:rPr lang="sk-S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Smart</a:t>
            </a:r>
            <a:r>
              <a:rPr lang="sk-S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Power</a:t>
            </a:r>
            <a:r>
              <a:rPr lang="sk-S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Systems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0561EC0-CD16-36E7-916B-A3DC6A1651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Ing. Kamil Ševc	7.9.2026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BB920D34-7611-9325-3468-1D6615C88E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k-S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Technical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University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Košice – Department of </a:t>
            </a:r>
            <a:r>
              <a:rPr lang="sk-S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Power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Engineering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E6B6D6AA-624D-7BDB-1281-C5C89970F5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sk-SK" dirty="0">
                <a:solidFill>
                  <a:srgbClr val="D8DEE8"/>
                </a:solidFill>
                <a:latin typeface="Times New Roman"/>
              </a:rPr>
              <a:t>WORKSHOP PRESENTATION – </a:t>
            </a:r>
            <a:r>
              <a:rPr lang="en-US" dirty="0">
                <a:solidFill>
                  <a:srgbClr val="D8DEE8"/>
                </a:solidFill>
                <a:latin typeface="Times New Roman"/>
              </a:rPr>
              <a:t>Research direction, proposed methodology and planned validation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41611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ĺžnik 12">
            <a:extLst>
              <a:ext uri="{FF2B5EF4-FFF2-40B4-BE49-F238E27FC236}">
                <a16:creationId xmlns:a16="http://schemas.microsoft.com/office/drawing/2014/main" id="{A1DF203D-425F-4BAF-B908-21B90CFEDAB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23825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1BF1A7B7-4F23-4515-B8CC-A7F47A754C5D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EBA920"/>
                </a:solidFill>
              </a:defRPr>
            </a:pPr>
            <a:r>
              <a:rPr sz="975" b="1" dirty="0">
                <a:solidFill>
                  <a:srgbClr val="EBA920"/>
                </a:solidFill>
                <a:latin typeface="Times New Roman"/>
              </a:rPr>
              <a:t>RESEARCH MOTIVATION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35CF64C4-AAA4-4FE6-8BD5-5FFBEE46A014}"/>
              </a:ext>
            </a:extLst>
          </p:cNvPr>
          <p:cNvSpPr>
            <a:spLocks noGrp="1"/>
          </p:cNvSpPr>
          <p:nvPr/>
        </p:nvSpPr>
        <p:spPr>
          <a:xfrm>
            <a:off x="666750" y="657225"/>
            <a:ext cx="9906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625" b="1">
                <a:solidFill>
                  <a:srgbClr val="233F6B"/>
                </a:solidFill>
              </a:defRPr>
            </a:pPr>
            <a:r>
              <a:rPr sz="2625" b="1">
                <a:solidFill>
                  <a:srgbClr val="233F6B"/>
                </a:solidFill>
                <a:latin typeface="Times New Roman"/>
              </a:rPr>
              <a:t>PV capacity is growing faster than controllability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A3BF1E8A-CBB5-4D5B-BDB4-9382D387A03F}"/>
              </a:ext>
            </a:extLst>
          </p:cNvPr>
          <p:cNvSpPr>
            <a:spLocks noGrp="1"/>
          </p:cNvSpPr>
          <p:nvPr/>
        </p:nvSpPr>
        <p:spPr>
          <a:xfrm>
            <a:off x="666750" y="1362075"/>
            <a:ext cx="10858500" cy="19050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graphicFrame>
        <p:nvGraphicFramePr>
          <p:cNvPr id="18" name="Chart"/>
          <p:cNvGraphicFramePr/>
          <p:nvPr>
            <p:extLst>
              <p:ext uri="{D42A27DB-BD31-4B8C-83A1-F6EECF244321}">
                <p14:modId xmlns:p14="http://schemas.microsoft.com/office/powerpoint/2010/main" val="390472816"/>
              </p:ext>
            </p:extLst>
          </p:nvPr>
        </p:nvGraphicFramePr>
        <p:xfrm>
          <a:off x="301417" y="1676400"/>
          <a:ext cx="5621755" cy="2806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Obdĺžnik 6">
            <a:extLst>
              <a:ext uri="{FF2B5EF4-FFF2-40B4-BE49-F238E27FC236}">
                <a16:creationId xmlns:a16="http://schemas.microsoft.com/office/drawing/2014/main" id="{D4B6354A-D80C-4472-BC3B-51119432C038}"/>
              </a:ext>
            </a:extLst>
          </p:cNvPr>
          <p:cNvSpPr>
            <a:spLocks noGrp="1"/>
          </p:cNvSpPr>
          <p:nvPr/>
        </p:nvSpPr>
        <p:spPr>
          <a:xfrm>
            <a:off x="5923172" y="1524000"/>
            <a:ext cx="2952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233F6B"/>
                </a:solidFill>
              </a:defRPr>
            </a:pPr>
            <a:r>
              <a:rPr sz="1800" b="1" dirty="0">
                <a:solidFill>
                  <a:srgbClr val="233F6B"/>
                </a:solidFill>
                <a:latin typeface="Times New Roman"/>
              </a:rPr>
              <a:t>The research problem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B3184FF8-3A52-419D-9E55-BD38EA5B9696}"/>
              </a:ext>
            </a:extLst>
          </p:cNvPr>
          <p:cNvSpPr>
            <a:spLocks noGrp="1"/>
          </p:cNvSpPr>
          <p:nvPr/>
        </p:nvSpPr>
        <p:spPr>
          <a:xfrm>
            <a:off x="5923172" y="1956134"/>
            <a:ext cx="314325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6E7781"/>
                </a:solidFill>
              </a:defRPr>
            </a:pPr>
            <a:r>
              <a:rPr sz="1500" b="0" dirty="0">
                <a:solidFill>
                  <a:srgbClr val="6E7781"/>
                </a:solidFill>
                <a:latin typeface="Times New Roman"/>
              </a:rPr>
              <a:t>How can distributed PV, storage and flexible demand be coordinated so that the combined portfolio is predictable, technically feasible and useful to the grid?</a:t>
            </a:r>
          </a:p>
        </p:txBody>
      </p:sp>
      <p:sp>
        <p:nvSpPr>
          <p:cNvPr id="9" name="Obdĺžnik: zaoblené rohy 8">
            <a:extLst>
              <a:ext uri="{FF2B5EF4-FFF2-40B4-BE49-F238E27FC236}">
                <a16:creationId xmlns:a16="http://schemas.microsoft.com/office/drawing/2014/main" id="{0DD1F09F-AD1C-43EF-BE0B-4A73C41C455A}"/>
              </a:ext>
            </a:extLst>
          </p:cNvPr>
          <p:cNvSpPr>
            <a:spLocks noGrp="1"/>
          </p:cNvSpPr>
          <p:nvPr/>
        </p:nvSpPr>
        <p:spPr>
          <a:xfrm>
            <a:off x="1786188" y="4467726"/>
            <a:ext cx="3143250" cy="666750"/>
          </a:xfrm>
          <a:prstGeom prst="roundRect">
            <a:avLst>
              <a:gd name="adj" fmla="val 17143"/>
            </a:avLst>
          </a:prstGeom>
          <a:solidFill>
            <a:srgbClr val="F2F2F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B589F15B-60F9-45BB-A078-0C11909F7A49}"/>
              </a:ext>
            </a:extLst>
          </p:cNvPr>
          <p:cNvSpPr>
            <a:spLocks noGrp="1"/>
          </p:cNvSpPr>
          <p:nvPr/>
        </p:nvSpPr>
        <p:spPr>
          <a:xfrm>
            <a:off x="1976688" y="4695825"/>
            <a:ext cx="2762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125" b="1">
                <a:solidFill>
                  <a:srgbClr val="6E7781"/>
                </a:solidFill>
              </a:defRPr>
            </a:pPr>
            <a:r>
              <a:rPr sz="1125" b="1" dirty="0">
                <a:solidFill>
                  <a:srgbClr val="6E7781"/>
                </a:solidFill>
                <a:latin typeface="Times New Roman"/>
              </a:rPr>
              <a:t>Illustrative daily profiles</a:t>
            </a:r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115F7E5F-B403-4563-A776-DB44B1A1252A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857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6E7781"/>
                </a:solidFill>
              </a:defRPr>
            </a:pPr>
            <a:r>
              <a:rPr sz="750" b="0">
                <a:solidFill>
                  <a:srgbClr val="6E7781"/>
                </a:solidFill>
                <a:latin typeface="Times New Roman"/>
              </a:rPr>
              <a:t>TECHNICAL UNIVERSITY OF KOŠICE  |  FACULTY OF ELECTRICAL ENGINEERING AND INFORMATICS</a:t>
            </a:r>
          </a:p>
        </p:txBody>
      </p:sp>
      <p:pic>
        <p:nvPicPr>
          <p:cNvPr id="15" name="Obrázok 14">
            <a:extLst>
              <a:ext uri="{FF2B5EF4-FFF2-40B4-BE49-F238E27FC236}">
                <a16:creationId xmlns:a16="http://schemas.microsoft.com/office/drawing/2014/main" id="{A7B8DE67-929D-3FE4-4446-595A19B653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6079" b="88223"/>
          <a:stretch>
            <a:fillRect/>
          </a:stretch>
        </p:blipFill>
        <p:spPr>
          <a:xfrm>
            <a:off x="7875797" y="3300787"/>
            <a:ext cx="2381250" cy="372081"/>
          </a:xfrm>
          <a:prstGeom prst="rect">
            <a:avLst/>
          </a:prstGeom>
        </p:spPr>
      </p:pic>
      <p:pic>
        <p:nvPicPr>
          <p:cNvPr id="17" name="Obrázok 16">
            <a:extLst>
              <a:ext uri="{FF2B5EF4-FFF2-40B4-BE49-F238E27FC236}">
                <a16:creationId xmlns:a16="http://schemas.microsoft.com/office/drawing/2014/main" id="{A734545D-8DB9-F31A-9B63-7EF09894763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538" t="20821" b="21897"/>
          <a:stretch>
            <a:fillRect/>
          </a:stretch>
        </p:blipFill>
        <p:spPr>
          <a:xfrm>
            <a:off x="7563353" y="3557213"/>
            <a:ext cx="3485647" cy="3074316"/>
          </a:xfrm>
          <a:prstGeom prst="rect">
            <a:avLst/>
          </a:prstGeom>
        </p:spPr>
      </p:pic>
      <p:pic>
        <p:nvPicPr>
          <p:cNvPr id="20" name="Obrázok 19">
            <a:extLst>
              <a:ext uri="{FF2B5EF4-FFF2-40B4-BE49-F238E27FC236}">
                <a16:creationId xmlns:a16="http://schemas.microsoft.com/office/drawing/2014/main" id="{94BE8CFF-AB8F-8326-077F-57EDE78AEFA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538" t="94919" b="-831"/>
          <a:stretch>
            <a:fillRect/>
          </a:stretch>
        </p:blipFill>
        <p:spPr>
          <a:xfrm>
            <a:off x="7563353" y="6550193"/>
            <a:ext cx="3485647" cy="317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205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dĺžnik 26">
            <a:extLst>
              <a:ext uri="{FF2B5EF4-FFF2-40B4-BE49-F238E27FC236}">
                <a16:creationId xmlns:a16="http://schemas.microsoft.com/office/drawing/2014/main" id="{CBCDA2E4-7723-4EEF-9C9C-48D85B45060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23825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12739136-B332-4C9C-8C80-86F113AE7580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EBA920"/>
                </a:solidFill>
              </a:defRPr>
            </a:pPr>
            <a:r>
              <a:rPr sz="975" b="1">
                <a:solidFill>
                  <a:srgbClr val="EBA920"/>
                </a:solidFill>
                <a:latin typeface="Times New Roman"/>
              </a:rPr>
              <a:t>RESEARCH SCOPE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C3BFC061-284A-4133-BD51-8E973CD17009}"/>
              </a:ext>
            </a:extLst>
          </p:cNvPr>
          <p:cNvSpPr>
            <a:spLocks noGrp="1"/>
          </p:cNvSpPr>
          <p:nvPr/>
        </p:nvSpPr>
        <p:spPr>
          <a:xfrm>
            <a:off x="666750" y="657225"/>
            <a:ext cx="9906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625" b="1">
                <a:solidFill>
                  <a:srgbClr val="233F6B"/>
                </a:solidFill>
              </a:defRPr>
            </a:pPr>
            <a:r>
              <a:rPr sz="2625" b="1">
                <a:solidFill>
                  <a:srgbClr val="233F6B"/>
                </a:solidFill>
                <a:latin typeface="Times New Roman"/>
              </a:rPr>
              <a:t>My focus is coordinated operation of distributed PV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2B79A6A1-EC64-47BA-BA72-24DF94D8BEF8}"/>
              </a:ext>
            </a:extLst>
          </p:cNvPr>
          <p:cNvSpPr>
            <a:spLocks noGrp="1"/>
          </p:cNvSpPr>
          <p:nvPr/>
        </p:nvSpPr>
        <p:spPr>
          <a:xfrm>
            <a:off x="666750" y="1362075"/>
            <a:ext cx="10858500" cy="19050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Obdĺžnik: zaoblené rohy 5">
            <a:extLst>
              <a:ext uri="{FF2B5EF4-FFF2-40B4-BE49-F238E27FC236}">
                <a16:creationId xmlns:a16="http://schemas.microsoft.com/office/drawing/2014/main" id="{B7C3FFA8-2AE0-41C4-99A4-688BF52E67E0}"/>
              </a:ext>
            </a:extLst>
          </p:cNvPr>
          <p:cNvSpPr>
            <a:spLocks noGrp="1"/>
          </p:cNvSpPr>
          <p:nvPr/>
        </p:nvSpPr>
        <p:spPr>
          <a:xfrm>
            <a:off x="714375" y="2095500"/>
            <a:ext cx="2000250" cy="419100"/>
          </a:xfrm>
          <a:prstGeom prst="roundRect">
            <a:avLst>
              <a:gd name="adj" fmla="val 27273"/>
            </a:avLst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F7208EE5-016C-4A94-93A6-9926F20DC46F}"/>
              </a:ext>
            </a:extLst>
          </p:cNvPr>
          <p:cNvSpPr>
            <a:spLocks noGrp="1"/>
          </p:cNvSpPr>
          <p:nvPr/>
        </p:nvSpPr>
        <p:spPr>
          <a:xfrm>
            <a:off x="790575" y="2181225"/>
            <a:ext cx="18478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Times New Roman"/>
              </a:rPr>
              <a:t>Distributed PV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A5612292-4C0A-4612-9E7C-B4FF68BECB4B}"/>
              </a:ext>
            </a:extLst>
          </p:cNvPr>
          <p:cNvSpPr>
            <a:spLocks noGrp="1"/>
          </p:cNvSpPr>
          <p:nvPr/>
        </p:nvSpPr>
        <p:spPr>
          <a:xfrm>
            <a:off x="2809875" y="2143125"/>
            <a:ext cx="381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75" b="1">
                <a:solidFill>
                  <a:srgbClr val="233F6B"/>
                </a:solidFill>
              </a:defRPr>
            </a:pPr>
            <a:r>
              <a:rPr sz="1875" b="1">
                <a:solidFill>
                  <a:srgbClr val="233F6B"/>
                </a:solidFill>
                <a:latin typeface="Times New Roman"/>
              </a:rPr>
              <a:t>+</a:t>
            </a:r>
          </a:p>
        </p:txBody>
      </p:sp>
      <p:sp>
        <p:nvSpPr>
          <p:cNvPr id="9" name="Obdĺžnik: zaoblené rohy 8">
            <a:extLst>
              <a:ext uri="{FF2B5EF4-FFF2-40B4-BE49-F238E27FC236}">
                <a16:creationId xmlns:a16="http://schemas.microsoft.com/office/drawing/2014/main" id="{21246F22-9C65-4BCD-819E-874CEFD9772B}"/>
              </a:ext>
            </a:extLst>
          </p:cNvPr>
          <p:cNvSpPr>
            <a:spLocks noGrp="1"/>
          </p:cNvSpPr>
          <p:nvPr/>
        </p:nvSpPr>
        <p:spPr>
          <a:xfrm>
            <a:off x="3286125" y="2095500"/>
            <a:ext cx="2095500" cy="419100"/>
          </a:xfrm>
          <a:prstGeom prst="roundRect">
            <a:avLst>
              <a:gd name="adj" fmla="val 27273"/>
            </a:avLst>
          </a:prstGeom>
          <a:solidFill>
            <a:srgbClr val="6E7F96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2C8D8884-BF20-45AB-A7FE-9D123678D3AF}"/>
              </a:ext>
            </a:extLst>
          </p:cNvPr>
          <p:cNvSpPr>
            <a:spLocks noGrp="1"/>
          </p:cNvSpPr>
          <p:nvPr/>
        </p:nvSpPr>
        <p:spPr>
          <a:xfrm>
            <a:off x="3362325" y="2181225"/>
            <a:ext cx="19431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Times New Roman"/>
              </a:rPr>
              <a:t>Battery storage</a:t>
            </a:r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26AF4F28-C2A8-4518-8659-F2AF0235D936}"/>
              </a:ext>
            </a:extLst>
          </p:cNvPr>
          <p:cNvSpPr>
            <a:spLocks noGrp="1"/>
          </p:cNvSpPr>
          <p:nvPr/>
        </p:nvSpPr>
        <p:spPr>
          <a:xfrm>
            <a:off x="5476875" y="2143125"/>
            <a:ext cx="381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75" b="1">
                <a:solidFill>
                  <a:srgbClr val="233F6B"/>
                </a:solidFill>
              </a:defRPr>
            </a:pPr>
            <a:r>
              <a:rPr sz="1875" b="1">
                <a:solidFill>
                  <a:srgbClr val="233F6B"/>
                </a:solidFill>
                <a:latin typeface="Times New Roman"/>
              </a:rPr>
              <a:t>+</a:t>
            </a:r>
          </a:p>
        </p:txBody>
      </p:sp>
      <p:sp>
        <p:nvSpPr>
          <p:cNvPr id="12" name="Obdĺžnik: zaoblené rohy 11">
            <a:extLst>
              <a:ext uri="{FF2B5EF4-FFF2-40B4-BE49-F238E27FC236}">
                <a16:creationId xmlns:a16="http://schemas.microsoft.com/office/drawing/2014/main" id="{B44281A9-FBA1-40AB-AD06-C8E1D1AA2F0B}"/>
              </a:ext>
            </a:extLst>
          </p:cNvPr>
          <p:cNvSpPr>
            <a:spLocks noGrp="1"/>
          </p:cNvSpPr>
          <p:nvPr/>
        </p:nvSpPr>
        <p:spPr>
          <a:xfrm>
            <a:off x="5953125" y="2095500"/>
            <a:ext cx="2095500" cy="419100"/>
          </a:xfrm>
          <a:prstGeom prst="roundRect">
            <a:avLst>
              <a:gd name="adj" fmla="val 27273"/>
            </a:avLst>
          </a:prstGeom>
          <a:solidFill>
            <a:srgbClr val="8997AA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D56ED7C6-95BE-4A1F-BF0A-D802D61ABFD7}"/>
              </a:ext>
            </a:extLst>
          </p:cNvPr>
          <p:cNvSpPr>
            <a:spLocks noGrp="1"/>
          </p:cNvSpPr>
          <p:nvPr/>
        </p:nvSpPr>
        <p:spPr>
          <a:xfrm>
            <a:off x="6029325" y="2181225"/>
            <a:ext cx="19431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Times New Roman"/>
              </a:rPr>
              <a:t>Flexible demand</a:t>
            </a:r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565EBBD6-0054-43CD-9E9D-501A1E612FCA}"/>
              </a:ext>
            </a:extLst>
          </p:cNvPr>
          <p:cNvSpPr>
            <a:spLocks noGrp="1"/>
          </p:cNvSpPr>
          <p:nvPr/>
        </p:nvSpPr>
        <p:spPr>
          <a:xfrm>
            <a:off x="5381625" y="2809875"/>
            <a:ext cx="571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250" b="1">
                <a:solidFill>
                  <a:srgbClr val="233F6B"/>
                </a:solidFill>
              </a:defRPr>
            </a:pPr>
            <a:r>
              <a:rPr sz="2250" b="1">
                <a:solidFill>
                  <a:srgbClr val="233F6B"/>
                </a:solidFill>
                <a:latin typeface="Times New Roman"/>
              </a:rPr>
              <a:t>↓</a:t>
            </a:r>
          </a:p>
        </p:txBody>
      </p:sp>
      <p:sp>
        <p:nvSpPr>
          <p:cNvPr id="15" name="Obdĺžnik: zaoblené rohy 14">
            <a:extLst>
              <a:ext uri="{FF2B5EF4-FFF2-40B4-BE49-F238E27FC236}">
                <a16:creationId xmlns:a16="http://schemas.microsoft.com/office/drawing/2014/main" id="{A758754D-F7B8-4EEC-B0B0-2F43F4539B4F}"/>
              </a:ext>
            </a:extLst>
          </p:cNvPr>
          <p:cNvSpPr>
            <a:spLocks noGrp="1"/>
          </p:cNvSpPr>
          <p:nvPr/>
        </p:nvSpPr>
        <p:spPr>
          <a:xfrm>
            <a:off x="3048000" y="3286125"/>
            <a:ext cx="6096000" cy="1095375"/>
          </a:xfrm>
          <a:prstGeom prst="roundRect">
            <a:avLst>
              <a:gd name="adj" fmla="val 10435"/>
            </a:avLst>
          </a:prstGeom>
          <a:solidFill>
            <a:srgbClr val="233F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2DCDD01F-7F41-42EF-954B-FF4CD6F94927}"/>
              </a:ext>
            </a:extLst>
          </p:cNvPr>
          <p:cNvSpPr>
            <a:spLocks noGrp="1"/>
          </p:cNvSpPr>
          <p:nvPr/>
        </p:nvSpPr>
        <p:spPr>
          <a:xfrm>
            <a:off x="3619500" y="3524250"/>
            <a:ext cx="4953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  <a:latin typeface="Times New Roman"/>
              </a:rPr>
              <a:t>Coordinated VPP operation</a:t>
            </a:r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B8F5F2D8-95D6-47C0-8BD9-34C1BF1765B5}"/>
              </a:ext>
            </a:extLst>
          </p:cNvPr>
          <p:cNvSpPr>
            <a:spLocks noGrp="1"/>
          </p:cNvSpPr>
          <p:nvPr/>
        </p:nvSpPr>
        <p:spPr>
          <a:xfrm>
            <a:off x="3619500" y="3924300"/>
            <a:ext cx="4953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0">
                <a:solidFill>
                  <a:srgbClr val="CFE7F2"/>
                </a:solidFill>
              </a:defRPr>
            </a:pPr>
            <a:r>
              <a:rPr sz="1275" b="0">
                <a:solidFill>
                  <a:srgbClr val="CFE7F2"/>
                </a:solidFill>
                <a:latin typeface="Times New Roman"/>
              </a:rPr>
              <a:t>forecasting · optimisation · dispatch · verification</a:t>
            </a:r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070A11F2-D60B-4C41-A5CB-78900D8085AE}"/>
              </a:ext>
            </a:extLst>
          </p:cNvPr>
          <p:cNvSpPr>
            <a:spLocks noGrp="1"/>
          </p:cNvSpPr>
          <p:nvPr/>
        </p:nvSpPr>
        <p:spPr>
          <a:xfrm>
            <a:off x="5381625" y="4476750"/>
            <a:ext cx="571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250" b="1">
                <a:solidFill>
                  <a:srgbClr val="233F6B"/>
                </a:solidFill>
              </a:defRPr>
            </a:pPr>
            <a:r>
              <a:rPr sz="2250" b="1">
                <a:solidFill>
                  <a:srgbClr val="233F6B"/>
                </a:solidFill>
                <a:latin typeface="Times New Roman"/>
              </a:rPr>
              <a:t>↓</a:t>
            </a:r>
          </a:p>
        </p:txBody>
      </p:sp>
      <p:sp>
        <p:nvSpPr>
          <p:cNvPr id="19" name="Obdĺžnik: zaoblené rohy 18">
            <a:extLst>
              <a:ext uri="{FF2B5EF4-FFF2-40B4-BE49-F238E27FC236}">
                <a16:creationId xmlns:a16="http://schemas.microsoft.com/office/drawing/2014/main" id="{5CDFE864-69CB-44DB-8CD3-D6E063719009}"/>
              </a:ext>
            </a:extLst>
          </p:cNvPr>
          <p:cNvSpPr>
            <a:spLocks noGrp="1"/>
          </p:cNvSpPr>
          <p:nvPr/>
        </p:nvSpPr>
        <p:spPr>
          <a:xfrm>
            <a:off x="2428875" y="5095875"/>
            <a:ext cx="2000250" cy="419100"/>
          </a:xfrm>
          <a:prstGeom prst="roundRect">
            <a:avLst>
              <a:gd name="adj" fmla="val 27273"/>
            </a:avLst>
          </a:prstGeom>
          <a:solidFill>
            <a:srgbClr val="233F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6601AEBA-E081-49B8-8E07-EB8A842C798B}"/>
              </a:ext>
            </a:extLst>
          </p:cNvPr>
          <p:cNvSpPr>
            <a:spLocks noGrp="1"/>
          </p:cNvSpPr>
          <p:nvPr/>
        </p:nvSpPr>
        <p:spPr>
          <a:xfrm>
            <a:off x="2505075" y="5181600"/>
            <a:ext cx="18478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Times New Roman"/>
              </a:rPr>
              <a:t>Grid services</a:t>
            </a:r>
          </a:p>
        </p:txBody>
      </p:sp>
      <p:sp>
        <p:nvSpPr>
          <p:cNvPr id="21" name="Obdĺžnik: zaoblené rohy 20">
            <a:extLst>
              <a:ext uri="{FF2B5EF4-FFF2-40B4-BE49-F238E27FC236}">
                <a16:creationId xmlns:a16="http://schemas.microsoft.com/office/drawing/2014/main" id="{39713B92-971D-4DD8-BC17-BD85CFCCDEA8}"/>
              </a:ext>
            </a:extLst>
          </p:cNvPr>
          <p:cNvSpPr>
            <a:spLocks noGrp="1"/>
          </p:cNvSpPr>
          <p:nvPr/>
        </p:nvSpPr>
        <p:spPr>
          <a:xfrm>
            <a:off x="5095875" y="5095875"/>
            <a:ext cx="2190750" cy="419100"/>
          </a:xfrm>
          <a:prstGeom prst="roundRect">
            <a:avLst>
              <a:gd name="adj" fmla="val 27273"/>
            </a:avLst>
          </a:prstGeom>
          <a:solidFill>
            <a:srgbClr val="B37B16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Obdĺžnik 21">
            <a:extLst>
              <a:ext uri="{FF2B5EF4-FFF2-40B4-BE49-F238E27FC236}">
                <a16:creationId xmlns:a16="http://schemas.microsoft.com/office/drawing/2014/main" id="{E8254628-535E-4C6E-A9D7-F1A87AA62FCC}"/>
              </a:ext>
            </a:extLst>
          </p:cNvPr>
          <p:cNvSpPr>
            <a:spLocks noGrp="1"/>
          </p:cNvSpPr>
          <p:nvPr/>
        </p:nvSpPr>
        <p:spPr>
          <a:xfrm>
            <a:off x="5172075" y="5181600"/>
            <a:ext cx="20383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Times New Roman"/>
              </a:rPr>
              <a:t>Market participation</a:t>
            </a:r>
          </a:p>
        </p:txBody>
      </p:sp>
      <p:sp>
        <p:nvSpPr>
          <p:cNvPr id="23" name="Obdĺžnik: zaoblené rohy 22">
            <a:extLst>
              <a:ext uri="{FF2B5EF4-FFF2-40B4-BE49-F238E27FC236}">
                <a16:creationId xmlns:a16="http://schemas.microsoft.com/office/drawing/2014/main" id="{A8225084-A8FA-42A6-AB3E-7A3254B9297F}"/>
              </a:ext>
            </a:extLst>
          </p:cNvPr>
          <p:cNvSpPr>
            <a:spLocks noGrp="1"/>
          </p:cNvSpPr>
          <p:nvPr/>
        </p:nvSpPr>
        <p:spPr>
          <a:xfrm>
            <a:off x="7953375" y="5095875"/>
            <a:ext cx="2000250" cy="419100"/>
          </a:xfrm>
          <a:prstGeom prst="roundRect">
            <a:avLst>
              <a:gd name="adj" fmla="val 27273"/>
            </a:avLst>
          </a:prstGeom>
          <a:solidFill>
            <a:srgbClr val="6E7F96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Obdĺžnik 23">
            <a:extLst>
              <a:ext uri="{FF2B5EF4-FFF2-40B4-BE49-F238E27FC236}">
                <a16:creationId xmlns:a16="http://schemas.microsoft.com/office/drawing/2014/main" id="{D9E892B2-1247-44A0-92D6-284EAA296121}"/>
              </a:ext>
            </a:extLst>
          </p:cNvPr>
          <p:cNvSpPr>
            <a:spLocks noGrp="1"/>
          </p:cNvSpPr>
          <p:nvPr/>
        </p:nvSpPr>
        <p:spPr>
          <a:xfrm>
            <a:off x="8029575" y="5181600"/>
            <a:ext cx="18478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Times New Roman"/>
              </a:rPr>
              <a:t>Customer value</a:t>
            </a:r>
          </a:p>
        </p:txBody>
      </p:sp>
      <p:sp>
        <p:nvSpPr>
          <p:cNvPr id="25" name="Obdĺžnik 24">
            <a:extLst>
              <a:ext uri="{FF2B5EF4-FFF2-40B4-BE49-F238E27FC236}">
                <a16:creationId xmlns:a16="http://schemas.microsoft.com/office/drawing/2014/main" id="{C35B1D85-286F-41D6-8F7B-81F1B8E35B7B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857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6E7781"/>
                </a:solidFill>
              </a:defRPr>
            </a:pPr>
            <a:r>
              <a:rPr sz="750" b="0">
                <a:solidFill>
                  <a:srgbClr val="6E7781"/>
                </a:solidFill>
                <a:latin typeface="Times New Roman"/>
              </a:rPr>
              <a:t>TECHNICAL UNIVERSITY OF KOŠICE  |  FACULTY OF ELECTRICAL ENGINEERING AND INFORMATICS</a:t>
            </a:r>
          </a:p>
        </p:txBody>
      </p:sp>
    </p:spTree>
    <p:extLst>
      <p:ext uri="{BB962C8B-B14F-4D97-AF65-F5344CB8AC3E}">
        <p14:creationId xmlns:p14="http://schemas.microsoft.com/office/powerpoint/2010/main" val="151322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dĺžnik 24">
            <a:extLst>
              <a:ext uri="{FF2B5EF4-FFF2-40B4-BE49-F238E27FC236}">
                <a16:creationId xmlns:a16="http://schemas.microsoft.com/office/drawing/2014/main" id="{136A9234-9652-4385-8C2F-5C3A51184B2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23825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3EC1DE70-9C14-46ED-A4C5-EBFEA2D74B29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EBA920"/>
                </a:solidFill>
              </a:defRPr>
            </a:pPr>
            <a:r>
              <a:rPr sz="975" b="1">
                <a:solidFill>
                  <a:srgbClr val="EBA920"/>
                </a:solidFill>
                <a:latin typeface="Times New Roman"/>
              </a:rPr>
              <a:t>RESEARCH GAP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552540D4-5A50-4912-809A-545647873DA6}"/>
              </a:ext>
            </a:extLst>
          </p:cNvPr>
          <p:cNvSpPr>
            <a:spLocks noGrp="1"/>
          </p:cNvSpPr>
          <p:nvPr/>
        </p:nvSpPr>
        <p:spPr>
          <a:xfrm>
            <a:off x="666750" y="657225"/>
            <a:ext cx="9906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625" b="1">
                <a:solidFill>
                  <a:srgbClr val="233F6B"/>
                </a:solidFill>
              </a:defRPr>
            </a:pPr>
            <a:r>
              <a:rPr sz="2625" b="1">
                <a:solidFill>
                  <a:srgbClr val="233F6B"/>
                </a:solidFill>
                <a:latin typeface="Times New Roman"/>
              </a:rPr>
              <a:t>The research task connects models often studied separately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6939606A-F661-4904-B8A9-D11B46D209C3}"/>
              </a:ext>
            </a:extLst>
          </p:cNvPr>
          <p:cNvSpPr>
            <a:spLocks noGrp="1"/>
          </p:cNvSpPr>
          <p:nvPr/>
        </p:nvSpPr>
        <p:spPr>
          <a:xfrm>
            <a:off x="666750" y="1362075"/>
            <a:ext cx="10858500" cy="19050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Obdĺžnik: zaoblené rohy 5">
            <a:extLst>
              <a:ext uri="{FF2B5EF4-FFF2-40B4-BE49-F238E27FC236}">
                <a16:creationId xmlns:a16="http://schemas.microsoft.com/office/drawing/2014/main" id="{161E4090-EACE-4A4C-A387-A2518026B943}"/>
              </a:ext>
            </a:extLst>
          </p:cNvPr>
          <p:cNvSpPr>
            <a:spLocks noGrp="1"/>
          </p:cNvSpPr>
          <p:nvPr/>
        </p:nvSpPr>
        <p:spPr>
          <a:xfrm>
            <a:off x="714375" y="2000250"/>
            <a:ext cx="2381250" cy="1381125"/>
          </a:xfrm>
          <a:prstGeom prst="roundRect">
            <a:avLst>
              <a:gd name="adj" fmla="val 8276"/>
            </a:avLst>
          </a:prstGeom>
          <a:solidFill>
            <a:srgbClr val="F2F2F2"/>
          </a:solidFill>
          <a:ln w="9525">
            <a:solidFill>
              <a:srgbClr val="D6D9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D4B060C1-D57B-456F-B15B-EF82DD55CCED}"/>
              </a:ext>
            </a:extLst>
          </p:cNvPr>
          <p:cNvSpPr>
            <a:spLocks noGrp="1"/>
          </p:cNvSpPr>
          <p:nvPr/>
        </p:nvSpPr>
        <p:spPr>
          <a:xfrm>
            <a:off x="904875" y="2238375"/>
            <a:ext cx="2000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233F6B"/>
                </a:solidFill>
              </a:defRPr>
            </a:pPr>
            <a:r>
              <a:rPr sz="1575" b="1">
                <a:solidFill>
                  <a:srgbClr val="233F6B"/>
                </a:solidFill>
                <a:latin typeface="Times New Roman"/>
              </a:rPr>
              <a:t>PV forecasting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1EEB2E74-5E99-473D-9595-B522DF88C95D}"/>
              </a:ext>
            </a:extLst>
          </p:cNvPr>
          <p:cNvSpPr>
            <a:spLocks noGrp="1"/>
          </p:cNvSpPr>
          <p:nvPr/>
        </p:nvSpPr>
        <p:spPr>
          <a:xfrm>
            <a:off x="904875" y="2714625"/>
            <a:ext cx="2000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6E7781"/>
                </a:solidFill>
              </a:defRPr>
            </a:pPr>
            <a:r>
              <a:rPr sz="1200" b="0">
                <a:solidFill>
                  <a:srgbClr val="6E7781"/>
                </a:solidFill>
                <a:latin typeface="Times New Roman"/>
              </a:rPr>
              <a:t>Weather and spatial correlation</a:t>
            </a:r>
          </a:p>
        </p:txBody>
      </p:sp>
      <p:sp>
        <p:nvSpPr>
          <p:cNvPr id="9" name="Obdĺžnik: zaoblené rohy 8">
            <a:extLst>
              <a:ext uri="{FF2B5EF4-FFF2-40B4-BE49-F238E27FC236}">
                <a16:creationId xmlns:a16="http://schemas.microsoft.com/office/drawing/2014/main" id="{045CDE2D-CB00-4153-9AFA-94855622DE0F}"/>
              </a:ext>
            </a:extLst>
          </p:cNvPr>
          <p:cNvSpPr>
            <a:spLocks noGrp="1"/>
          </p:cNvSpPr>
          <p:nvPr/>
        </p:nvSpPr>
        <p:spPr>
          <a:xfrm>
            <a:off x="3476625" y="2000250"/>
            <a:ext cx="2381250" cy="1381125"/>
          </a:xfrm>
          <a:prstGeom prst="roundRect">
            <a:avLst>
              <a:gd name="adj" fmla="val 8276"/>
            </a:avLst>
          </a:prstGeom>
          <a:solidFill>
            <a:srgbClr val="F2F2F2"/>
          </a:solidFill>
          <a:ln w="9525">
            <a:solidFill>
              <a:srgbClr val="D6D9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87B8D091-EA87-488F-A566-2387D2214D1A}"/>
              </a:ext>
            </a:extLst>
          </p:cNvPr>
          <p:cNvSpPr>
            <a:spLocks noGrp="1"/>
          </p:cNvSpPr>
          <p:nvPr/>
        </p:nvSpPr>
        <p:spPr>
          <a:xfrm>
            <a:off x="3667125" y="2238375"/>
            <a:ext cx="2000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233F6B"/>
                </a:solidFill>
              </a:defRPr>
            </a:pPr>
            <a:r>
              <a:rPr sz="1575" b="1">
                <a:solidFill>
                  <a:srgbClr val="233F6B"/>
                </a:solidFill>
                <a:latin typeface="Times New Roman"/>
              </a:rPr>
              <a:t>Portfolio scheduling</a:t>
            </a:r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002148C9-008F-470E-9EA9-9B47F85DCA2A}"/>
              </a:ext>
            </a:extLst>
          </p:cNvPr>
          <p:cNvSpPr>
            <a:spLocks noGrp="1"/>
          </p:cNvSpPr>
          <p:nvPr/>
        </p:nvSpPr>
        <p:spPr>
          <a:xfrm>
            <a:off x="3667125" y="2714625"/>
            <a:ext cx="2000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6E7781"/>
                </a:solidFill>
              </a:defRPr>
            </a:pPr>
            <a:r>
              <a:rPr sz="1200" b="0">
                <a:solidFill>
                  <a:srgbClr val="6E7781"/>
                </a:solidFill>
                <a:latin typeface="Times New Roman"/>
              </a:rPr>
              <a:t>Energy, storage and flexible load</a:t>
            </a:r>
          </a:p>
        </p:txBody>
      </p:sp>
      <p:sp>
        <p:nvSpPr>
          <p:cNvPr id="12" name="Obdĺžnik: zaoblené rohy 11">
            <a:extLst>
              <a:ext uri="{FF2B5EF4-FFF2-40B4-BE49-F238E27FC236}">
                <a16:creationId xmlns:a16="http://schemas.microsoft.com/office/drawing/2014/main" id="{4AD5C04D-A2FD-4A21-B767-8078D1EE225F}"/>
              </a:ext>
            </a:extLst>
          </p:cNvPr>
          <p:cNvSpPr>
            <a:spLocks noGrp="1"/>
          </p:cNvSpPr>
          <p:nvPr/>
        </p:nvSpPr>
        <p:spPr>
          <a:xfrm>
            <a:off x="6238875" y="2000250"/>
            <a:ext cx="2381250" cy="1381125"/>
          </a:xfrm>
          <a:prstGeom prst="roundRect">
            <a:avLst>
              <a:gd name="adj" fmla="val 8276"/>
            </a:avLst>
          </a:prstGeom>
          <a:solidFill>
            <a:srgbClr val="F2F2F2"/>
          </a:solidFill>
          <a:ln w="9525">
            <a:solidFill>
              <a:srgbClr val="D6D9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3FF87F5A-E48C-4653-8417-B0E8C5A5C2BD}"/>
              </a:ext>
            </a:extLst>
          </p:cNvPr>
          <p:cNvSpPr>
            <a:spLocks noGrp="1"/>
          </p:cNvSpPr>
          <p:nvPr/>
        </p:nvSpPr>
        <p:spPr>
          <a:xfrm>
            <a:off x="6429375" y="2238375"/>
            <a:ext cx="2000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233F6B"/>
                </a:solidFill>
              </a:defRPr>
            </a:pPr>
            <a:r>
              <a:rPr sz="1575" b="1">
                <a:solidFill>
                  <a:srgbClr val="233F6B"/>
                </a:solidFill>
                <a:latin typeface="Times New Roman"/>
              </a:rPr>
              <a:t>Network feasibility</a:t>
            </a:r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E8946E87-8696-4A99-B737-D0E90C810B3E}"/>
              </a:ext>
            </a:extLst>
          </p:cNvPr>
          <p:cNvSpPr>
            <a:spLocks noGrp="1"/>
          </p:cNvSpPr>
          <p:nvPr/>
        </p:nvSpPr>
        <p:spPr>
          <a:xfrm>
            <a:off x="6429375" y="2714625"/>
            <a:ext cx="2000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6E7781"/>
                </a:solidFill>
              </a:defRPr>
            </a:pPr>
            <a:r>
              <a:rPr sz="1200" b="0">
                <a:solidFill>
                  <a:srgbClr val="6E7781"/>
                </a:solidFill>
                <a:latin typeface="Times New Roman"/>
              </a:rPr>
              <a:t>Voltage and thermal constraints</a:t>
            </a:r>
          </a:p>
        </p:txBody>
      </p:sp>
      <p:sp>
        <p:nvSpPr>
          <p:cNvPr id="15" name="Obdĺžnik: zaoblené rohy 14">
            <a:extLst>
              <a:ext uri="{FF2B5EF4-FFF2-40B4-BE49-F238E27FC236}">
                <a16:creationId xmlns:a16="http://schemas.microsoft.com/office/drawing/2014/main" id="{8FA2EBD1-F0AE-42F8-AAD5-F9BCC8986E42}"/>
              </a:ext>
            </a:extLst>
          </p:cNvPr>
          <p:cNvSpPr>
            <a:spLocks noGrp="1"/>
          </p:cNvSpPr>
          <p:nvPr/>
        </p:nvSpPr>
        <p:spPr>
          <a:xfrm>
            <a:off x="9001125" y="2000250"/>
            <a:ext cx="2381250" cy="1381125"/>
          </a:xfrm>
          <a:prstGeom prst="roundRect">
            <a:avLst>
              <a:gd name="adj" fmla="val 8276"/>
            </a:avLst>
          </a:prstGeom>
          <a:solidFill>
            <a:srgbClr val="F2F2F2"/>
          </a:solidFill>
          <a:ln w="9525">
            <a:solidFill>
              <a:srgbClr val="D6D9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81C64823-8257-4829-AB99-E253679F018E}"/>
              </a:ext>
            </a:extLst>
          </p:cNvPr>
          <p:cNvSpPr>
            <a:spLocks noGrp="1"/>
          </p:cNvSpPr>
          <p:nvPr/>
        </p:nvSpPr>
        <p:spPr>
          <a:xfrm>
            <a:off x="9191625" y="2238375"/>
            <a:ext cx="2000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233F6B"/>
                </a:solidFill>
              </a:defRPr>
            </a:pPr>
            <a:r>
              <a:rPr sz="1575" b="1">
                <a:solidFill>
                  <a:srgbClr val="233F6B"/>
                </a:solidFill>
                <a:latin typeface="Times New Roman"/>
              </a:rPr>
              <a:t>Market decisions</a:t>
            </a:r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BD4EE5B6-4476-4595-A929-D21B736318EE}"/>
              </a:ext>
            </a:extLst>
          </p:cNvPr>
          <p:cNvSpPr>
            <a:spLocks noGrp="1"/>
          </p:cNvSpPr>
          <p:nvPr/>
        </p:nvSpPr>
        <p:spPr>
          <a:xfrm>
            <a:off x="9191625" y="2714625"/>
            <a:ext cx="2000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6E7781"/>
                </a:solidFill>
              </a:defRPr>
            </a:pPr>
            <a:r>
              <a:rPr sz="1200" b="0">
                <a:solidFill>
                  <a:srgbClr val="6E7781"/>
                </a:solidFill>
                <a:latin typeface="Times New Roman"/>
              </a:rPr>
              <a:t>Bids, reserves and uncertainty</a:t>
            </a:r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92D6E36C-7779-44D3-9644-9ED2444DBFF7}"/>
              </a:ext>
            </a:extLst>
          </p:cNvPr>
          <p:cNvSpPr>
            <a:spLocks noGrp="1"/>
          </p:cNvSpPr>
          <p:nvPr/>
        </p:nvSpPr>
        <p:spPr>
          <a:xfrm>
            <a:off x="5667375" y="35718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250" b="1">
                <a:solidFill>
                  <a:srgbClr val="9B4F4F"/>
                </a:solidFill>
              </a:defRPr>
            </a:pPr>
            <a:r>
              <a:rPr sz="2250" b="1">
                <a:solidFill>
                  <a:srgbClr val="9B4F4F"/>
                </a:solidFill>
                <a:latin typeface="Times New Roman"/>
              </a:rPr>
              <a:t>↓</a:t>
            </a:r>
          </a:p>
        </p:txBody>
      </p:sp>
      <p:sp>
        <p:nvSpPr>
          <p:cNvPr id="19" name="Obdĺžnik: zaoblené rohy 18">
            <a:extLst>
              <a:ext uri="{FF2B5EF4-FFF2-40B4-BE49-F238E27FC236}">
                <a16:creationId xmlns:a16="http://schemas.microsoft.com/office/drawing/2014/main" id="{32096421-320E-4A34-8C72-E375AFFFF098}"/>
              </a:ext>
            </a:extLst>
          </p:cNvPr>
          <p:cNvSpPr>
            <a:spLocks noGrp="1"/>
          </p:cNvSpPr>
          <p:nvPr/>
        </p:nvSpPr>
        <p:spPr>
          <a:xfrm>
            <a:off x="2143125" y="4095750"/>
            <a:ext cx="7905750" cy="1000125"/>
          </a:xfrm>
          <a:prstGeom prst="roundRect">
            <a:avLst>
              <a:gd name="adj" fmla="val 11429"/>
            </a:avLst>
          </a:prstGeom>
          <a:solidFill>
            <a:srgbClr val="233F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EC0A6ECE-44C5-471E-8BB4-B3D90A6AF8EC}"/>
              </a:ext>
            </a:extLst>
          </p:cNvPr>
          <p:cNvSpPr>
            <a:spLocks noGrp="1"/>
          </p:cNvSpPr>
          <p:nvPr/>
        </p:nvSpPr>
        <p:spPr>
          <a:xfrm>
            <a:off x="2571750" y="4286250"/>
            <a:ext cx="7048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  <a:latin typeface="Times New Roman"/>
              </a:rPr>
              <a:t>My proposed integration task</a:t>
            </a:r>
          </a:p>
        </p:txBody>
      </p:sp>
      <p:sp>
        <p:nvSpPr>
          <p:cNvPr id="21" name="Obdĺžnik 20">
            <a:extLst>
              <a:ext uri="{FF2B5EF4-FFF2-40B4-BE49-F238E27FC236}">
                <a16:creationId xmlns:a16="http://schemas.microsoft.com/office/drawing/2014/main" id="{306C0611-E7BB-4FE3-9A1D-3E22A868D60B}"/>
              </a:ext>
            </a:extLst>
          </p:cNvPr>
          <p:cNvSpPr>
            <a:spLocks noGrp="1"/>
          </p:cNvSpPr>
          <p:nvPr/>
        </p:nvSpPr>
        <p:spPr>
          <a:xfrm>
            <a:off x="2571750" y="4667250"/>
            <a:ext cx="7048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350" b="0">
                <a:solidFill>
                  <a:srgbClr val="CFE7F2"/>
                </a:solidFill>
              </a:defRPr>
            </a:pPr>
            <a:r>
              <a:rPr sz="1350" b="0">
                <a:solidFill>
                  <a:srgbClr val="CFE7F2"/>
                </a:solidFill>
                <a:latin typeface="Times New Roman"/>
              </a:rPr>
              <a:t>One framework linking uncertainty, dispatch, flexibility and network limits</a:t>
            </a:r>
          </a:p>
        </p:txBody>
      </p:sp>
      <p:sp>
        <p:nvSpPr>
          <p:cNvPr id="22" name="Obdĺžnik 21">
            <a:extLst>
              <a:ext uri="{FF2B5EF4-FFF2-40B4-BE49-F238E27FC236}">
                <a16:creationId xmlns:a16="http://schemas.microsoft.com/office/drawing/2014/main" id="{182E71F6-6B87-4B02-A7EE-769CACDCE8AB}"/>
              </a:ext>
            </a:extLst>
          </p:cNvPr>
          <p:cNvSpPr>
            <a:spLocks noGrp="1"/>
          </p:cNvSpPr>
          <p:nvPr/>
        </p:nvSpPr>
        <p:spPr>
          <a:xfrm>
            <a:off x="3571875" y="5572125"/>
            <a:ext cx="504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050" b="1">
                <a:solidFill>
                  <a:srgbClr val="6E7781"/>
                </a:solidFill>
              </a:defRPr>
            </a:pPr>
            <a:r>
              <a:rPr sz="1050" b="1">
                <a:solidFill>
                  <a:srgbClr val="6E7781"/>
                </a:solidFill>
                <a:latin typeface="Times New Roman"/>
              </a:rPr>
              <a:t>Gap statement to be refined during the literature review</a:t>
            </a:r>
          </a:p>
        </p:txBody>
      </p:sp>
      <p:sp>
        <p:nvSpPr>
          <p:cNvPr id="23" name="Obdĺžnik 22">
            <a:extLst>
              <a:ext uri="{FF2B5EF4-FFF2-40B4-BE49-F238E27FC236}">
                <a16:creationId xmlns:a16="http://schemas.microsoft.com/office/drawing/2014/main" id="{06692788-CDAC-4F84-865B-427991B0F289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857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6E7781"/>
                </a:solidFill>
              </a:defRPr>
            </a:pPr>
            <a:r>
              <a:rPr sz="750" b="0">
                <a:solidFill>
                  <a:srgbClr val="6E7781"/>
                </a:solidFill>
                <a:latin typeface="Times New Roman"/>
              </a:rPr>
              <a:t>TECHNICAL UNIVERSITY OF KOŠICE  |  FACULTY OF ELECTRICAL ENGINEERING AND INFORMATICS</a:t>
            </a:r>
          </a:p>
        </p:txBody>
      </p:sp>
    </p:spTree>
    <p:extLst>
      <p:ext uri="{BB962C8B-B14F-4D97-AF65-F5344CB8AC3E}">
        <p14:creationId xmlns:p14="http://schemas.microsoft.com/office/powerpoint/2010/main" val="889707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dĺžnik 19">
            <a:extLst>
              <a:ext uri="{FF2B5EF4-FFF2-40B4-BE49-F238E27FC236}">
                <a16:creationId xmlns:a16="http://schemas.microsoft.com/office/drawing/2014/main" id="{4EB1A345-9E09-494D-9041-303DE7BF935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23825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59FA8A40-578C-4A58-92F1-5494FD7E708A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EBA920"/>
                </a:solidFill>
              </a:defRPr>
            </a:pPr>
            <a:r>
              <a:rPr sz="975" b="1">
                <a:solidFill>
                  <a:srgbClr val="EBA920"/>
                </a:solidFill>
                <a:latin typeface="Times New Roman"/>
              </a:rPr>
              <a:t>RESEARCH QUESTIONS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444C04FE-1823-49FB-A516-9F4E5EDEB0F1}"/>
              </a:ext>
            </a:extLst>
          </p:cNvPr>
          <p:cNvSpPr>
            <a:spLocks noGrp="1"/>
          </p:cNvSpPr>
          <p:nvPr/>
        </p:nvSpPr>
        <p:spPr>
          <a:xfrm>
            <a:off x="666750" y="657225"/>
            <a:ext cx="9906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625" b="1">
                <a:solidFill>
                  <a:srgbClr val="233F6B"/>
                </a:solidFill>
              </a:defRPr>
            </a:pPr>
            <a:r>
              <a:rPr sz="2625" b="1">
                <a:solidFill>
                  <a:srgbClr val="233F6B"/>
                </a:solidFill>
                <a:latin typeface="Times New Roman"/>
              </a:rPr>
              <a:t>Four questions define the current research direction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31C94B47-1A7F-43D0-9EB8-60F50176AB1E}"/>
              </a:ext>
            </a:extLst>
          </p:cNvPr>
          <p:cNvSpPr>
            <a:spLocks noGrp="1"/>
          </p:cNvSpPr>
          <p:nvPr/>
        </p:nvSpPr>
        <p:spPr>
          <a:xfrm>
            <a:off x="666750" y="1362075"/>
            <a:ext cx="10858500" cy="19050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Obdĺžnik: zaoblené rohy 5">
            <a:extLst>
              <a:ext uri="{FF2B5EF4-FFF2-40B4-BE49-F238E27FC236}">
                <a16:creationId xmlns:a16="http://schemas.microsoft.com/office/drawing/2014/main" id="{CB5949E7-411B-488D-8226-A25E12C34B03}"/>
              </a:ext>
            </a:extLst>
          </p:cNvPr>
          <p:cNvSpPr>
            <a:spLocks noGrp="1"/>
          </p:cNvSpPr>
          <p:nvPr/>
        </p:nvSpPr>
        <p:spPr>
          <a:xfrm>
            <a:off x="742950" y="1762125"/>
            <a:ext cx="781050" cy="685800"/>
          </a:xfrm>
          <a:prstGeom prst="roundRect">
            <a:avLst>
              <a:gd name="adj" fmla="val 16667"/>
            </a:avLst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F20C97E0-2797-43D3-B9FA-4AD63D009266}"/>
              </a:ext>
            </a:extLst>
          </p:cNvPr>
          <p:cNvSpPr>
            <a:spLocks noGrp="1"/>
          </p:cNvSpPr>
          <p:nvPr/>
        </p:nvSpPr>
        <p:spPr>
          <a:xfrm>
            <a:off x="838200" y="1962150"/>
            <a:ext cx="5905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  <a:latin typeface="Times New Roman"/>
              </a:rPr>
              <a:t>RQ1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3F98E0E0-3548-4631-8852-E153299C30D6}"/>
              </a:ext>
            </a:extLst>
          </p:cNvPr>
          <p:cNvSpPr>
            <a:spLocks noGrp="1"/>
          </p:cNvSpPr>
          <p:nvPr/>
        </p:nvSpPr>
        <p:spPr>
          <a:xfrm>
            <a:off x="1857375" y="1857375"/>
            <a:ext cx="8953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233F6B"/>
                </a:solidFill>
              </a:defRPr>
            </a:pPr>
            <a:r>
              <a:rPr sz="1575" b="1">
                <a:solidFill>
                  <a:srgbClr val="233F6B"/>
                </a:solidFill>
                <a:latin typeface="Times New Roman"/>
              </a:rPr>
              <a:t>How should spatially distributed PV systems be aggregated and represented?</a:t>
            </a:r>
          </a:p>
        </p:txBody>
      </p:sp>
      <p:sp>
        <p:nvSpPr>
          <p:cNvPr id="9" name="Obdĺžnik: zaoblené rohy 8">
            <a:extLst>
              <a:ext uri="{FF2B5EF4-FFF2-40B4-BE49-F238E27FC236}">
                <a16:creationId xmlns:a16="http://schemas.microsoft.com/office/drawing/2014/main" id="{2D487D6B-4830-44A8-811A-391B1CDF154E}"/>
              </a:ext>
            </a:extLst>
          </p:cNvPr>
          <p:cNvSpPr>
            <a:spLocks noGrp="1"/>
          </p:cNvSpPr>
          <p:nvPr/>
        </p:nvSpPr>
        <p:spPr>
          <a:xfrm>
            <a:off x="742950" y="2790825"/>
            <a:ext cx="781050" cy="685800"/>
          </a:xfrm>
          <a:prstGeom prst="roundRect">
            <a:avLst>
              <a:gd name="adj" fmla="val 16667"/>
            </a:avLst>
          </a:prstGeom>
          <a:solidFill>
            <a:srgbClr val="233F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A0036756-67D2-4C79-88B3-68048DAECB71}"/>
              </a:ext>
            </a:extLst>
          </p:cNvPr>
          <p:cNvSpPr>
            <a:spLocks noGrp="1"/>
          </p:cNvSpPr>
          <p:nvPr/>
        </p:nvSpPr>
        <p:spPr>
          <a:xfrm>
            <a:off x="838200" y="2990850"/>
            <a:ext cx="5905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  <a:latin typeface="Times New Roman"/>
              </a:rPr>
              <a:t>RQ2</a:t>
            </a:r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1914F23B-EEA4-4D00-8DB0-BF3A2D1DA24E}"/>
              </a:ext>
            </a:extLst>
          </p:cNvPr>
          <p:cNvSpPr>
            <a:spLocks noGrp="1"/>
          </p:cNvSpPr>
          <p:nvPr/>
        </p:nvSpPr>
        <p:spPr>
          <a:xfrm>
            <a:off x="1857375" y="2886075"/>
            <a:ext cx="8953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233F6B"/>
                </a:solidFill>
              </a:defRPr>
            </a:pPr>
            <a:r>
              <a:rPr sz="1575" b="0">
                <a:solidFill>
                  <a:srgbClr val="233F6B"/>
                </a:solidFill>
                <a:latin typeface="Times New Roman"/>
              </a:rPr>
              <a:t>How can forecast uncertainty be included in VPP scheduling?</a:t>
            </a:r>
          </a:p>
        </p:txBody>
      </p:sp>
      <p:sp>
        <p:nvSpPr>
          <p:cNvPr id="12" name="Obdĺžnik: zaoblené rohy 11">
            <a:extLst>
              <a:ext uri="{FF2B5EF4-FFF2-40B4-BE49-F238E27FC236}">
                <a16:creationId xmlns:a16="http://schemas.microsoft.com/office/drawing/2014/main" id="{B480E681-8B8A-4124-9E12-D841FD14D8D6}"/>
              </a:ext>
            </a:extLst>
          </p:cNvPr>
          <p:cNvSpPr>
            <a:spLocks noGrp="1"/>
          </p:cNvSpPr>
          <p:nvPr/>
        </p:nvSpPr>
        <p:spPr>
          <a:xfrm>
            <a:off x="742950" y="3819525"/>
            <a:ext cx="781050" cy="685800"/>
          </a:xfrm>
          <a:prstGeom prst="roundRect">
            <a:avLst>
              <a:gd name="adj" fmla="val 16667"/>
            </a:avLst>
          </a:prstGeom>
          <a:solidFill>
            <a:srgbClr val="6E7F96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A0D75637-EAF7-42B4-AE21-17443C9211F4}"/>
              </a:ext>
            </a:extLst>
          </p:cNvPr>
          <p:cNvSpPr>
            <a:spLocks noGrp="1"/>
          </p:cNvSpPr>
          <p:nvPr/>
        </p:nvSpPr>
        <p:spPr>
          <a:xfrm>
            <a:off x="838200" y="4019550"/>
            <a:ext cx="5905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  <a:latin typeface="Times New Roman"/>
              </a:rPr>
              <a:t>RQ3</a:t>
            </a:r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1E6FC526-4607-442B-BE56-64ECEA455624}"/>
              </a:ext>
            </a:extLst>
          </p:cNvPr>
          <p:cNvSpPr>
            <a:spLocks noGrp="1"/>
          </p:cNvSpPr>
          <p:nvPr/>
        </p:nvSpPr>
        <p:spPr>
          <a:xfrm>
            <a:off x="1857375" y="3914775"/>
            <a:ext cx="8953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233F6B"/>
                </a:solidFill>
              </a:defRPr>
            </a:pPr>
            <a:r>
              <a:rPr sz="1575" b="0">
                <a:solidFill>
                  <a:srgbClr val="233F6B"/>
                </a:solidFill>
                <a:latin typeface="Times New Roman"/>
              </a:rPr>
              <a:t>How much flexibility can storage and responsive loads provide?</a:t>
            </a:r>
          </a:p>
        </p:txBody>
      </p:sp>
      <p:sp>
        <p:nvSpPr>
          <p:cNvPr id="15" name="Obdĺžnik: zaoblené rohy 14">
            <a:extLst>
              <a:ext uri="{FF2B5EF4-FFF2-40B4-BE49-F238E27FC236}">
                <a16:creationId xmlns:a16="http://schemas.microsoft.com/office/drawing/2014/main" id="{57EF7780-5BA5-4AA3-B5FD-56C6E1750A9A}"/>
              </a:ext>
            </a:extLst>
          </p:cNvPr>
          <p:cNvSpPr>
            <a:spLocks noGrp="1"/>
          </p:cNvSpPr>
          <p:nvPr/>
        </p:nvSpPr>
        <p:spPr>
          <a:xfrm>
            <a:off x="742950" y="4848225"/>
            <a:ext cx="781050" cy="685800"/>
          </a:xfrm>
          <a:prstGeom prst="roundRect">
            <a:avLst>
              <a:gd name="adj" fmla="val 16667"/>
            </a:avLst>
          </a:prstGeom>
          <a:solidFill>
            <a:srgbClr val="B37B16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F8E1B950-A93A-4ED4-AF9A-3B06933D8190}"/>
              </a:ext>
            </a:extLst>
          </p:cNvPr>
          <p:cNvSpPr>
            <a:spLocks noGrp="1"/>
          </p:cNvSpPr>
          <p:nvPr/>
        </p:nvSpPr>
        <p:spPr>
          <a:xfrm>
            <a:off x="838200" y="5048250"/>
            <a:ext cx="5905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  <a:latin typeface="Times New Roman"/>
              </a:rPr>
              <a:t>RQ4</a:t>
            </a:r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E61BDC17-BC7A-4331-B6B3-92EBB332ECFF}"/>
              </a:ext>
            </a:extLst>
          </p:cNvPr>
          <p:cNvSpPr>
            <a:spLocks noGrp="1"/>
          </p:cNvSpPr>
          <p:nvPr/>
        </p:nvSpPr>
        <p:spPr>
          <a:xfrm>
            <a:off x="1857375" y="4943475"/>
            <a:ext cx="8953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233F6B"/>
                </a:solidFill>
              </a:defRPr>
            </a:pPr>
            <a:r>
              <a:rPr sz="1575" b="0">
                <a:solidFill>
                  <a:srgbClr val="233F6B"/>
                </a:solidFill>
                <a:latin typeface="Times New Roman"/>
              </a:rPr>
              <a:t>How do network limits change the technically available flexibility?</a:t>
            </a:r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3E9F2118-D3D9-4BCF-A5F7-9DD4A404253A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857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6E7781"/>
                </a:solidFill>
              </a:defRPr>
            </a:pPr>
            <a:r>
              <a:rPr sz="750" b="0">
                <a:solidFill>
                  <a:srgbClr val="6E7781"/>
                </a:solidFill>
                <a:latin typeface="Times New Roman"/>
              </a:rPr>
              <a:t>TECHNICAL UNIVERSITY OF KOŠICE  |  FACULTY OF ELECTRICAL ENGINEERING AND INFORMATICS</a:t>
            </a:r>
          </a:p>
        </p:txBody>
      </p:sp>
    </p:spTree>
    <p:extLst>
      <p:ext uri="{BB962C8B-B14F-4D97-AF65-F5344CB8AC3E}">
        <p14:creationId xmlns:p14="http://schemas.microsoft.com/office/powerpoint/2010/main" val="1885098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bdĺžnik 31">
            <a:extLst>
              <a:ext uri="{FF2B5EF4-FFF2-40B4-BE49-F238E27FC236}">
                <a16:creationId xmlns:a16="http://schemas.microsoft.com/office/drawing/2014/main" id="{7FE5C37B-C615-4B6A-A3CC-0A138F575B7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23825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29415EEB-1C23-433F-AAB3-A343DD6C14CC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EBA920"/>
                </a:solidFill>
              </a:defRPr>
            </a:pPr>
            <a:r>
              <a:rPr sz="975" b="1">
                <a:solidFill>
                  <a:srgbClr val="EBA920"/>
                </a:solidFill>
                <a:latin typeface="Times New Roman"/>
              </a:rPr>
              <a:t>SYSTEM UNDER STUDY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4D77BB21-5F20-407F-8298-BF6FAF61E89E}"/>
              </a:ext>
            </a:extLst>
          </p:cNvPr>
          <p:cNvSpPr>
            <a:spLocks noGrp="1"/>
          </p:cNvSpPr>
          <p:nvPr/>
        </p:nvSpPr>
        <p:spPr>
          <a:xfrm>
            <a:off x="666750" y="657225"/>
            <a:ext cx="9906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625" b="1">
                <a:solidFill>
                  <a:srgbClr val="233F6B"/>
                </a:solidFill>
              </a:defRPr>
            </a:pPr>
            <a:r>
              <a:rPr sz="2625" b="1">
                <a:solidFill>
                  <a:srgbClr val="233F6B"/>
                </a:solidFill>
                <a:latin typeface="Times New Roman"/>
              </a:rPr>
              <a:t>The model represents energy and controllable flexibility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18F3FB2F-856F-48D6-A1DE-482055C73B09}"/>
              </a:ext>
            </a:extLst>
          </p:cNvPr>
          <p:cNvSpPr>
            <a:spLocks noGrp="1"/>
          </p:cNvSpPr>
          <p:nvPr/>
        </p:nvSpPr>
        <p:spPr>
          <a:xfrm>
            <a:off x="666750" y="1362075"/>
            <a:ext cx="10858500" cy="19050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Obdĺžnik: zaoblené rohy 5">
            <a:extLst>
              <a:ext uri="{FF2B5EF4-FFF2-40B4-BE49-F238E27FC236}">
                <a16:creationId xmlns:a16="http://schemas.microsoft.com/office/drawing/2014/main" id="{BDC11196-ECBA-45F4-9492-3D02DAFA6AB3}"/>
              </a:ext>
            </a:extLst>
          </p:cNvPr>
          <p:cNvSpPr>
            <a:spLocks noGrp="1"/>
          </p:cNvSpPr>
          <p:nvPr/>
        </p:nvSpPr>
        <p:spPr>
          <a:xfrm>
            <a:off x="666750" y="1952625"/>
            <a:ext cx="2286000" cy="1381125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9525">
            <a:solidFill>
              <a:srgbClr val="D6D9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9C8FE758-F801-42CA-A72A-D0921BAFEDE5}"/>
              </a:ext>
            </a:extLst>
          </p:cNvPr>
          <p:cNvSpPr>
            <a:spLocks noGrp="1"/>
          </p:cNvSpPr>
          <p:nvPr/>
        </p:nvSpPr>
        <p:spPr>
          <a:xfrm>
            <a:off x="666750" y="1952625"/>
            <a:ext cx="95250" cy="1381125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BAD7370A-62C6-4E64-ABEE-F4292DFF5A99}"/>
              </a:ext>
            </a:extLst>
          </p:cNvPr>
          <p:cNvSpPr>
            <a:spLocks noGrp="1"/>
          </p:cNvSpPr>
          <p:nvPr/>
        </p:nvSpPr>
        <p:spPr>
          <a:xfrm>
            <a:off x="904875" y="21907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233F6B"/>
                </a:solidFill>
              </a:defRPr>
            </a:pPr>
            <a:r>
              <a:rPr sz="1575" b="1">
                <a:solidFill>
                  <a:srgbClr val="233F6B"/>
                </a:solidFill>
                <a:latin typeface="Times New Roman"/>
              </a:rPr>
              <a:t>PV portfolio</a:t>
            </a: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E56295B2-FE8A-4315-B44B-77449601F98A}"/>
              </a:ext>
            </a:extLst>
          </p:cNvPr>
          <p:cNvSpPr>
            <a:spLocks noGrp="1"/>
          </p:cNvSpPr>
          <p:nvPr/>
        </p:nvSpPr>
        <p:spPr>
          <a:xfrm>
            <a:off x="904875" y="2647950"/>
            <a:ext cx="1809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6E7781"/>
                </a:solidFill>
              </a:defRPr>
            </a:pPr>
            <a:r>
              <a:rPr sz="1200" b="0">
                <a:solidFill>
                  <a:srgbClr val="6E7781"/>
                </a:solidFill>
                <a:latin typeface="Times New Roman"/>
              </a:rPr>
              <a:t>Available active power</a:t>
            </a:r>
          </a:p>
          <a:p>
            <a:pPr algn="ctr">
              <a:defRPr sz="1200" b="0">
                <a:solidFill>
                  <a:srgbClr val="6E7781"/>
                </a:solidFill>
              </a:defRPr>
            </a:pPr>
            <a:r>
              <a:rPr sz="1200" b="0">
                <a:solidFill>
                  <a:srgbClr val="6E7781"/>
                </a:solidFill>
                <a:latin typeface="Times New Roman"/>
              </a:rPr>
              <a:t>Forecast uncertainty</a:t>
            </a:r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B9109675-D23C-4A7C-9BC4-2E70D6E00437}"/>
              </a:ext>
            </a:extLst>
          </p:cNvPr>
          <p:cNvSpPr>
            <a:spLocks noGrp="1"/>
          </p:cNvSpPr>
          <p:nvPr/>
        </p:nvSpPr>
        <p:spPr>
          <a:xfrm>
            <a:off x="2971800" y="2428875"/>
            <a:ext cx="381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950" b="1">
                <a:solidFill>
                  <a:srgbClr val="233F6B"/>
                </a:solidFill>
              </a:defRPr>
            </a:pPr>
            <a:r>
              <a:rPr sz="1950" b="1">
                <a:solidFill>
                  <a:srgbClr val="233F6B"/>
                </a:solidFill>
                <a:latin typeface="Times New Roman"/>
              </a:rPr>
              <a:t>→</a:t>
            </a:r>
          </a:p>
        </p:txBody>
      </p:sp>
      <p:sp>
        <p:nvSpPr>
          <p:cNvPr id="11" name="Obdĺžnik: zaoblené rohy 10">
            <a:extLst>
              <a:ext uri="{FF2B5EF4-FFF2-40B4-BE49-F238E27FC236}">
                <a16:creationId xmlns:a16="http://schemas.microsoft.com/office/drawing/2014/main" id="{B9562653-7E89-4D13-878C-CFFE22CC1E24}"/>
              </a:ext>
            </a:extLst>
          </p:cNvPr>
          <p:cNvSpPr>
            <a:spLocks noGrp="1"/>
          </p:cNvSpPr>
          <p:nvPr/>
        </p:nvSpPr>
        <p:spPr>
          <a:xfrm>
            <a:off x="3381375" y="1952625"/>
            <a:ext cx="2286000" cy="1381125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9525">
            <a:solidFill>
              <a:srgbClr val="D6D9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6C52E717-930B-4443-BB4A-CB21BC2B3CC3}"/>
              </a:ext>
            </a:extLst>
          </p:cNvPr>
          <p:cNvSpPr>
            <a:spLocks noGrp="1"/>
          </p:cNvSpPr>
          <p:nvPr/>
        </p:nvSpPr>
        <p:spPr>
          <a:xfrm>
            <a:off x="3381375" y="1952625"/>
            <a:ext cx="95250" cy="1381125"/>
          </a:xfrm>
          <a:prstGeom prst="rect">
            <a:avLst/>
          </a:prstGeom>
          <a:solidFill>
            <a:srgbClr val="6E7F96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8DE17165-BA50-4CBD-927F-0FF272A14E28}"/>
              </a:ext>
            </a:extLst>
          </p:cNvPr>
          <p:cNvSpPr>
            <a:spLocks noGrp="1"/>
          </p:cNvSpPr>
          <p:nvPr/>
        </p:nvSpPr>
        <p:spPr>
          <a:xfrm>
            <a:off x="3619500" y="21907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233F6B"/>
                </a:solidFill>
              </a:defRPr>
            </a:pPr>
            <a:r>
              <a:rPr sz="1575" b="1">
                <a:solidFill>
                  <a:srgbClr val="233F6B"/>
                </a:solidFill>
                <a:latin typeface="Times New Roman"/>
              </a:rPr>
              <a:t>Battery system</a:t>
            </a:r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62F77972-20B7-4D97-998E-6B3D1B41A7EC}"/>
              </a:ext>
            </a:extLst>
          </p:cNvPr>
          <p:cNvSpPr>
            <a:spLocks noGrp="1"/>
          </p:cNvSpPr>
          <p:nvPr/>
        </p:nvSpPr>
        <p:spPr>
          <a:xfrm>
            <a:off x="3619500" y="2647950"/>
            <a:ext cx="1809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6E7781"/>
                </a:solidFill>
              </a:defRPr>
            </a:pPr>
            <a:r>
              <a:rPr sz="1200" b="0">
                <a:solidFill>
                  <a:srgbClr val="6E7781"/>
                </a:solidFill>
                <a:latin typeface="Times New Roman"/>
              </a:rPr>
              <a:t>State of charge</a:t>
            </a:r>
          </a:p>
          <a:p>
            <a:pPr algn="ctr">
              <a:defRPr sz="1200" b="0">
                <a:solidFill>
                  <a:srgbClr val="6E7781"/>
                </a:solidFill>
              </a:defRPr>
            </a:pPr>
            <a:r>
              <a:rPr sz="1200" b="0">
                <a:solidFill>
                  <a:srgbClr val="6E7781"/>
                </a:solidFill>
                <a:latin typeface="Times New Roman"/>
              </a:rPr>
              <a:t>Power and ageing limits</a:t>
            </a:r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73394FE1-B328-4656-87F3-9EE6264118CD}"/>
              </a:ext>
            </a:extLst>
          </p:cNvPr>
          <p:cNvSpPr>
            <a:spLocks noGrp="1"/>
          </p:cNvSpPr>
          <p:nvPr/>
        </p:nvSpPr>
        <p:spPr>
          <a:xfrm>
            <a:off x="5686425" y="2428875"/>
            <a:ext cx="381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950" b="1">
                <a:solidFill>
                  <a:srgbClr val="233F6B"/>
                </a:solidFill>
              </a:defRPr>
            </a:pPr>
            <a:r>
              <a:rPr sz="1950" b="1">
                <a:solidFill>
                  <a:srgbClr val="233F6B"/>
                </a:solidFill>
                <a:latin typeface="Times New Roman"/>
              </a:rPr>
              <a:t>→</a:t>
            </a:r>
          </a:p>
        </p:txBody>
      </p:sp>
      <p:sp>
        <p:nvSpPr>
          <p:cNvPr id="16" name="Obdĺžnik: zaoblené rohy 15">
            <a:extLst>
              <a:ext uri="{FF2B5EF4-FFF2-40B4-BE49-F238E27FC236}">
                <a16:creationId xmlns:a16="http://schemas.microsoft.com/office/drawing/2014/main" id="{330308E5-8890-4CDD-9383-A17218778873}"/>
              </a:ext>
            </a:extLst>
          </p:cNvPr>
          <p:cNvSpPr>
            <a:spLocks noGrp="1"/>
          </p:cNvSpPr>
          <p:nvPr/>
        </p:nvSpPr>
        <p:spPr>
          <a:xfrm>
            <a:off x="6096000" y="1952625"/>
            <a:ext cx="2286000" cy="1381125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9525">
            <a:solidFill>
              <a:srgbClr val="D6D9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63849001-DBAA-4DD1-82D8-B01FB1CD723B}"/>
              </a:ext>
            </a:extLst>
          </p:cNvPr>
          <p:cNvSpPr>
            <a:spLocks noGrp="1"/>
          </p:cNvSpPr>
          <p:nvPr/>
        </p:nvSpPr>
        <p:spPr>
          <a:xfrm>
            <a:off x="6096000" y="1952625"/>
            <a:ext cx="95250" cy="1381125"/>
          </a:xfrm>
          <a:prstGeom prst="rect">
            <a:avLst/>
          </a:prstGeom>
          <a:solidFill>
            <a:srgbClr val="8997AA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BA19EDC6-102F-4C4E-97DC-26E4452CEFA7}"/>
              </a:ext>
            </a:extLst>
          </p:cNvPr>
          <p:cNvSpPr>
            <a:spLocks noGrp="1"/>
          </p:cNvSpPr>
          <p:nvPr/>
        </p:nvSpPr>
        <p:spPr>
          <a:xfrm>
            <a:off x="6334125" y="21907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233F6B"/>
                </a:solidFill>
              </a:defRPr>
            </a:pPr>
            <a:r>
              <a:rPr sz="1575" b="1">
                <a:solidFill>
                  <a:srgbClr val="233F6B"/>
                </a:solidFill>
                <a:latin typeface="Times New Roman"/>
              </a:rPr>
              <a:t>Flexible demand</a:t>
            </a:r>
          </a:p>
        </p:txBody>
      </p:sp>
      <p:sp>
        <p:nvSpPr>
          <p:cNvPr id="19" name="Obdĺžnik 18">
            <a:extLst>
              <a:ext uri="{FF2B5EF4-FFF2-40B4-BE49-F238E27FC236}">
                <a16:creationId xmlns:a16="http://schemas.microsoft.com/office/drawing/2014/main" id="{96762F5B-6792-4271-B2F1-9C5AFFF74F40}"/>
              </a:ext>
            </a:extLst>
          </p:cNvPr>
          <p:cNvSpPr>
            <a:spLocks noGrp="1"/>
          </p:cNvSpPr>
          <p:nvPr/>
        </p:nvSpPr>
        <p:spPr>
          <a:xfrm>
            <a:off x="6334125" y="2647950"/>
            <a:ext cx="1809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6E7781"/>
                </a:solidFill>
              </a:defRPr>
            </a:pPr>
            <a:r>
              <a:rPr sz="1200" b="0">
                <a:solidFill>
                  <a:srgbClr val="6E7781"/>
                </a:solidFill>
                <a:latin typeface="Times New Roman"/>
              </a:rPr>
              <a:t>Shiftable consumption</a:t>
            </a:r>
          </a:p>
          <a:p>
            <a:pPr algn="ctr">
              <a:defRPr sz="1200" b="0">
                <a:solidFill>
                  <a:srgbClr val="6E7781"/>
                </a:solidFill>
              </a:defRPr>
            </a:pPr>
            <a:r>
              <a:rPr sz="1200" b="0">
                <a:solidFill>
                  <a:srgbClr val="6E7781"/>
                </a:solidFill>
                <a:latin typeface="Times New Roman"/>
              </a:rPr>
              <a:t>Comfort or process limits</a:t>
            </a:r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78EAE54F-418A-4141-94F4-C84380CFD876}"/>
              </a:ext>
            </a:extLst>
          </p:cNvPr>
          <p:cNvSpPr>
            <a:spLocks noGrp="1"/>
          </p:cNvSpPr>
          <p:nvPr/>
        </p:nvSpPr>
        <p:spPr>
          <a:xfrm>
            <a:off x="8401050" y="2428875"/>
            <a:ext cx="381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950" b="1">
                <a:solidFill>
                  <a:srgbClr val="233F6B"/>
                </a:solidFill>
              </a:defRPr>
            </a:pPr>
            <a:r>
              <a:rPr sz="1950" b="1">
                <a:solidFill>
                  <a:srgbClr val="233F6B"/>
                </a:solidFill>
                <a:latin typeface="Times New Roman"/>
              </a:rPr>
              <a:t>→</a:t>
            </a:r>
          </a:p>
        </p:txBody>
      </p:sp>
      <p:sp>
        <p:nvSpPr>
          <p:cNvPr id="21" name="Obdĺžnik: zaoblené rohy 20">
            <a:extLst>
              <a:ext uri="{FF2B5EF4-FFF2-40B4-BE49-F238E27FC236}">
                <a16:creationId xmlns:a16="http://schemas.microsoft.com/office/drawing/2014/main" id="{10C06D2C-AAA1-4B1F-819C-8FDDFFE89162}"/>
              </a:ext>
            </a:extLst>
          </p:cNvPr>
          <p:cNvSpPr>
            <a:spLocks noGrp="1"/>
          </p:cNvSpPr>
          <p:nvPr/>
        </p:nvSpPr>
        <p:spPr>
          <a:xfrm>
            <a:off x="8810625" y="1952625"/>
            <a:ext cx="2667000" cy="1381125"/>
          </a:xfrm>
          <a:prstGeom prst="roundRect">
            <a:avLst>
              <a:gd name="adj" fmla="val 8276"/>
            </a:avLst>
          </a:prstGeom>
          <a:solidFill>
            <a:srgbClr val="233F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Obdĺžnik 21">
            <a:extLst>
              <a:ext uri="{FF2B5EF4-FFF2-40B4-BE49-F238E27FC236}">
                <a16:creationId xmlns:a16="http://schemas.microsoft.com/office/drawing/2014/main" id="{D78CD645-6AAC-495C-ACE2-DD1691D11898}"/>
              </a:ext>
            </a:extLst>
          </p:cNvPr>
          <p:cNvSpPr>
            <a:spLocks noGrp="1"/>
          </p:cNvSpPr>
          <p:nvPr/>
        </p:nvSpPr>
        <p:spPr>
          <a:xfrm>
            <a:off x="9096375" y="2238375"/>
            <a:ext cx="2095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  <a:latin typeface="Times New Roman"/>
              </a:rPr>
              <a:t>VPP controller</a:t>
            </a:r>
          </a:p>
        </p:txBody>
      </p:sp>
      <p:sp>
        <p:nvSpPr>
          <p:cNvPr id="23" name="Obdĺžnik 22">
            <a:extLst>
              <a:ext uri="{FF2B5EF4-FFF2-40B4-BE49-F238E27FC236}">
                <a16:creationId xmlns:a16="http://schemas.microsoft.com/office/drawing/2014/main" id="{5CCF1EBC-7356-43C5-913E-EBFAF2A20640}"/>
              </a:ext>
            </a:extLst>
          </p:cNvPr>
          <p:cNvSpPr>
            <a:spLocks noGrp="1"/>
          </p:cNvSpPr>
          <p:nvPr/>
        </p:nvSpPr>
        <p:spPr>
          <a:xfrm>
            <a:off x="9096375" y="2733675"/>
            <a:ext cx="209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0">
                <a:solidFill>
                  <a:srgbClr val="CFE7F2"/>
                </a:solidFill>
              </a:defRPr>
            </a:pPr>
            <a:r>
              <a:rPr sz="1275" b="0">
                <a:solidFill>
                  <a:srgbClr val="CFE7F2"/>
                </a:solidFill>
                <a:latin typeface="Times New Roman"/>
              </a:rPr>
              <a:t>Schedule and set-points</a:t>
            </a:r>
          </a:p>
        </p:txBody>
      </p:sp>
      <p:sp>
        <p:nvSpPr>
          <p:cNvPr id="24" name="Obdĺžnik 23">
            <a:extLst>
              <a:ext uri="{FF2B5EF4-FFF2-40B4-BE49-F238E27FC236}">
                <a16:creationId xmlns:a16="http://schemas.microsoft.com/office/drawing/2014/main" id="{75C9941D-2417-4B60-B4E3-DF4DCF8CD7C7}"/>
              </a:ext>
            </a:extLst>
          </p:cNvPr>
          <p:cNvSpPr>
            <a:spLocks noGrp="1"/>
          </p:cNvSpPr>
          <p:nvPr/>
        </p:nvSpPr>
        <p:spPr>
          <a:xfrm>
            <a:off x="9858375" y="3476625"/>
            <a:ext cx="571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250" b="1">
                <a:solidFill>
                  <a:srgbClr val="233F6B"/>
                </a:solidFill>
              </a:defRPr>
            </a:pPr>
            <a:r>
              <a:rPr sz="2250" b="1">
                <a:solidFill>
                  <a:srgbClr val="233F6B"/>
                </a:solidFill>
                <a:latin typeface="Times New Roman"/>
              </a:rPr>
              <a:t>↓</a:t>
            </a:r>
          </a:p>
        </p:txBody>
      </p:sp>
      <p:sp>
        <p:nvSpPr>
          <p:cNvPr id="25" name="Obdĺžnik: zaoblené rohy 24">
            <a:extLst>
              <a:ext uri="{FF2B5EF4-FFF2-40B4-BE49-F238E27FC236}">
                <a16:creationId xmlns:a16="http://schemas.microsoft.com/office/drawing/2014/main" id="{D4B1F65D-3250-4A9C-B14F-053509C58DF7}"/>
              </a:ext>
            </a:extLst>
          </p:cNvPr>
          <p:cNvSpPr>
            <a:spLocks noGrp="1"/>
          </p:cNvSpPr>
          <p:nvPr/>
        </p:nvSpPr>
        <p:spPr>
          <a:xfrm>
            <a:off x="8524875" y="4095750"/>
            <a:ext cx="3190875" cy="419100"/>
          </a:xfrm>
          <a:prstGeom prst="roundRect">
            <a:avLst>
              <a:gd name="adj" fmla="val 27273"/>
            </a:avLst>
          </a:prstGeom>
          <a:solidFill>
            <a:srgbClr val="233F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Obdĺžnik 25">
            <a:extLst>
              <a:ext uri="{FF2B5EF4-FFF2-40B4-BE49-F238E27FC236}">
                <a16:creationId xmlns:a16="http://schemas.microsoft.com/office/drawing/2014/main" id="{C10E19EA-F3A1-4217-9848-20DEC7653AB3}"/>
              </a:ext>
            </a:extLst>
          </p:cNvPr>
          <p:cNvSpPr>
            <a:spLocks noGrp="1"/>
          </p:cNvSpPr>
          <p:nvPr/>
        </p:nvSpPr>
        <p:spPr>
          <a:xfrm>
            <a:off x="8601075" y="4181475"/>
            <a:ext cx="30384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Times New Roman"/>
              </a:rPr>
              <a:t>Grid / market interface</a:t>
            </a:r>
          </a:p>
        </p:txBody>
      </p:sp>
      <p:sp>
        <p:nvSpPr>
          <p:cNvPr id="27" name="Obdĺžnik: zaoblené rohy 26">
            <a:extLst>
              <a:ext uri="{FF2B5EF4-FFF2-40B4-BE49-F238E27FC236}">
                <a16:creationId xmlns:a16="http://schemas.microsoft.com/office/drawing/2014/main" id="{8A835340-570A-4656-8EDF-3B46AF08CABB}"/>
              </a:ext>
            </a:extLst>
          </p:cNvPr>
          <p:cNvSpPr>
            <a:spLocks noGrp="1"/>
          </p:cNvSpPr>
          <p:nvPr/>
        </p:nvSpPr>
        <p:spPr>
          <a:xfrm>
            <a:off x="1619250" y="4095750"/>
            <a:ext cx="5810250" cy="1095375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9525">
            <a:solidFill>
              <a:srgbClr val="D6D9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Obdĺžnik 27">
            <a:extLst>
              <a:ext uri="{FF2B5EF4-FFF2-40B4-BE49-F238E27FC236}">
                <a16:creationId xmlns:a16="http://schemas.microsoft.com/office/drawing/2014/main" id="{16720038-7D8A-42DB-BFB7-F8CAAC590715}"/>
              </a:ext>
            </a:extLst>
          </p:cNvPr>
          <p:cNvSpPr>
            <a:spLocks noGrp="1"/>
          </p:cNvSpPr>
          <p:nvPr/>
        </p:nvSpPr>
        <p:spPr>
          <a:xfrm>
            <a:off x="1952625" y="4286250"/>
            <a:ext cx="1714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9B4F4F"/>
                </a:solidFill>
              </a:defRPr>
            </a:pPr>
            <a:r>
              <a:rPr sz="1425" b="1">
                <a:solidFill>
                  <a:srgbClr val="9B4F4F"/>
                </a:solidFill>
                <a:latin typeface="Times New Roman"/>
              </a:rPr>
              <a:t>Model boundaries</a:t>
            </a:r>
          </a:p>
        </p:txBody>
      </p:sp>
      <p:sp>
        <p:nvSpPr>
          <p:cNvPr id="29" name="Obdĺžnik 28">
            <a:extLst>
              <a:ext uri="{FF2B5EF4-FFF2-40B4-BE49-F238E27FC236}">
                <a16:creationId xmlns:a16="http://schemas.microsoft.com/office/drawing/2014/main" id="{DC9ABEDE-D1D2-4E1F-ABBD-183050E483C8}"/>
              </a:ext>
            </a:extLst>
          </p:cNvPr>
          <p:cNvSpPr>
            <a:spLocks noGrp="1"/>
          </p:cNvSpPr>
          <p:nvPr/>
        </p:nvSpPr>
        <p:spPr>
          <a:xfrm>
            <a:off x="3810000" y="4238625"/>
            <a:ext cx="32861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6E7781"/>
                </a:solidFill>
              </a:defRPr>
            </a:pPr>
            <a:r>
              <a:rPr sz="1350" b="0">
                <a:solidFill>
                  <a:srgbClr val="6E7781"/>
                </a:solidFill>
                <a:latin typeface="Times New Roman"/>
              </a:rPr>
              <a:t>Distribution-network constraints and the selected market or service rules</a:t>
            </a:r>
          </a:p>
        </p:txBody>
      </p:sp>
      <p:sp>
        <p:nvSpPr>
          <p:cNvPr id="30" name="Obdĺžnik 29">
            <a:extLst>
              <a:ext uri="{FF2B5EF4-FFF2-40B4-BE49-F238E27FC236}">
                <a16:creationId xmlns:a16="http://schemas.microsoft.com/office/drawing/2014/main" id="{C41F9297-F15B-4B28-9A2B-5CF83F8C3703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857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6E7781"/>
                </a:solidFill>
              </a:defRPr>
            </a:pPr>
            <a:r>
              <a:rPr sz="750" b="0">
                <a:solidFill>
                  <a:srgbClr val="6E7781"/>
                </a:solidFill>
                <a:latin typeface="Times New Roman"/>
              </a:rPr>
              <a:t>TECHNICAL UNIVERSITY OF KOŠICE  |  FACULTY OF ELECTRICAL ENGINEERING AND INFORMATICS</a:t>
            </a:r>
          </a:p>
        </p:txBody>
      </p:sp>
    </p:spTree>
    <p:extLst>
      <p:ext uri="{BB962C8B-B14F-4D97-AF65-F5344CB8AC3E}">
        <p14:creationId xmlns:p14="http://schemas.microsoft.com/office/powerpoint/2010/main" val="535382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dĺžnik 29">
            <a:extLst>
              <a:ext uri="{FF2B5EF4-FFF2-40B4-BE49-F238E27FC236}">
                <a16:creationId xmlns:a16="http://schemas.microsoft.com/office/drawing/2014/main" id="{0887C82E-02CA-4C3E-9D6A-22E5DF49874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23825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4B368E6F-6178-4FF8-A3E6-9E70E6A4A4AB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EBA920"/>
                </a:solidFill>
              </a:defRPr>
            </a:pPr>
            <a:r>
              <a:rPr sz="975" b="1">
                <a:solidFill>
                  <a:srgbClr val="EBA920"/>
                </a:solidFill>
                <a:latin typeface="Times New Roman"/>
              </a:rPr>
              <a:t>PROPOSED METHODOLOGY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B3DE4DC2-AA80-4B1E-B463-F9809492C9D1}"/>
              </a:ext>
            </a:extLst>
          </p:cNvPr>
          <p:cNvSpPr>
            <a:spLocks noGrp="1"/>
          </p:cNvSpPr>
          <p:nvPr/>
        </p:nvSpPr>
        <p:spPr>
          <a:xfrm>
            <a:off x="666750" y="657225"/>
            <a:ext cx="9906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625" b="1">
                <a:solidFill>
                  <a:srgbClr val="233F6B"/>
                </a:solidFill>
              </a:defRPr>
            </a:pPr>
            <a:r>
              <a:rPr sz="2625" b="1">
                <a:solidFill>
                  <a:srgbClr val="233F6B"/>
                </a:solidFill>
                <a:latin typeface="Times New Roman"/>
              </a:rPr>
              <a:t>The methodology follows a reproducible five-stage workflow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AB0F5CD4-1BDC-422D-AE42-85FB0DDF1244}"/>
              </a:ext>
            </a:extLst>
          </p:cNvPr>
          <p:cNvSpPr>
            <a:spLocks noGrp="1"/>
          </p:cNvSpPr>
          <p:nvPr/>
        </p:nvSpPr>
        <p:spPr>
          <a:xfrm>
            <a:off x="666750" y="1362075"/>
            <a:ext cx="10858500" cy="19050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Obdĺžnik: zaoblené rohy 5">
            <a:extLst>
              <a:ext uri="{FF2B5EF4-FFF2-40B4-BE49-F238E27FC236}">
                <a16:creationId xmlns:a16="http://schemas.microsoft.com/office/drawing/2014/main" id="{E8A24BF9-1988-4301-98CE-FDD4CA3ADD7C}"/>
              </a:ext>
            </a:extLst>
          </p:cNvPr>
          <p:cNvSpPr>
            <a:spLocks noGrp="1"/>
          </p:cNvSpPr>
          <p:nvPr/>
        </p:nvSpPr>
        <p:spPr>
          <a:xfrm>
            <a:off x="523875" y="2238375"/>
            <a:ext cx="1952625" cy="1524000"/>
          </a:xfrm>
          <a:prstGeom prst="roundRect">
            <a:avLst>
              <a:gd name="adj" fmla="val 7500"/>
            </a:avLst>
          </a:prstGeom>
          <a:solidFill>
            <a:srgbClr val="F2F2F2"/>
          </a:solidFill>
          <a:ln w="9525">
            <a:solidFill>
              <a:srgbClr val="D6D9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93895D37-D0F0-4371-AAC1-8570783190B0}"/>
              </a:ext>
            </a:extLst>
          </p:cNvPr>
          <p:cNvSpPr>
            <a:spLocks noGrp="1"/>
          </p:cNvSpPr>
          <p:nvPr/>
        </p:nvSpPr>
        <p:spPr>
          <a:xfrm>
            <a:off x="695325" y="2476500"/>
            <a:ext cx="16097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233F6B"/>
                </a:solidFill>
              </a:defRPr>
            </a:pPr>
            <a:r>
              <a:rPr sz="1575" b="1">
                <a:solidFill>
                  <a:srgbClr val="233F6B"/>
                </a:solidFill>
                <a:latin typeface="Times New Roman"/>
              </a:rPr>
              <a:t>1  Data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31FCFA6A-3792-4AAD-9031-E1E59A233025}"/>
              </a:ext>
            </a:extLst>
          </p:cNvPr>
          <p:cNvSpPr>
            <a:spLocks noGrp="1"/>
          </p:cNvSpPr>
          <p:nvPr/>
        </p:nvSpPr>
        <p:spPr>
          <a:xfrm>
            <a:off x="695325" y="3000375"/>
            <a:ext cx="16097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6E7781"/>
                </a:solidFill>
              </a:defRPr>
            </a:pPr>
            <a:r>
              <a:rPr sz="1200" b="0">
                <a:solidFill>
                  <a:srgbClr val="6E7781"/>
                </a:solidFill>
                <a:latin typeface="Times New Roman"/>
              </a:rPr>
              <a:t>PV, load, weather, prices</a:t>
            </a: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20D7613B-F0B9-41E9-9256-562B05AB70B5}"/>
              </a:ext>
            </a:extLst>
          </p:cNvPr>
          <p:cNvSpPr>
            <a:spLocks noGrp="1"/>
          </p:cNvSpPr>
          <p:nvPr/>
        </p:nvSpPr>
        <p:spPr>
          <a:xfrm>
            <a:off x="2476500" y="2781300"/>
            <a:ext cx="381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950" b="1">
                <a:solidFill>
                  <a:srgbClr val="233F6B"/>
                </a:solidFill>
              </a:defRPr>
            </a:pPr>
            <a:r>
              <a:rPr sz="1950" b="1">
                <a:solidFill>
                  <a:srgbClr val="233F6B"/>
                </a:solidFill>
                <a:latin typeface="Times New Roman"/>
              </a:rPr>
              <a:t>→</a:t>
            </a:r>
          </a:p>
        </p:txBody>
      </p:sp>
      <p:sp>
        <p:nvSpPr>
          <p:cNvPr id="10" name="Obdĺžnik: zaoblené rohy 9">
            <a:extLst>
              <a:ext uri="{FF2B5EF4-FFF2-40B4-BE49-F238E27FC236}">
                <a16:creationId xmlns:a16="http://schemas.microsoft.com/office/drawing/2014/main" id="{AA3CD347-5691-462E-A62C-7D6326298704}"/>
              </a:ext>
            </a:extLst>
          </p:cNvPr>
          <p:cNvSpPr>
            <a:spLocks noGrp="1"/>
          </p:cNvSpPr>
          <p:nvPr/>
        </p:nvSpPr>
        <p:spPr>
          <a:xfrm>
            <a:off x="2857500" y="2238375"/>
            <a:ext cx="1952625" cy="1524000"/>
          </a:xfrm>
          <a:prstGeom prst="roundRect">
            <a:avLst>
              <a:gd name="adj" fmla="val 7500"/>
            </a:avLst>
          </a:prstGeom>
          <a:solidFill>
            <a:srgbClr val="F2F2F2"/>
          </a:solidFill>
          <a:ln w="9525">
            <a:solidFill>
              <a:srgbClr val="D6D9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891469D1-F8A7-4D37-8CD3-1902042AA8A6}"/>
              </a:ext>
            </a:extLst>
          </p:cNvPr>
          <p:cNvSpPr>
            <a:spLocks noGrp="1"/>
          </p:cNvSpPr>
          <p:nvPr/>
        </p:nvSpPr>
        <p:spPr>
          <a:xfrm>
            <a:off x="3028950" y="2476500"/>
            <a:ext cx="16097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233F6B"/>
                </a:solidFill>
              </a:defRPr>
            </a:pPr>
            <a:r>
              <a:rPr sz="1575" b="1">
                <a:solidFill>
                  <a:srgbClr val="233F6B"/>
                </a:solidFill>
                <a:latin typeface="Times New Roman"/>
              </a:rPr>
              <a:t>2  Forecast</a:t>
            </a: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31D91D97-4FC4-499C-99BE-55EA7B4AE7E8}"/>
              </a:ext>
            </a:extLst>
          </p:cNvPr>
          <p:cNvSpPr>
            <a:spLocks noGrp="1"/>
          </p:cNvSpPr>
          <p:nvPr/>
        </p:nvSpPr>
        <p:spPr>
          <a:xfrm>
            <a:off x="3028950" y="3000375"/>
            <a:ext cx="16097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6E7781"/>
                </a:solidFill>
              </a:defRPr>
            </a:pPr>
            <a:r>
              <a:rPr sz="1200" b="0">
                <a:solidFill>
                  <a:srgbClr val="6E7781"/>
                </a:solidFill>
                <a:latin typeface="Times New Roman"/>
              </a:rPr>
              <a:t>Expected values and scenarios</a:t>
            </a:r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0565C65D-70EC-497A-96D5-E6DECA951C82}"/>
              </a:ext>
            </a:extLst>
          </p:cNvPr>
          <p:cNvSpPr>
            <a:spLocks noGrp="1"/>
          </p:cNvSpPr>
          <p:nvPr/>
        </p:nvSpPr>
        <p:spPr>
          <a:xfrm>
            <a:off x="4810125" y="2781300"/>
            <a:ext cx="381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950" b="1">
                <a:solidFill>
                  <a:srgbClr val="233F6B"/>
                </a:solidFill>
              </a:defRPr>
            </a:pPr>
            <a:r>
              <a:rPr sz="1950" b="1">
                <a:solidFill>
                  <a:srgbClr val="233F6B"/>
                </a:solidFill>
                <a:latin typeface="Times New Roman"/>
              </a:rPr>
              <a:t>→</a:t>
            </a:r>
          </a:p>
        </p:txBody>
      </p:sp>
      <p:sp>
        <p:nvSpPr>
          <p:cNvPr id="14" name="Obdĺžnik: zaoblené rohy 13">
            <a:extLst>
              <a:ext uri="{FF2B5EF4-FFF2-40B4-BE49-F238E27FC236}">
                <a16:creationId xmlns:a16="http://schemas.microsoft.com/office/drawing/2014/main" id="{59FC57FB-E717-4260-A2E2-19AEE291E2C6}"/>
              </a:ext>
            </a:extLst>
          </p:cNvPr>
          <p:cNvSpPr>
            <a:spLocks noGrp="1"/>
          </p:cNvSpPr>
          <p:nvPr/>
        </p:nvSpPr>
        <p:spPr>
          <a:xfrm>
            <a:off x="5191125" y="2238375"/>
            <a:ext cx="1952625" cy="1524000"/>
          </a:xfrm>
          <a:prstGeom prst="roundRect">
            <a:avLst>
              <a:gd name="adj" fmla="val 7500"/>
            </a:avLst>
          </a:prstGeom>
          <a:solidFill>
            <a:srgbClr val="233F6B"/>
          </a:solidFill>
          <a:ln w="9525">
            <a:solidFill>
              <a:srgbClr val="233F6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48437BE4-1BF3-4B65-9374-77A7CBFE7804}"/>
              </a:ext>
            </a:extLst>
          </p:cNvPr>
          <p:cNvSpPr>
            <a:spLocks noGrp="1"/>
          </p:cNvSpPr>
          <p:nvPr/>
        </p:nvSpPr>
        <p:spPr>
          <a:xfrm>
            <a:off x="5362575" y="2476500"/>
            <a:ext cx="16097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  <a:latin typeface="Times New Roman"/>
              </a:rPr>
              <a:t>3  Optimise</a:t>
            </a:r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523AC262-949A-49FE-9924-B49C05339AF0}"/>
              </a:ext>
            </a:extLst>
          </p:cNvPr>
          <p:cNvSpPr>
            <a:spLocks noGrp="1"/>
          </p:cNvSpPr>
          <p:nvPr/>
        </p:nvSpPr>
        <p:spPr>
          <a:xfrm>
            <a:off x="5362575" y="3000375"/>
            <a:ext cx="16097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CFE7F2"/>
                </a:solidFill>
              </a:defRPr>
            </a:pPr>
            <a:r>
              <a:rPr sz="1200" b="0">
                <a:solidFill>
                  <a:srgbClr val="CFE7F2"/>
                </a:solidFill>
                <a:latin typeface="Times New Roman"/>
              </a:rPr>
              <a:t>Cost, flexibility and constraints</a:t>
            </a:r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0C73F730-DEA4-4D67-A46C-F12C69844E5B}"/>
              </a:ext>
            </a:extLst>
          </p:cNvPr>
          <p:cNvSpPr>
            <a:spLocks noGrp="1"/>
          </p:cNvSpPr>
          <p:nvPr/>
        </p:nvSpPr>
        <p:spPr>
          <a:xfrm>
            <a:off x="7143750" y="2781300"/>
            <a:ext cx="381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950" b="1">
                <a:solidFill>
                  <a:srgbClr val="233F6B"/>
                </a:solidFill>
              </a:defRPr>
            </a:pPr>
            <a:r>
              <a:rPr sz="1950" b="1">
                <a:solidFill>
                  <a:srgbClr val="233F6B"/>
                </a:solidFill>
                <a:latin typeface="Times New Roman"/>
              </a:rPr>
              <a:t>→</a:t>
            </a:r>
          </a:p>
        </p:txBody>
      </p:sp>
      <p:sp>
        <p:nvSpPr>
          <p:cNvPr id="18" name="Obdĺžnik: zaoblené rohy 17">
            <a:extLst>
              <a:ext uri="{FF2B5EF4-FFF2-40B4-BE49-F238E27FC236}">
                <a16:creationId xmlns:a16="http://schemas.microsoft.com/office/drawing/2014/main" id="{AC6449AF-C33C-4A68-8EC2-EB7DE7AEBAB8}"/>
              </a:ext>
            </a:extLst>
          </p:cNvPr>
          <p:cNvSpPr>
            <a:spLocks noGrp="1"/>
          </p:cNvSpPr>
          <p:nvPr/>
        </p:nvSpPr>
        <p:spPr>
          <a:xfrm>
            <a:off x="7524750" y="2238375"/>
            <a:ext cx="1952625" cy="1524000"/>
          </a:xfrm>
          <a:prstGeom prst="roundRect">
            <a:avLst>
              <a:gd name="adj" fmla="val 7500"/>
            </a:avLst>
          </a:prstGeom>
          <a:solidFill>
            <a:srgbClr val="F2F2F2"/>
          </a:solidFill>
          <a:ln w="9525">
            <a:solidFill>
              <a:srgbClr val="D6D9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Obdĺžnik 18">
            <a:extLst>
              <a:ext uri="{FF2B5EF4-FFF2-40B4-BE49-F238E27FC236}">
                <a16:creationId xmlns:a16="http://schemas.microsoft.com/office/drawing/2014/main" id="{E29EBC89-8108-4A73-A89F-A903FDFE4426}"/>
              </a:ext>
            </a:extLst>
          </p:cNvPr>
          <p:cNvSpPr>
            <a:spLocks noGrp="1"/>
          </p:cNvSpPr>
          <p:nvPr/>
        </p:nvSpPr>
        <p:spPr>
          <a:xfrm>
            <a:off x="7696200" y="2476500"/>
            <a:ext cx="16097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233F6B"/>
                </a:solidFill>
              </a:defRPr>
            </a:pPr>
            <a:r>
              <a:rPr sz="1575" b="1">
                <a:solidFill>
                  <a:srgbClr val="233F6B"/>
                </a:solidFill>
                <a:latin typeface="Times New Roman"/>
              </a:rPr>
              <a:t>4  Simulate</a:t>
            </a:r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71894B40-DAFD-4A11-B83D-03D9D698C524}"/>
              </a:ext>
            </a:extLst>
          </p:cNvPr>
          <p:cNvSpPr>
            <a:spLocks noGrp="1"/>
          </p:cNvSpPr>
          <p:nvPr/>
        </p:nvSpPr>
        <p:spPr>
          <a:xfrm>
            <a:off x="7696200" y="3000375"/>
            <a:ext cx="16097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6E7781"/>
                </a:solidFill>
              </a:defRPr>
            </a:pPr>
            <a:r>
              <a:rPr sz="1200" b="0">
                <a:solidFill>
                  <a:srgbClr val="6E7781"/>
                </a:solidFill>
                <a:latin typeface="Times New Roman"/>
              </a:rPr>
              <a:t>Day-ahead and real-time operation</a:t>
            </a:r>
          </a:p>
        </p:txBody>
      </p:sp>
      <p:sp>
        <p:nvSpPr>
          <p:cNvPr id="21" name="Obdĺžnik 20">
            <a:extLst>
              <a:ext uri="{FF2B5EF4-FFF2-40B4-BE49-F238E27FC236}">
                <a16:creationId xmlns:a16="http://schemas.microsoft.com/office/drawing/2014/main" id="{0FFCCF4F-6D01-4ADA-B179-A8C5AE594B79}"/>
              </a:ext>
            </a:extLst>
          </p:cNvPr>
          <p:cNvSpPr>
            <a:spLocks noGrp="1"/>
          </p:cNvSpPr>
          <p:nvPr/>
        </p:nvSpPr>
        <p:spPr>
          <a:xfrm>
            <a:off x="9477375" y="2781300"/>
            <a:ext cx="381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950" b="1">
                <a:solidFill>
                  <a:srgbClr val="233F6B"/>
                </a:solidFill>
              </a:defRPr>
            </a:pPr>
            <a:r>
              <a:rPr sz="1950" b="1">
                <a:solidFill>
                  <a:srgbClr val="233F6B"/>
                </a:solidFill>
                <a:latin typeface="Times New Roman"/>
              </a:rPr>
              <a:t>→</a:t>
            </a:r>
          </a:p>
        </p:txBody>
      </p:sp>
      <p:sp>
        <p:nvSpPr>
          <p:cNvPr id="22" name="Obdĺžnik: zaoblené rohy 21">
            <a:extLst>
              <a:ext uri="{FF2B5EF4-FFF2-40B4-BE49-F238E27FC236}">
                <a16:creationId xmlns:a16="http://schemas.microsoft.com/office/drawing/2014/main" id="{E336FF6B-CA86-4328-B5DF-1115F1798D60}"/>
              </a:ext>
            </a:extLst>
          </p:cNvPr>
          <p:cNvSpPr>
            <a:spLocks noGrp="1"/>
          </p:cNvSpPr>
          <p:nvPr/>
        </p:nvSpPr>
        <p:spPr>
          <a:xfrm>
            <a:off x="9858375" y="2238375"/>
            <a:ext cx="1952625" cy="1524000"/>
          </a:xfrm>
          <a:prstGeom prst="roundRect">
            <a:avLst>
              <a:gd name="adj" fmla="val 7500"/>
            </a:avLst>
          </a:prstGeom>
          <a:solidFill>
            <a:srgbClr val="F2F2F2"/>
          </a:solidFill>
          <a:ln w="9525">
            <a:solidFill>
              <a:srgbClr val="D6D9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Obdĺžnik 22">
            <a:extLst>
              <a:ext uri="{FF2B5EF4-FFF2-40B4-BE49-F238E27FC236}">
                <a16:creationId xmlns:a16="http://schemas.microsoft.com/office/drawing/2014/main" id="{6C731750-70A9-4C1B-A0C6-32D57F9D69DA}"/>
              </a:ext>
            </a:extLst>
          </p:cNvPr>
          <p:cNvSpPr>
            <a:spLocks noGrp="1"/>
          </p:cNvSpPr>
          <p:nvPr/>
        </p:nvSpPr>
        <p:spPr>
          <a:xfrm>
            <a:off x="10029825" y="2476500"/>
            <a:ext cx="16097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233F6B"/>
                </a:solidFill>
              </a:defRPr>
            </a:pPr>
            <a:r>
              <a:rPr sz="1575" b="1">
                <a:solidFill>
                  <a:srgbClr val="233F6B"/>
                </a:solidFill>
                <a:latin typeface="Times New Roman"/>
              </a:rPr>
              <a:t>5  Evaluate</a:t>
            </a:r>
          </a:p>
        </p:txBody>
      </p:sp>
      <p:sp>
        <p:nvSpPr>
          <p:cNvPr id="24" name="Obdĺžnik 23">
            <a:extLst>
              <a:ext uri="{FF2B5EF4-FFF2-40B4-BE49-F238E27FC236}">
                <a16:creationId xmlns:a16="http://schemas.microsoft.com/office/drawing/2014/main" id="{15729947-02B8-4127-99D4-A22EA10D1D03}"/>
              </a:ext>
            </a:extLst>
          </p:cNvPr>
          <p:cNvSpPr>
            <a:spLocks noGrp="1"/>
          </p:cNvSpPr>
          <p:nvPr/>
        </p:nvSpPr>
        <p:spPr>
          <a:xfrm>
            <a:off x="10029825" y="3000375"/>
            <a:ext cx="16097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0">
                <a:solidFill>
                  <a:srgbClr val="6E7781"/>
                </a:solidFill>
              </a:defRPr>
            </a:pPr>
            <a:r>
              <a:rPr sz="1200" b="0">
                <a:solidFill>
                  <a:srgbClr val="6E7781"/>
                </a:solidFill>
                <a:latin typeface="Times New Roman"/>
              </a:rPr>
              <a:t>Technical and economic metrics</a:t>
            </a:r>
          </a:p>
        </p:txBody>
      </p:sp>
      <p:sp>
        <p:nvSpPr>
          <p:cNvPr id="25" name="Obdĺžnik: zaoblené rohy 24">
            <a:extLst>
              <a:ext uri="{FF2B5EF4-FFF2-40B4-BE49-F238E27FC236}">
                <a16:creationId xmlns:a16="http://schemas.microsoft.com/office/drawing/2014/main" id="{178E2EDE-4FDD-4AB8-BD30-42894DAE8EFE}"/>
              </a:ext>
            </a:extLst>
          </p:cNvPr>
          <p:cNvSpPr>
            <a:spLocks noGrp="1"/>
          </p:cNvSpPr>
          <p:nvPr/>
        </p:nvSpPr>
        <p:spPr>
          <a:xfrm>
            <a:off x="1857375" y="4476750"/>
            <a:ext cx="8477250" cy="809625"/>
          </a:xfrm>
          <a:prstGeom prst="roundRect">
            <a:avLst>
              <a:gd name="adj" fmla="val 14118"/>
            </a:avLst>
          </a:prstGeom>
          <a:solidFill>
            <a:srgbClr val="F2F2F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Obdĺžnik 25">
            <a:extLst>
              <a:ext uri="{FF2B5EF4-FFF2-40B4-BE49-F238E27FC236}">
                <a16:creationId xmlns:a16="http://schemas.microsoft.com/office/drawing/2014/main" id="{BAAF6B71-E2C4-4F15-BBC9-C15790C9ACF4}"/>
              </a:ext>
            </a:extLst>
          </p:cNvPr>
          <p:cNvSpPr>
            <a:spLocks noGrp="1"/>
          </p:cNvSpPr>
          <p:nvPr/>
        </p:nvSpPr>
        <p:spPr>
          <a:xfrm>
            <a:off x="2143125" y="4667250"/>
            <a:ext cx="1905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233F6B"/>
                </a:solidFill>
              </a:defRPr>
            </a:pPr>
            <a:r>
              <a:rPr sz="1350" b="1">
                <a:solidFill>
                  <a:srgbClr val="233F6B"/>
                </a:solidFill>
                <a:latin typeface="Times New Roman"/>
              </a:rPr>
              <a:t>Planned comparison</a:t>
            </a:r>
          </a:p>
        </p:txBody>
      </p:sp>
      <p:sp>
        <p:nvSpPr>
          <p:cNvPr id="27" name="Obdĺžnik 26">
            <a:extLst>
              <a:ext uri="{FF2B5EF4-FFF2-40B4-BE49-F238E27FC236}">
                <a16:creationId xmlns:a16="http://schemas.microsoft.com/office/drawing/2014/main" id="{7631B19B-8E61-4CD7-9B3A-786209934199}"/>
              </a:ext>
            </a:extLst>
          </p:cNvPr>
          <p:cNvSpPr>
            <a:spLocks noGrp="1"/>
          </p:cNvSpPr>
          <p:nvPr/>
        </p:nvSpPr>
        <p:spPr>
          <a:xfrm>
            <a:off x="4143375" y="4648200"/>
            <a:ext cx="5810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233F6B"/>
                </a:solidFill>
              </a:defRPr>
            </a:pPr>
            <a:r>
              <a:rPr sz="1575" b="1">
                <a:solidFill>
                  <a:srgbClr val="233F6B"/>
                </a:solidFill>
                <a:latin typeface="Times New Roman"/>
              </a:rPr>
              <a:t>Deterministic baseline  ↔  uncertainty-aware VPP operation</a:t>
            </a:r>
          </a:p>
        </p:txBody>
      </p:sp>
      <p:sp>
        <p:nvSpPr>
          <p:cNvPr id="28" name="Obdĺžnik 27">
            <a:extLst>
              <a:ext uri="{FF2B5EF4-FFF2-40B4-BE49-F238E27FC236}">
                <a16:creationId xmlns:a16="http://schemas.microsoft.com/office/drawing/2014/main" id="{95586AF4-A8DE-4AC8-9EB5-A75F14FA66EA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857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6E7781"/>
                </a:solidFill>
              </a:defRPr>
            </a:pPr>
            <a:r>
              <a:rPr sz="750" b="0">
                <a:solidFill>
                  <a:srgbClr val="6E7781"/>
                </a:solidFill>
                <a:latin typeface="Times New Roman"/>
              </a:rPr>
              <a:t>TECHNICAL UNIVERSITY OF KOŠICE  |  FACULTY OF ELECTRICAL ENGINEERING AND INFORMATICS</a:t>
            </a:r>
          </a:p>
        </p:txBody>
      </p:sp>
    </p:spTree>
    <p:extLst>
      <p:ext uri="{BB962C8B-B14F-4D97-AF65-F5344CB8AC3E}">
        <p14:creationId xmlns:p14="http://schemas.microsoft.com/office/powerpoint/2010/main" val="509883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dĺžnik 25">
            <a:extLst>
              <a:ext uri="{FF2B5EF4-FFF2-40B4-BE49-F238E27FC236}">
                <a16:creationId xmlns:a16="http://schemas.microsoft.com/office/drawing/2014/main" id="{74C1182B-8D6D-42C2-8A67-CF4F547C4E1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23825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839C79FB-0519-4EC4-B248-590116173875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EBA920"/>
                </a:solidFill>
              </a:defRPr>
            </a:pPr>
            <a:r>
              <a:rPr sz="975" b="1">
                <a:solidFill>
                  <a:srgbClr val="EBA920"/>
                </a:solidFill>
                <a:latin typeface="Times New Roman"/>
              </a:rPr>
              <a:t>PLANNED EXPERIMENTS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5FF96830-AC96-4F17-8342-3F8C58EFA27E}"/>
              </a:ext>
            </a:extLst>
          </p:cNvPr>
          <p:cNvSpPr>
            <a:spLocks noGrp="1"/>
          </p:cNvSpPr>
          <p:nvPr/>
        </p:nvSpPr>
        <p:spPr>
          <a:xfrm>
            <a:off x="666750" y="657225"/>
            <a:ext cx="9906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625" b="1">
                <a:solidFill>
                  <a:srgbClr val="233F6B"/>
                </a:solidFill>
              </a:defRPr>
            </a:pPr>
            <a:r>
              <a:rPr sz="2625" b="1">
                <a:solidFill>
                  <a:srgbClr val="233F6B"/>
                </a:solidFill>
                <a:latin typeface="Times New Roman"/>
              </a:rPr>
              <a:t>Staged scenarios isolate the value of each VPP component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AB46F2C8-49C6-4D8A-9B9D-E1A2DFC6031B}"/>
              </a:ext>
            </a:extLst>
          </p:cNvPr>
          <p:cNvSpPr>
            <a:spLocks noGrp="1"/>
          </p:cNvSpPr>
          <p:nvPr/>
        </p:nvSpPr>
        <p:spPr>
          <a:xfrm>
            <a:off x="666750" y="1362075"/>
            <a:ext cx="10858500" cy="19050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Obdĺžnik: zaoblené rohy 5">
            <a:extLst>
              <a:ext uri="{FF2B5EF4-FFF2-40B4-BE49-F238E27FC236}">
                <a16:creationId xmlns:a16="http://schemas.microsoft.com/office/drawing/2014/main" id="{74A696E4-9469-4BFE-8F16-0565678D0B8B}"/>
              </a:ext>
            </a:extLst>
          </p:cNvPr>
          <p:cNvSpPr>
            <a:spLocks noGrp="1"/>
          </p:cNvSpPr>
          <p:nvPr/>
        </p:nvSpPr>
        <p:spPr>
          <a:xfrm>
            <a:off x="714375" y="1762125"/>
            <a:ext cx="857250" cy="666750"/>
          </a:xfrm>
          <a:prstGeom prst="roundRect">
            <a:avLst>
              <a:gd name="adj" fmla="val 17143"/>
            </a:avLst>
          </a:prstGeom>
          <a:solidFill>
            <a:srgbClr val="6E778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F345CB22-00C0-4205-AA53-7A283CAEFF10}"/>
              </a:ext>
            </a:extLst>
          </p:cNvPr>
          <p:cNvSpPr>
            <a:spLocks noGrp="1"/>
          </p:cNvSpPr>
          <p:nvPr/>
        </p:nvSpPr>
        <p:spPr>
          <a:xfrm>
            <a:off x="857250" y="1952625"/>
            <a:ext cx="571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  <a:latin typeface="Times New Roman"/>
              </a:rPr>
              <a:t>S0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8030BF53-3648-42CD-91F6-326B805E01EA}"/>
              </a:ext>
            </a:extLst>
          </p:cNvPr>
          <p:cNvSpPr>
            <a:spLocks noGrp="1"/>
          </p:cNvSpPr>
          <p:nvPr/>
        </p:nvSpPr>
        <p:spPr>
          <a:xfrm>
            <a:off x="1952625" y="1809750"/>
            <a:ext cx="3857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233F6B"/>
                </a:solidFill>
              </a:defRPr>
            </a:pPr>
            <a:r>
              <a:rPr sz="1575" b="1">
                <a:solidFill>
                  <a:srgbClr val="233F6B"/>
                </a:solidFill>
                <a:latin typeface="Times New Roman"/>
              </a:rPr>
              <a:t>Grid supply + unmanaged PV</a:t>
            </a: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4DEA8330-3BE9-46F2-BF0F-9EF4E8E4147E}"/>
              </a:ext>
            </a:extLst>
          </p:cNvPr>
          <p:cNvSpPr>
            <a:spLocks noGrp="1"/>
          </p:cNvSpPr>
          <p:nvPr/>
        </p:nvSpPr>
        <p:spPr>
          <a:xfrm>
            <a:off x="6191250" y="1809750"/>
            <a:ext cx="4476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0">
                <a:solidFill>
                  <a:srgbClr val="6E7781"/>
                </a:solidFill>
              </a:defRPr>
            </a:pPr>
            <a:r>
              <a:rPr sz="1425" b="0">
                <a:solidFill>
                  <a:srgbClr val="6E7781"/>
                </a:solidFill>
                <a:latin typeface="Times New Roman"/>
              </a:rPr>
              <a:t>Reference case</a:t>
            </a:r>
          </a:p>
        </p:txBody>
      </p:sp>
      <p:sp>
        <p:nvSpPr>
          <p:cNvPr id="10" name="Obdĺžnik: zaoblené rohy 9">
            <a:extLst>
              <a:ext uri="{FF2B5EF4-FFF2-40B4-BE49-F238E27FC236}">
                <a16:creationId xmlns:a16="http://schemas.microsoft.com/office/drawing/2014/main" id="{706C3AC7-F4C1-4137-BD8A-66C9F3550B74}"/>
              </a:ext>
            </a:extLst>
          </p:cNvPr>
          <p:cNvSpPr>
            <a:spLocks noGrp="1"/>
          </p:cNvSpPr>
          <p:nvPr/>
        </p:nvSpPr>
        <p:spPr>
          <a:xfrm>
            <a:off x="714375" y="2762250"/>
            <a:ext cx="857250" cy="666750"/>
          </a:xfrm>
          <a:prstGeom prst="roundRect">
            <a:avLst>
              <a:gd name="adj" fmla="val 17143"/>
            </a:avLst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3A85A03E-78F9-47C5-81FC-E123F8DA10EE}"/>
              </a:ext>
            </a:extLst>
          </p:cNvPr>
          <p:cNvSpPr>
            <a:spLocks noGrp="1"/>
          </p:cNvSpPr>
          <p:nvPr/>
        </p:nvSpPr>
        <p:spPr>
          <a:xfrm>
            <a:off x="857250" y="2952750"/>
            <a:ext cx="571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  <a:latin typeface="Times New Roman"/>
              </a:rPr>
              <a:t>S1</a:t>
            </a: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B924C3B1-BFA1-43F7-94E6-DA18F7535462}"/>
              </a:ext>
            </a:extLst>
          </p:cNvPr>
          <p:cNvSpPr>
            <a:spLocks noGrp="1"/>
          </p:cNvSpPr>
          <p:nvPr/>
        </p:nvSpPr>
        <p:spPr>
          <a:xfrm>
            <a:off x="1952625" y="2809875"/>
            <a:ext cx="3857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233F6B"/>
                </a:solidFill>
              </a:defRPr>
            </a:pPr>
            <a:r>
              <a:rPr sz="1575" b="1">
                <a:solidFill>
                  <a:srgbClr val="233F6B"/>
                </a:solidFill>
                <a:latin typeface="Times New Roman"/>
              </a:rPr>
              <a:t>Aggregated PV portfolio</a:t>
            </a:r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58B31E83-599C-4E6C-93F0-BC2A3C2B8CE6}"/>
              </a:ext>
            </a:extLst>
          </p:cNvPr>
          <p:cNvSpPr>
            <a:spLocks noGrp="1"/>
          </p:cNvSpPr>
          <p:nvPr/>
        </p:nvSpPr>
        <p:spPr>
          <a:xfrm>
            <a:off x="6191250" y="2809875"/>
            <a:ext cx="4476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0">
                <a:solidFill>
                  <a:srgbClr val="6E7781"/>
                </a:solidFill>
              </a:defRPr>
            </a:pPr>
            <a:r>
              <a:rPr sz="1425" b="0">
                <a:solidFill>
                  <a:srgbClr val="6E7781"/>
                </a:solidFill>
                <a:latin typeface="Times New Roman"/>
              </a:rPr>
              <a:t>Aggregation effect</a:t>
            </a:r>
          </a:p>
        </p:txBody>
      </p:sp>
      <p:sp>
        <p:nvSpPr>
          <p:cNvPr id="14" name="Obdĺžnik: zaoblené rohy 13">
            <a:extLst>
              <a:ext uri="{FF2B5EF4-FFF2-40B4-BE49-F238E27FC236}">
                <a16:creationId xmlns:a16="http://schemas.microsoft.com/office/drawing/2014/main" id="{0ABD1999-3B91-4610-92AC-5A05F5F9E1CC}"/>
              </a:ext>
            </a:extLst>
          </p:cNvPr>
          <p:cNvSpPr>
            <a:spLocks noGrp="1"/>
          </p:cNvSpPr>
          <p:nvPr/>
        </p:nvSpPr>
        <p:spPr>
          <a:xfrm>
            <a:off x="714375" y="3762375"/>
            <a:ext cx="857250" cy="666750"/>
          </a:xfrm>
          <a:prstGeom prst="roundRect">
            <a:avLst>
              <a:gd name="adj" fmla="val 17143"/>
            </a:avLst>
          </a:prstGeom>
          <a:solidFill>
            <a:srgbClr val="6E7F96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C732991D-016E-405F-A189-95FD36CD3141}"/>
              </a:ext>
            </a:extLst>
          </p:cNvPr>
          <p:cNvSpPr>
            <a:spLocks noGrp="1"/>
          </p:cNvSpPr>
          <p:nvPr/>
        </p:nvSpPr>
        <p:spPr>
          <a:xfrm>
            <a:off x="857250" y="3952875"/>
            <a:ext cx="571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  <a:latin typeface="Times New Roman"/>
              </a:rPr>
              <a:t>S2</a:t>
            </a:r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B20C23A7-E442-451B-ABCE-D2B7E4864AE7}"/>
              </a:ext>
            </a:extLst>
          </p:cNvPr>
          <p:cNvSpPr>
            <a:spLocks noGrp="1"/>
          </p:cNvSpPr>
          <p:nvPr/>
        </p:nvSpPr>
        <p:spPr>
          <a:xfrm>
            <a:off x="1952625" y="3810000"/>
            <a:ext cx="3857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233F6B"/>
                </a:solidFill>
              </a:defRPr>
            </a:pPr>
            <a:r>
              <a:rPr sz="1575" b="1">
                <a:solidFill>
                  <a:srgbClr val="233F6B"/>
                </a:solidFill>
                <a:latin typeface="Times New Roman"/>
              </a:rPr>
              <a:t>PV + battery storage</a:t>
            </a:r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FB89A092-AEA9-4647-AFDD-07021D442426}"/>
              </a:ext>
            </a:extLst>
          </p:cNvPr>
          <p:cNvSpPr>
            <a:spLocks noGrp="1"/>
          </p:cNvSpPr>
          <p:nvPr/>
        </p:nvSpPr>
        <p:spPr>
          <a:xfrm>
            <a:off x="6191250" y="3810000"/>
            <a:ext cx="4476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0">
                <a:solidFill>
                  <a:srgbClr val="6E7781"/>
                </a:solidFill>
              </a:defRPr>
            </a:pPr>
            <a:r>
              <a:rPr sz="1425" b="0">
                <a:solidFill>
                  <a:srgbClr val="6E7781"/>
                </a:solidFill>
                <a:latin typeface="Times New Roman"/>
              </a:rPr>
              <a:t>Time shifting and balancing</a:t>
            </a:r>
          </a:p>
        </p:txBody>
      </p:sp>
      <p:sp>
        <p:nvSpPr>
          <p:cNvPr id="18" name="Obdĺžnik: zaoblené rohy 17">
            <a:extLst>
              <a:ext uri="{FF2B5EF4-FFF2-40B4-BE49-F238E27FC236}">
                <a16:creationId xmlns:a16="http://schemas.microsoft.com/office/drawing/2014/main" id="{54B97983-2185-4430-ABC6-5303EF5BEB59}"/>
              </a:ext>
            </a:extLst>
          </p:cNvPr>
          <p:cNvSpPr>
            <a:spLocks noGrp="1"/>
          </p:cNvSpPr>
          <p:nvPr/>
        </p:nvSpPr>
        <p:spPr>
          <a:xfrm>
            <a:off x="714375" y="4762500"/>
            <a:ext cx="857250" cy="666750"/>
          </a:xfrm>
          <a:prstGeom prst="roundRect">
            <a:avLst>
              <a:gd name="adj" fmla="val 17143"/>
            </a:avLst>
          </a:prstGeom>
          <a:solidFill>
            <a:srgbClr val="233F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Obdĺžnik 18">
            <a:extLst>
              <a:ext uri="{FF2B5EF4-FFF2-40B4-BE49-F238E27FC236}">
                <a16:creationId xmlns:a16="http://schemas.microsoft.com/office/drawing/2014/main" id="{D1542630-17B8-48F4-ABBA-FA9294CDF1D0}"/>
              </a:ext>
            </a:extLst>
          </p:cNvPr>
          <p:cNvSpPr>
            <a:spLocks noGrp="1"/>
          </p:cNvSpPr>
          <p:nvPr/>
        </p:nvSpPr>
        <p:spPr>
          <a:xfrm>
            <a:off x="857250" y="4953000"/>
            <a:ext cx="571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  <a:latin typeface="Times New Roman"/>
              </a:rPr>
              <a:t>S3</a:t>
            </a:r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40F8E28B-CD50-4B62-B689-F307D3ABECE1}"/>
              </a:ext>
            </a:extLst>
          </p:cNvPr>
          <p:cNvSpPr>
            <a:spLocks noGrp="1"/>
          </p:cNvSpPr>
          <p:nvPr/>
        </p:nvSpPr>
        <p:spPr>
          <a:xfrm>
            <a:off x="1952625" y="4810125"/>
            <a:ext cx="3857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233F6B"/>
                </a:solidFill>
              </a:defRPr>
            </a:pPr>
            <a:r>
              <a:rPr sz="1575" b="1">
                <a:solidFill>
                  <a:srgbClr val="233F6B"/>
                </a:solidFill>
                <a:latin typeface="Times New Roman"/>
              </a:rPr>
              <a:t>PV + BESS + flexible demand</a:t>
            </a:r>
          </a:p>
        </p:txBody>
      </p:sp>
      <p:sp>
        <p:nvSpPr>
          <p:cNvPr id="21" name="Obdĺžnik 20">
            <a:extLst>
              <a:ext uri="{FF2B5EF4-FFF2-40B4-BE49-F238E27FC236}">
                <a16:creationId xmlns:a16="http://schemas.microsoft.com/office/drawing/2014/main" id="{F387A536-96BC-4288-9457-B9FC752893FC}"/>
              </a:ext>
            </a:extLst>
          </p:cNvPr>
          <p:cNvSpPr>
            <a:spLocks noGrp="1"/>
          </p:cNvSpPr>
          <p:nvPr/>
        </p:nvSpPr>
        <p:spPr>
          <a:xfrm>
            <a:off x="6191250" y="4810125"/>
            <a:ext cx="4476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0">
                <a:solidFill>
                  <a:srgbClr val="6E7781"/>
                </a:solidFill>
              </a:defRPr>
            </a:pPr>
            <a:r>
              <a:rPr sz="1425" b="0">
                <a:solidFill>
                  <a:srgbClr val="6E7781"/>
                </a:solidFill>
                <a:latin typeface="Times New Roman"/>
              </a:rPr>
              <a:t>Full VPP coordination</a:t>
            </a:r>
          </a:p>
        </p:txBody>
      </p:sp>
      <p:sp>
        <p:nvSpPr>
          <p:cNvPr id="22" name="Obdĺžnik 21">
            <a:extLst>
              <a:ext uri="{FF2B5EF4-FFF2-40B4-BE49-F238E27FC236}">
                <a16:creationId xmlns:a16="http://schemas.microsoft.com/office/drawing/2014/main" id="{90ECC275-9DB7-425E-87EE-93972E2594A8}"/>
              </a:ext>
            </a:extLst>
          </p:cNvPr>
          <p:cNvSpPr>
            <a:spLocks noGrp="1"/>
          </p:cNvSpPr>
          <p:nvPr/>
        </p:nvSpPr>
        <p:spPr>
          <a:xfrm>
            <a:off x="1952625" y="5474370"/>
            <a:ext cx="8715375" cy="28575"/>
          </a:xfrm>
          <a:prstGeom prst="rect">
            <a:avLst/>
          </a:prstGeom>
          <a:solidFill>
            <a:srgbClr val="233F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Obdĺžnik 22">
            <a:extLst>
              <a:ext uri="{FF2B5EF4-FFF2-40B4-BE49-F238E27FC236}">
                <a16:creationId xmlns:a16="http://schemas.microsoft.com/office/drawing/2014/main" id="{F6CA7D68-FE91-4E71-BD5E-36A169DB444C}"/>
              </a:ext>
            </a:extLst>
          </p:cNvPr>
          <p:cNvSpPr>
            <a:spLocks noGrp="1"/>
          </p:cNvSpPr>
          <p:nvPr/>
        </p:nvSpPr>
        <p:spPr>
          <a:xfrm>
            <a:off x="1952625" y="5480387"/>
            <a:ext cx="87153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233F6B"/>
                </a:solidFill>
              </a:defRPr>
            </a:pPr>
            <a:r>
              <a:rPr sz="1275" b="1" dirty="0">
                <a:solidFill>
                  <a:srgbClr val="233F6B"/>
                </a:solidFill>
                <a:latin typeface="Times New Roman"/>
              </a:rPr>
              <a:t>Each scenario adds one source of flexibility while keeping the test conditions comparable.</a:t>
            </a:r>
          </a:p>
        </p:txBody>
      </p:sp>
      <p:sp>
        <p:nvSpPr>
          <p:cNvPr id="24" name="Obdĺžnik 23">
            <a:extLst>
              <a:ext uri="{FF2B5EF4-FFF2-40B4-BE49-F238E27FC236}">
                <a16:creationId xmlns:a16="http://schemas.microsoft.com/office/drawing/2014/main" id="{07C8A13A-BEEE-41A7-934C-09A59B54D776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857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6E7781"/>
                </a:solidFill>
              </a:defRPr>
            </a:pPr>
            <a:r>
              <a:rPr sz="750" b="0">
                <a:solidFill>
                  <a:srgbClr val="6E7781"/>
                </a:solidFill>
                <a:latin typeface="Times New Roman"/>
              </a:rPr>
              <a:t>TECHNICAL UNIVERSITY OF KOŠICE  |  FACULTY OF ELECTRICAL ENGINEERING AND INFORMATICS</a:t>
            </a:r>
          </a:p>
        </p:txBody>
      </p:sp>
    </p:spTree>
    <p:extLst>
      <p:ext uri="{BB962C8B-B14F-4D97-AF65-F5344CB8AC3E}">
        <p14:creationId xmlns:p14="http://schemas.microsoft.com/office/powerpoint/2010/main" val="1281049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dĺžnik 20">
            <a:extLst>
              <a:ext uri="{FF2B5EF4-FFF2-40B4-BE49-F238E27FC236}">
                <a16:creationId xmlns:a16="http://schemas.microsoft.com/office/drawing/2014/main" id="{B2EB91B7-E385-4E2C-B3C2-F5C96CDDA0F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23825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33C38C26-C92D-45FD-84BD-3421FDDEFF38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EBA920"/>
                </a:solidFill>
              </a:defRPr>
            </a:pPr>
            <a:r>
              <a:rPr sz="975" b="1">
                <a:solidFill>
                  <a:srgbClr val="EBA920"/>
                </a:solidFill>
                <a:latin typeface="Times New Roman"/>
              </a:rPr>
              <a:t>WORKING HYPOTHESES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C851E600-1FE0-4AB9-BEC1-875B9C3BE1F5}"/>
              </a:ext>
            </a:extLst>
          </p:cNvPr>
          <p:cNvSpPr>
            <a:spLocks noGrp="1"/>
          </p:cNvSpPr>
          <p:nvPr/>
        </p:nvSpPr>
        <p:spPr>
          <a:xfrm>
            <a:off x="666750" y="657225"/>
            <a:ext cx="9906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625" b="1">
                <a:solidFill>
                  <a:srgbClr val="233F6B"/>
                </a:solidFill>
              </a:defRPr>
            </a:pPr>
            <a:r>
              <a:rPr sz="2625" b="1">
                <a:solidFill>
                  <a:srgbClr val="233F6B"/>
                </a:solidFill>
                <a:latin typeface="Times New Roman"/>
              </a:rPr>
              <a:t>These are hypotheses to test—not results already obtained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B09E56A3-04FF-43A9-AB8A-4E10E8B20083}"/>
              </a:ext>
            </a:extLst>
          </p:cNvPr>
          <p:cNvSpPr>
            <a:spLocks noGrp="1"/>
          </p:cNvSpPr>
          <p:nvPr/>
        </p:nvSpPr>
        <p:spPr>
          <a:xfrm>
            <a:off x="666750" y="1362075"/>
            <a:ext cx="10858500" cy="19050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Obdĺžnik: zaoblené rohy 5">
            <a:extLst>
              <a:ext uri="{FF2B5EF4-FFF2-40B4-BE49-F238E27FC236}">
                <a16:creationId xmlns:a16="http://schemas.microsoft.com/office/drawing/2014/main" id="{88FBF4DD-2BD9-4A9E-BB61-C37680AA5551}"/>
              </a:ext>
            </a:extLst>
          </p:cNvPr>
          <p:cNvSpPr>
            <a:spLocks noGrp="1"/>
          </p:cNvSpPr>
          <p:nvPr/>
        </p:nvSpPr>
        <p:spPr>
          <a:xfrm>
            <a:off x="714375" y="2095500"/>
            <a:ext cx="3333750" cy="247650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D6D9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65EC6146-6386-4F9E-8EAE-91EF68FB6484}"/>
              </a:ext>
            </a:extLst>
          </p:cNvPr>
          <p:cNvSpPr>
            <a:spLocks noGrp="1"/>
          </p:cNvSpPr>
          <p:nvPr/>
        </p:nvSpPr>
        <p:spPr>
          <a:xfrm>
            <a:off x="714375" y="2095500"/>
            <a:ext cx="3333750" cy="114300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AD2536B8-2B56-456C-95A9-B01899C8E9D6}"/>
              </a:ext>
            </a:extLst>
          </p:cNvPr>
          <p:cNvSpPr>
            <a:spLocks noGrp="1"/>
          </p:cNvSpPr>
          <p:nvPr/>
        </p:nvSpPr>
        <p:spPr>
          <a:xfrm>
            <a:off x="952500" y="2428875"/>
            <a:ext cx="66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00" b="1">
                <a:solidFill>
                  <a:srgbClr val="EBA920"/>
                </a:solidFill>
              </a:defRPr>
            </a:pPr>
            <a:r>
              <a:rPr sz="2100" b="1">
                <a:solidFill>
                  <a:srgbClr val="EBA920"/>
                </a:solidFill>
                <a:latin typeface="Times New Roman"/>
              </a:rPr>
              <a:t>H1</a:t>
            </a: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3C2E8161-E36B-4D81-9DB8-BF91DAF317E6}"/>
              </a:ext>
            </a:extLst>
          </p:cNvPr>
          <p:cNvSpPr>
            <a:spLocks noGrp="1"/>
          </p:cNvSpPr>
          <p:nvPr/>
        </p:nvSpPr>
        <p:spPr>
          <a:xfrm>
            <a:off x="952500" y="3048000"/>
            <a:ext cx="28575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33F6B"/>
                </a:solidFill>
              </a:defRPr>
            </a:pPr>
            <a:r>
              <a:rPr sz="1500" b="1">
                <a:solidFill>
                  <a:srgbClr val="233F6B"/>
                </a:solidFill>
                <a:latin typeface="Times New Roman"/>
              </a:rPr>
              <a:t>Geographic aggregation reduces short-term PV variability, but correlation limits the benefit.</a:t>
            </a:r>
          </a:p>
        </p:txBody>
      </p:sp>
      <p:sp>
        <p:nvSpPr>
          <p:cNvPr id="10" name="Obdĺžnik: zaoblené rohy 9">
            <a:extLst>
              <a:ext uri="{FF2B5EF4-FFF2-40B4-BE49-F238E27FC236}">
                <a16:creationId xmlns:a16="http://schemas.microsoft.com/office/drawing/2014/main" id="{0D7EFFF7-7535-422D-BD39-EFE6605938D2}"/>
              </a:ext>
            </a:extLst>
          </p:cNvPr>
          <p:cNvSpPr>
            <a:spLocks noGrp="1"/>
          </p:cNvSpPr>
          <p:nvPr/>
        </p:nvSpPr>
        <p:spPr>
          <a:xfrm>
            <a:off x="4429125" y="2095500"/>
            <a:ext cx="3333750" cy="247650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D6D9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92AFA5BF-D2D3-4A60-81C5-000CC4CC0EE5}"/>
              </a:ext>
            </a:extLst>
          </p:cNvPr>
          <p:cNvSpPr>
            <a:spLocks noGrp="1"/>
          </p:cNvSpPr>
          <p:nvPr/>
        </p:nvSpPr>
        <p:spPr>
          <a:xfrm>
            <a:off x="4429125" y="2095500"/>
            <a:ext cx="3333750" cy="114300"/>
          </a:xfrm>
          <a:prstGeom prst="rect">
            <a:avLst/>
          </a:prstGeom>
          <a:solidFill>
            <a:srgbClr val="6E7F96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1D5A3BF9-8929-4E1B-8ADA-6C344F2FE5F5}"/>
              </a:ext>
            </a:extLst>
          </p:cNvPr>
          <p:cNvSpPr>
            <a:spLocks noGrp="1"/>
          </p:cNvSpPr>
          <p:nvPr/>
        </p:nvSpPr>
        <p:spPr>
          <a:xfrm>
            <a:off x="4667250" y="2428875"/>
            <a:ext cx="66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00" b="1">
                <a:solidFill>
                  <a:srgbClr val="6E7F96"/>
                </a:solidFill>
              </a:defRPr>
            </a:pPr>
            <a:r>
              <a:rPr sz="2100" b="1">
                <a:solidFill>
                  <a:srgbClr val="6E7F96"/>
                </a:solidFill>
                <a:latin typeface="Times New Roman"/>
              </a:rPr>
              <a:t>H2</a:t>
            </a:r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32DD546C-9713-4F11-832B-7FCD4E9CF381}"/>
              </a:ext>
            </a:extLst>
          </p:cNvPr>
          <p:cNvSpPr>
            <a:spLocks noGrp="1"/>
          </p:cNvSpPr>
          <p:nvPr/>
        </p:nvSpPr>
        <p:spPr>
          <a:xfrm>
            <a:off x="4667250" y="3048000"/>
            <a:ext cx="28575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33F6B"/>
                </a:solidFill>
              </a:defRPr>
            </a:pPr>
            <a:r>
              <a:rPr sz="1500" b="1">
                <a:solidFill>
                  <a:srgbClr val="233F6B"/>
                </a:solidFill>
                <a:latin typeface="Times New Roman"/>
              </a:rPr>
              <a:t>Storage improves schedule tracking and shifts solar energy toward higher-value periods.</a:t>
            </a:r>
          </a:p>
        </p:txBody>
      </p:sp>
      <p:sp>
        <p:nvSpPr>
          <p:cNvPr id="14" name="Obdĺžnik: zaoblené rohy 13">
            <a:extLst>
              <a:ext uri="{FF2B5EF4-FFF2-40B4-BE49-F238E27FC236}">
                <a16:creationId xmlns:a16="http://schemas.microsoft.com/office/drawing/2014/main" id="{B4436B0D-7FDE-4741-B845-68DDC1688F3F}"/>
              </a:ext>
            </a:extLst>
          </p:cNvPr>
          <p:cNvSpPr>
            <a:spLocks noGrp="1"/>
          </p:cNvSpPr>
          <p:nvPr/>
        </p:nvSpPr>
        <p:spPr>
          <a:xfrm>
            <a:off x="8143875" y="2095500"/>
            <a:ext cx="3333750" cy="247650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D6D9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9365BCEB-9087-414A-BA9E-335387F869C6}"/>
              </a:ext>
            </a:extLst>
          </p:cNvPr>
          <p:cNvSpPr>
            <a:spLocks noGrp="1"/>
          </p:cNvSpPr>
          <p:nvPr/>
        </p:nvSpPr>
        <p:spPr>
          <a:xfrm>
            <a:off x="8143875" y="2095500"/>
            <a:ext cx="3333750" cy="114300"/>
          </a:xfrm>
          <a:prstGeom prst="rect">
            <a:avLst/>
          </a:prstGeom>
          <a:solidFill>
            <a:srgbClr val="233F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16DB9F0F-A629-434C-A79F-F96AEA448FBC}"/>
              </a:ext>
            </a:extLst>
          </p:cNvPr>
          <p:cNvSpPr>
            <a:spLocks noGrp="1"/>
          </p:cNvSpPr>
          <p:nvPr/>
        </p:nvSpPr>
        <p:spPr>
          <a:xfrm>
            <a:off x="8382000" y="2428875"/>
            <a:ext cx="66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00" b="1">
                <a:solidFill>
                  <a:srgbClr val="233F6B"/>
                </a:solidFill>
              </a:defRPr>
            </a:pPr>
            <a:r>
              <a:rPr sz="2100" b="1">
                <a:solidFill>
                  <a:srgbClr val="233F6B"/>
                </a:solidFill>
                <a:latin typeface="Times New Roman"/>
              </a:rPr>
              <a:t>H3</a:t>
            </a:r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0E8E6988-50B8-4733-85C2-63C2F4732A1D}"/>
              </a:ext>
            </a:extLst>
          </p:cNvPr>
          <p:cNvSpPr>
            <a:spLocks noGrp="1"/>
          </p:cNvSpPr>
          <p:nvPr/>
        </p:nvSpPr>
        <p:spPr>
          <a:xfrm>
            <a:off x="8382000" y="3048000"/>
            <a:ext cx="28575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33F6B"/>
                </a:solidFill>
              </a:defRPr>
            </a:pPr>
            <a:r>
              <a:rPr sz="1500" b="1">
                <a:solidFill>
                  <a:srgbClr val="233F6B"/>
                </a:solidFill>
                <a:latin typeface="Times New Roman"/>
              </a:rPr>
              <a:t>Network constraints reduce the flexibility that appears available in an unconstrained model.</a:t>
            </a:r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95DC7ADD-8F42-4A7F-AF1A-B84552D3F0AB}"/>
              </a:ext>
            </a:extLst>
          </p:cNvPr>
          <p:cNvSpPr>
            <a:spLocks noGrp="1"/>
          </p:cNvSpPr>
          <p:nvPr/>
        </p:nvSpPr>
        <p:spPr>
          <a:xfrm>
            <a:off x="2381250" y="5381625"/>
            <a:ext cx="742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9B4F4F"/>
                </a:solidFill>
              </a:defRPr>
            </a:pPr>
            <a:r>
              <a:rPr sz="1650" b="1" dirty="0">
                <a:solidFill>
                  <a:srgbClr val="9B4F4F"/>
                </a:solidFill>
                <a:latin typeface="Times New Roman"/>
              </a:rPr>
              <a:t>The analysis may confirm, qualify or reject these statements.</a:t>
            </a:r>
          </a:p>
        </p:txBody>
      </p:sp>
      <p:sp>
        <p:nvSpPr>
          <p:cNvPr id="19" name="Obdĺžnik 18">
            <a:extLst>
              <a:ext uri="{FF2B5EF4-FFF2-40B4-BE49-F238E27FC236}">
                <a16:creationId xmlns:a16="http://schemas.microsoft.com/office/drawing/2014/main" id="{8ED6683E-9661-4892-9E35-B7875DB10A6E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857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6E7781"/>
                </a:solidFill>
              </a:defRPr>
            </a:pPr>
            <a:r>
              <a:rPr sz="750" b="0">
                <a:solidFill>
                  <a:srgbClr val="6E7781"/>
                </a:solidFill>
                <a:latin typeface="Times New Roman"/>
              </a:rPr>
              <a:t>TECHNICAL UNIVERSITY OF KOŠICE  |  FACULTY OF ELECTRICAL ENGINEERING AND INFORMATICS</a:t>
            </a:r>
          </a:p>
        </p:txBody>
      </p:sp>
    </p:spTree>
    <p:extLst>
      <p:ext uri="{BB962C8B-B14F-4D97-AF65-F5344CB8AC3E}">
        <p14:creationId xmlns:p14="http://schemas.microsoft.com/office/powerpoint/2010/main" val="1223043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dĺžnik 29">
            <a:extLst>
              <a:ext uri="{FF2B5EF4-FFF2-40B4-BE49-F238E27FC236}">
                <a16:creationId xmlns:a16="http://schemas.microsoft.com/office/drawing/2014/main" id="{742E0935-05B4-4059-94DC-AE56608DCEE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23825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A6E39BA0-A245-49CE-9929-82C7B3D9BB8D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EBA920"/>
                </a:solidFill>
              </a:defRPr>
            </a:pPr>
            <a:r>
              <a:rPr sz="975" b="1">
                <a:solidFill>
                  <a:srgbClr val="EBA920"/>
                </a:solidFill>
                <a:latin typeface="Times New Roman"/>
              </a:rPr>
              <a:t>EVALUATION FRAMEWORK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7C0C53F7-A347-4D41-AB16-EC74ED881107}"/>
              </a:ext>
            </a:extLst>
          </p:cNvPr>
          <p:cNvSpPr>
            <a:spLocks noGrp="1"/>
          </p:cNvSpPr>
          <p:nvPr/>
        </p:nvSpPr>
        <p:spPr>
          <a:xfrm>
            <a:off x="666750" y="657225"/>
            <a:ext cx="9906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625" b="1">
                <a:solidFill>
                  <a:srgbClr val="233F6B"/>
                </a:solidFill>
              </a:defRPr>
            </a:pPr>
            <a:r>
              <a:rPr sz="2625" b="1">
                <a:solidFill>
                  <a:srgbClr val="233F6B"/>
                </a:solidFill>
                <a:latin typeface="Times New Roman"/>
              </a:rPr>
              <a:t>Technical and economic metrics define performance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1D036AE9-AB5E-411F-8ECB-49DAA6B1C019}"/>
              </a:ext>
            </a:extLst>
          </p:cNvPr>
          <p:cNvSpPr>
            <a:spLocks noGrp="1"/>
          </p:cNvSpPr>
          <p:nvPr/>
        </p:nvSpPr>
        <p:spPr>
          <a:xfrm>
            <a:off x="666750" y="1362075"/>
            <a:ext cx="10858500" cy="19050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Obdĺžnik: zaoblené rohy 5">
            <a:extLst>
              <a:ext uri="{FF2B5EF4-FFF2-40B4-BE49-F238E27FC236}">
                <a16:creationId xmlns:a16="http://schemas.microsoft.com/office/drawing/2014/main" id="{59FBBDB5-CFC1-4B10-9470-85A28C78E7BE}"/>
              </a:ext>
            </a:extLst>
          </p:cNvPr>
          <p:cNvSpPr>
            <a:spLocks noGrp="1"/>
          </p:cNvSpPr>
          <p:nvPr/>
        </p:nvSpPr>
        <p:spPr>
          <a:xfrm>
            <a:off x="476250" y="2143125"/>
            <a:ext cx="1952625" cy="2238375"/>
          </a:xfrm>
          <a:prstGeom prst="roundRect">
            <a:avLst>
              <a:gd name="adj" fmla="val 5854"/>
            </a:avLst>
          </a:prstGeom>
          <a:solidFill>
            <a:srgbClr val="F2F2F2"/>
          </a:solidFill>
          <a:ln w="9525">
            <a:solidFill>
              <a:srgbClr val="D6D9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24476626-0530-4873-A62A-B583FDBE99B1}"/>
              </a:ext>
            </a:extLst>
          </p:cNvPr>
          <p:cNvSpPr>
            <a:spLocks noGrp="1"/>
          </p:cNvSpPr>
          <p:nvPr/>
        </p:nvSpPr>
        <p:spPr>
          <a:xfrm>
            <a:off x="619125" y="2381250"/>
            <a:ext cx="1666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00" b="1">
                <a:solidFill>
                  <a:srgbClr val="233F6B"/>
                </a:solidFill>
              </a:defRPr>
            </a:pPr>
            <a:r>
              <a:rPr sz="1500" b="1">
                <a:solidFill>
                  <a:srgbClr val="233F6B"/>
                </a:solidFill>
                <a:latin typeface="Times New Roman"/>
              </a:rPr>
              <a:t>Forecast quality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63139545-2EE7-4CE8-AFD5-F02F0880B62F}"/>
              </a:ext>
            </a:extLst>
          </p:cNvPr>
          <p:cNvSpPr>
            <a:spLocks noGrp="1"/>
          </p:cNvSpPr>
          <p:nvPr/>
        </p:nvSpPr>
        <p:spPr>
          <a:xfrm>
            <a:off x="1257300" y="2857500"/>
            <a:ext cx="381000" cy="47625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2C1040C6-C9E4-40D7-8F1F-538A9A7AD49F}"/>
              </a:ext>
            </a:extLst>
          </p:cNvPr>
          <p:cNvSpPr>
            <a:spLocks noGrp="1"/>
          </p:cNvSpPr>
          <p:nvPr/>
        </p:nvSpPr>
        <p:spPr>
          <a:xfrm>
            <a:off x="647700" y="3190875"/>
            <a:ext cx="160972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0">
                <a:solidFill>
                  <a:srgbClr val="6E7781"/>
                </a:solidFill>
              </a:defRPr>
            </a:pPr>
            <a:r>
              <a:rPr sz="1275" b="0">
                <a:solidFill>
                  <a:srgbClr val="6E7781"/>
                </a:solidFill>
                <a:latin typeface="Times New Roman"/>
              </a:rPr>
              <a:t>MAE / RMSE</a:t>
            </a:r>
          </a:p>
          <a:p>
            <a:pPr algn="ctr">
              <a:defRPr sz="1275" b="0">
                <a:solidFill>
                  <a:srgbClr val="6E7781"/>
                </a:solidFill>
              </a:defRPr>
            </a:pPr>
            <a:r>
              <a:rPr sz="1275" b="0">
                <a:solidFill>
                  <a:srgbClr val="6E7781"/>
                </a:solidFill>
                <a:latin typeface="Times New Roman"/>
              </a:rPr>
              <a:t>Scenario coverage</a:t>
            </a:r>
          </a:p>
        </p:txBody>
      </p:sp>
      <p:sp>
        <p:nvSpPr>
          <p:cNvPr id="10" name="Obdĺžnik: zaoblené rohy 9">
            <a:extLst>
              <a:ext uri="{FF2B5EF4-FFF2-40B4-BE49-F238E27FC236}">
                <a16:creationId xmlns:a16="http://schemas.microsoft.com/office/drawing/2014/main" id="{A08BEFC1-14A9-4B80-9EB1-56661AAE92B6}"/>
              </a:ext>
            </a:extLst>
          </p:cNvPr>
          <p:cNvSpPr>
            <a:spLocks noGrp="1"/>
          </p:cNvSpPr>
          <p:nvPr/>
        </p:nvSpPr>
        <p:spPr>
          <a:xfrm>
            <a:off x="2809875" y="2143125"/>
            <a:ext cx="1952625" cy="2238375"/>
          </a:xfrm>
          <a:prstGeom prst="roundRect">
            <a:avLst>
              <a:gd name="adj" fmla="val 5854"/>
            </a:avLst>
          </a:prstGeom>
          <a:solidFill>
            <a:srgbClr val="F2F2F2"/>
          </a:solidFill>
          <a:ln w="9525">
            <a:solidFill>
              <a:srgbClr val="D6D9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D86C87CF-700F-4D89-BC5D-F3CBD1E9911E}"/>
              </a:ext>
            </a:extLst>
          </p:cNvPr>
          <p:cNvSpPr>
            <a:spLocks noGrp="1"/>
          </p:cNvSpPr>
          <p:nvPr/>
        </p:nvSpPr>
        <p:spPr>
          <a:xfrm>
            <a:off x="2952750" y="2381250"/>
            <a:ext cx="1666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00" b="1">
                <a:solidFill>
                  <a:srgbClr val="233F6B"/>
                </a:solidFill>
              </a:defRPr>
            </a:pPr>
            <a:r>
              <a:rPr sz="1500" b="1">
                <a:solidFill>
                  <a:srgbClr val="233F6B"/>
                </a:solidFill>
                <a:latin typeface="Times New Roman"/>
              </a:rPr>
              <a:t>Energy balance</a:t>
            </a: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E5D83965-A911-47BF-8979-9451FA4E2A5B}"/>
              </a:ext>
            </a:extLst>
          </p:cNvPr>
          <p:cNvSpPr>
            <a:spLocks noGrp="1"/>
          </p:cNvSpPr>
          <p:nvPr/>
        </p:nvSpPr>
        <p:spPr>
          <a:xfrm>
            <a:off x="3590925" y="2857500"/>
            <a:ext cx="381000" cy="47625"/>
          </a:xfrm>
          <a:prstGeom prst="rect">
            <a:avLst/>
          </a:prstGeom>
          <a:solidFill>
            <a:srgbClr val="6E7F96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BB0FE215-198C-4741-A04B-39131A2B1DEB}"/>
              </a:ext>
            </a:extLst>
          </p:cNvPr>
          <p:cNvSpPr>
            <a:spLocks noGrp="1"/>
          </p:cNvSpPr>
          <p:nvPr/>
        </p:nvSpPr>
        <p:spPr>
          <a:xfrm>
            <a:off x="2981325" y="3190875"/>
            <a:ext cx="160972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0">
                <a:solidFill>
                  <a:srgbClr val="6E7781"/>
                </a:solidFill>
              </a:defRPr>
            </a:pPr>
            <a:r>
              <a:rPr sz="1275" b="0">
                <a:solidFill>
                  <a:srgbClr val="6E7781"/>
                </a:solidFill>
                <a:latin typeface="Times New Roman"/>
              </a:rPr>
              <a:t>Self-consumption</a:t>
            </a:r>
          </a:p>
          <a:p>
            <a:pPr algn="ctr">
              <a:defRPr sz="1275" b="0">
                <a:solidFill>
                  <a:srgbClr val="6E7781"/>
                </a:solidFill>
              </a:defRPr>
            </a:pPr>
            <a:r>
              <a:rPr sz="1275" b="0">
                <a:solidFill>
                  <a:srgbClr val="6E7781"/>
                </a:solidFill>
                <a:latin typeface="Times New Roman"/>
              </a:rPr>
              <a:t>Grid exchange</a:t>
            </a:r>
          </a:p>
        </p:txBody>
      </p:sp>
      <p:sp>
        <p:nvSpPr>
          <p:cNvPr id="14" name="Obdĺžnik: zaoblené rohy 13">
            <a:extLst>
              <a:ext uri="{FF2B5EF4-FFF2-40B4-BE49-F238E27FC236}">
                <a16:creationId xmlns:a16="http://schemas.microsoft.com/office/drawing/2014/main" id="{32E25F22-28B2-4BA4-B737-010C8AD43CBB}"/>
              </a:ext>
            </a:extLst>
          </p:cNvPr>
          <p:cNvSpPr>
            <a:spLocks noGrp="1"/>
          </p:cNvSpPr>
          <p:nvPr/>
        </p:nvSpPr>
        <p:spPr>
          <a:xfrm>
            <a:off x="5143500" y="2143125"/>
            <a:ext cx="1952625" cy="2238375"/>
          </a:xfrm>
          <a:prstGeom prst="roundRect">
            <a:avLst>
              <a:gd name="adj" fmla="val 5854"/>
            </a:avLst>
          </a:prstGeom>
          <a:solidFill>
            <a:srgbClr val="F2F2F2"/>
          </a:solidFill>
          <a:ln w="9525">
            <a:solidFill>
              <a:srgbClr val="D6D9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8FE0152D-987B-4029-AD8D-E5B71DA6F04D}"/>
              </a:ext>
            </a:extLst>
          </p:cNvPr>
          <p:cNvSpPr>
            <a:spLocks noGrp="1"/>
          </p:cNvSpPr>
          <p:nvPr/>
        </p:nvSpPr>
        <p:spPr>
          <a:xfrm>
            <a:off x="5286375" y="2381250"/>
            <a:ext cx="1666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00" b="1">
                <a:solidFill>
                  <a:srgbClr val="233F6B"/>
                </a:solidFill>
              </a:defRPr>
            </a:pPr>
            <a:r>
              <a:rPr sz="1500" b="1">
                <a:solidFill>
                  <a:srgbClr val="233F6B"/>
                </a:solidFill>
                <a:latin typeface="Times New Roman"/>
              </a:rPr>
              <a:t>Flexibility</a:t>
            </a:r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23199676-3BD9-4C23-83F2-92657FBCCDF9}"/>
              </a:ext>
            </a:extLst>
          </p:cNvPr>
          <p:cNvSpPr>
            <a:spLocks noGrp="1"/>
          </p:cNvSpPr>
          <p:nvPr/>
        </p:nvSpPr>
        <p:spPr>
          <a:xfrm>
            <a:off x="5924550" y="2857500"/>
            <a:ext cx="381000" cy="47625"/>
          </a:xfrm>
          <a:prstGeom prst="rect">
            <a:avLst/>
          </a:prstGeom>
          <a:solidFill>
            <a:srgbClr val="233F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C1BE3170-49F8-4FF9-84FC-2A0A6F8DD4B5}"/>
              </a:ext>
            </a:extLst>
          </p:cNvPr>
          <p:cNvSpPr>
            <a:spLocks noGrp="1"/>
          </p:cNvSpPr>
          <p:nvPr/>
        </p:nvSpPr>
        <p:spPr>
          <a:xfrm>
            <a:off x="5314950" y="3190875"/>
            <a:ext cx="160972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0">
                <a:solidFill>
                  <a:srgbClr val="6E7781"/>
                </a:solidFill>
              </a:defRPr>
            </a:pPr>
            <a:r>
              <a:rPr sz="1275" b="0">
                <a:solidFill>
                  <a:srgbClr val="6E7781"/>
                </a:solidFill>
                <a:latin typeface="Times New Roman"/>
              </a:rPr>
              <a:t>Available power</a:t>
            </a:r>
          </a:p>
          <a:p>
            <a:pPr algn="ctr">
              <a:defRPr sz="1275" b="0">
                <a:solidFill>
                  <a:srgbClr val="6E7781"/>
                </a:solidFill>
              </a:defRPr>
            </a:pPr>
            <a:r>
              <a:rPr sz="1275" b="0">
                <a:solidFill>
                  <a:srgbClr val="6E7781"/>
                </a:solidFill>
                <a:latin typeface="Times New Roman"/>
              </a:rPr>
              <a:t>Duration and response</a:t>
            </a:r>
          </a:p>
        </p:txBody>
      </p:sp>
      <p:sp>
        <p:nvSpPr>
          <p:cNvPr id="18" name="Obdĺžnik: zaoblené rohy 17">
            <a:extLst>
              <a:ext uri="{FF2B5EF4-FFF2-40B4-BE49-F238E27FC236}">
                <a16:creationId xmlns:a16="http://schemas.microsoft.com/office/drawing/2014/main" id="{FF6E0F6A-6FE5-4E9B-AE6E-FB1F7F095B36}"/>
              </a:ext>
            </a:extLst>
          </p:cNvPr>
          <p:cNvSpPr>
            <a:spLocks noGrp="1"/>
          </p:cNvSpPr>
          <p:nvPr/>
        </p:nvSpPr>
        <p:spPr>
          <a:xfrm>
            <a:off x="7477125" y="2143125"/>
            <a:ext cx="1952625" cy="2238375"/>
          </a:xfrm>
          <a:prstGeom prst="roundRect">
            <a:avLst>
              <a:gd name="adj" fmla="val 5854"/>
            </a:avLst>
          </a:prstGeom>
          <a:solidFill>
            <a:srgbClr val="F2F2F2"/>
          </a:solidFill>
          <a:ln w="9525">
            <a:solidFill>
              <a:srgbClr val="D6D9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Obdĺžnik 18">
            <a:extLst>
              <a:ext uri="{FF2B5EF4-FFF2-40B4-BE49-F238E27FC236}">
                <a16:creationId xmlns:a16="http://schemas.microsoft.com/office/drawing/2014/main" id="{93646325-0899-47D6-A1A3-9A58CCD5D414}"/>
              </a:ext>
            </a:extLst>
          </p:cNvPr>
          <p:cNvSpPr>
            <a:spLocks noGrp="1"/>
          </p:cNvSpPr>
          <p:nvPr/>
        </p:nvSpPr>
        <p:spPr>
          <a:xfrm>
            <a:off x="7620000" y="2381250"/>
            <a:ext cx="1666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00" b="1">
                <a:solidFill>
                  <a:srgbClr val="233F6B"/>
                </a:solidFill>
              </a:defRPr>
            </a:pPr>
            <a:r>
              <a:rPr sz="1500" b="1">
                <a:solidFill>
                  <a:srgbClr val="233F6B"/>
                </a:solidFill>
                <a:latin typeface="Times New Roman"/>
              </a:rPr>
              <a:t>Network impact</a:t>
            </a:r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18D84893-2C19-46D6-8858-D37A4FC97F94}"/>
              </a:ext>
            </a:extLst>
          </p:cNvPr>
          <p:cNvSpPr>
            <a:spLocks noGrp="1"/>
          </p:cNvSpPr>
          <p:nvPr/>
        </p:nvSpPr>
        <p:spPr>
          <a:xfrm>
            <a:off x="8258175" y="2857500"/>
            <a:ext cx="381000" cy="47625"/>
          </a:xfrm>
          <a:prstGeom prst="rect">
            <a:avLst/>
          </a:prstGeom>
          <a:solidFill>
            <a:srgbClr val="8997AA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Obdĺžnik 20">
            <a:extLst>
              <a:ext uri="{FF2B5EF4-FFF2-40B4-BE49-F238E27FC236}">
                <a16:creationId xmlns:a16="http://schemas.microsoft.com/office/drawing/2014/main" id="{DB6904BD-BBF5-45B7-BB5B-00EC4C46FF41}"/>
              </a:ext>
            </a:extLst>
          </p:cNvPr>
          <p:cNvSpPr>
            <a:spLocks noGrp="1"/>
          </p:cNvSpPr>
          <p:nvPr/>
        </p:nvSpPr>
        <p:spPr>
          <a:xfrm>
            <a:off x="7648575" y="3190875"/>
            <a:ext cx="160972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0">
                <a:solidFill>
                  <a:srgbClr val="6E7781"/>
                </a:solidFill>
              </a:defRPr>
            </a:pPr>
            <a:r>
              <a:rPr sz="1275" b="0">
                <a:solidFill>
                  <a:srgbClr val="6E7781"/>
                </a:solidFill>
                <a:latin typeface="Times New Roman"/>
              </a:rPr>
              <a:t>Voltage deviations</a:t>
            </a:r>
          </a:p>
          <a:p>
            <a:pPr algn="ctr">
              <a:defRPr sz="1275" b="0">
                <a:solidFill>
                  <a:srgbClr val="6E7781"/>
                </a:solidFill>
              </a:defRPr>
            </a:pPr>
            <a:r>
              <a:rPr sz="1275" b="0">
                <a:solidFill>
                  <a:srgbClr val="6E7781"/>
                </a:solidFill>
                <a:latin typeface="Times New Roman"/>
              </a:rPr>
              <a:t>Thermal violations</a:t>
            </a:r>
          </a:p>
        </p:txBody>
      </p:sp>
      <p:sp>
        <p:nvSpPr>
          <p:cNvPr id="22" name="Obdĺžnik: zaoblené rohy 21">
            <a:extLst>
              <a:ext uri="{FF2B5EF4-FFF2-40B4-BE49-F238E27FC236}">
                <a16:creationId xmlns:a16="http://schemas.microsoft.com/office/drawing/2014/main" id="{5C33588D-A7F4-402A-B4C9-324A2CC3E040}"/>
              </a:ext>
            </a:extLst>
          </p:cNvPr>
          <p:cNvSpPr>
            <a:spLocks noGrp="1"/>
          </p:cNvSpPr>
          <p:nvPr/>
        </p:nvSpPr>
        <p:spPr>
          <a:xfrm>
            <a:off x="9810750" y="2143125"/>
            <a:ext cx="1952625" cy="2238375"/>
          </a:xfrm>
          <a:prstGeom prst="roundRect">
            <a:avLst>
              <a:gd name="adj" fmla="val 5854"/>
            </a:avLst>
          </a:prstGeom>
          <a:solidFill>
            <a:srgbClr val="F2F2F2"/>
          </a:solidFill>
          <a:ln w="9525">
            <a:solidFill>
              <a:srgbClr val="D6D9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Obdĺžnik 22">
            <a:extLst>
              <a:ext uri="{FF2B5EF4-FFF2-40B4-BE49-F238E27FC236}">
                <a16:creationId xmlns:a16="http://schemas.microsoft.com/office/drawing/2014/main" id="{2C394E5E-F334-4F0F-9B53-AD746B56918B}"/>
              </a:ext>
            </a:extLst>
          </p:cNvPr>
          <p:cNvSpPr>
            <a:spLocks noGrp="1"/>
          </p:cNvSpPr>
          <p:nvPr/>
        </p:nvSpPr>
        <p:spPr>
          <a:xfrm>
            <a:off x="9953625" y="2381250"/>
            <a:ext cx="1666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00" b="1">
                <a:solidFill>
                  <a:srgbClr val="233F6B"/>
                </a:solidFill>
              </a:defRPr>
            </a:pPr>
            <a:r>
              <a:rPr sz="1500" b="1">
                <a:solidFill>
                  <a:srgbClr val="233F6B"/>
                </a:solidFill>
                <a:latin typeface="Times New Roman"/>
              </a:rPr>
              <a:t>Economics</a:t>
            </a:r>
          </a:p>
        </p:txBody>
      </p:sp>
      <p:sp>
        <p:nvSpPr>
          <p:cNvPr id="24" name="Obdĺžnik 23">
            <a:extLst>
              <a:ext uri="{FF2B5EF4-FFF2-40B4-BE49-F238E27FC236}">
                <a16:creationId xmlns:a16="http://schemas.microsoft.com/office/drawing/2014/main" id="{F7398173-5BCD-45B8-AA40-F6B4ACFD9999}"/>
              </a:ext>
            </a:extLst>
          </p:cNvPr>
          <p:cNvSpPr>
            <a:spLocks noGrp="1"/>
          </p:cNvSpPr>
          <p:nvPr/>
        </p:nvSpPr>
        <p:spPr>
          <a:xfrm>
            <a:off x="10591800" y="2857500"/>
            <a:ext cx="381000" cy="47625"/>
          </a:xfrm>
          <a:prstGeom prst="rect">
            <a:avLst/>
          </a:prstGeom>
          <a:solidFill>
            <a:srgbClr val="B37B16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Obdĺžnik 24">
            <a:extLst>
              <a:ext uri="{FF2B5EF4-FFF2-40B4-BE49-F238E27FC236}">
                <a16:creationId xmlns:a16="http://schemas.microsoft.com/office/drawing/2014/main" id="{9D69A833-4728-49BB-818D-8859B52F2865}"/>
              </a:ext>
            </a:extLst>
          </p:cNvPr>
          <p:cNvSpPr>
            <a:spLocks noGrp="1"/>
          </p:cNvSpPr>
          <p:nvPr/>
        </p:nvSpPr>
        <p:spPr>
          <a:xfrm>
            <a:off x="9982200" y="3190875"/>
            <a:ext cx="160972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0">
                <a:solidFill>
                  <a:srgbClr val="6E7781"/>
                </a:solidFill>
              </a:defRPr>
            </a:pPr>
            <a:r>
              <a:rPr sz="1275" b="0">
                <a:solidFill>
                  <a:srgbClr val="6E7781"/>
                </a:solidFill>
                <a:latin typeface="Times New Roman"/>
              </a:rPr>
              <a:t>Operating cost</a:t>
            </a:r>
          </a:p>
          <a:p>
            <a:pPr algn="ctr">
              <a:defRPr sz="1275" b="0">
                <a:solidFill>
                  <a:srgbClr val="6E7781"/>
                </a:solidFill>
              </a:defRPr>
            </a:pPr>
            <a:r>
              <a:rPr sz="1275" b="0">
                <a:solidFill>
                  <a:srgbClr val="6E7781"/>
                </a:solidFill>
                <a:latin typeface="Times New Roman"/>
              </a:rPr>
              <a:t>Revenue and ageing</a:t>
            </a:r>
          </a:p>
        </p:txBody>
      </p:sp>
      <p:sp>
        <p:nvSpPr>
          <p:cNvPr id="26" name="Obdĺžnik: zaoblené rohy 25">
            <a:extLst>
              <a:ext uri="{FF2B5EF4-FFF2-40B4-BE49-F238E27FC236}">
                <a16:creationId xmlns:a16="http://schemas.microsoft.com/office/drawing/2014/main" id="{58832A0F-50D3-4CDC-A652-C51FD9C8A3DC}"/>
              </a:ext>
            </a:extLst>
          </p:cNvPr>
          <p:cNvSpPr>
            <a:spLocks noGrp="1"/>
          </p:cNvSpPr>
          <p:nvPr/>
        </p:nvSpPr>
        <p:spPr>
          <a:xfrm>
            <a:off x="2619375" y="5095875"/>
            <a:ext cx="6953250" cy="666750"/>
          </a:xfrm>
          <a:prstGeom prst="roundRect">
            <a:avLst>
              <a:gd name="adj" fmla="val 17143"/>
            </a:avLst>
          </a:prstGeom>
          <a:solidFill>
            <a:srgbClr val="233F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Obdĺžnik 26">
            <a:extLst>
              <a:ext uri="{FF2B5EF4-FFF2-40B4-BE49-F238E27FC236}">
                <a16:creationId xmlns:a16="http://schemas.microsoft.com/office/drawing/2014/main" id="{757804BA-FD40-46A4-B345-49A87E66C2D3}"/>
              </a:ext>
            </a:extLst>
          </p:cNvPr>
          <p:cNvSpPr>
            <a:spLocks noGrp="1"/>
          </p:cNvSpPr>
          <p:nvPr/>
        </p:nvSpPr>
        <p:spPr>
          <a:xfrm>
            <a:off x="2905125" y="5305425"/>
            <a:ext cx="638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  <a:latin typeface="Times New Roman"/>
              </a:rPr>
              <a:t>Success means improvement without violating technical limits.</a:t>
            </a:r>
          </a:p>
        </p:txBody>
      </p:sp>
      <p:sp>
        <p:nvSpPr>
          <p:cNvPr id="28" name="Obdĺžnik 27">
            <a:extLst>
              <a:ext uri="{FF2B5EF4-FFF2-40B4-BE49-F238E27FC236}">
                <a16:creationId xmlns:a16="http://schemas.microsoft.com/office/drawing/2014/main" id="{3A73900C-0D8A-448D-AFD6-FA78E6056B79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857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6E7781"/>
                </a:solidFill>
              </a:defRPr>
            </a:pPr>
            <a:r>
              <a:rPr sz="750" b="0">
                <a:solidFill>
                  <a:srgbClr val="6E7781"/>
                </a:solidFill>
                <a:latin typeface="Times New Roman"/>
              </a:rPr>
              <a:t>TECHNICAL UNIVERSITY OF KOŠICE  |  FACULTY OF ELECTRICAL ENGINEERING AND INFORMATICS</a:t>
            </a:r>
          </a:p>
        </p:txBody>
      </p:sp>
    </p:spTree>
    <p:extLst>
      <p:ext uri="{BB962C8B-B14F-4D97-AF65-F5344CB8AC3E}">
        <p14:creationId xmlns:p14="http://schemas.microsoft.com/office/powerpoint/2010/main" val="843472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dĺžnik 27">
            <a:extLst>
              <a:ext uri="{FF2B5EF4-FFF2-40B4-BE49-F238E27FC236}">
                <a16:creationId xmlns:a16="http://schemas.microsoft.com/office/drawing/2014/main" id="{3B664853-FC94-4B07-8B5A-7A864FE55F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23825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7D30E0CC-8137-4220-AD1A-BFD2C3D9D86A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EBA920"/>
                </a:solidFill>
              </a:defRPr>
            </a:pPr>
            <a:r>
              <a:rPr sz="975" b="1">
                <a:solidFill>
                  <a:srgbClr val="EBA920"/>
                </a:solidFill>
                <a:latin typeface="Times New Roman"/>
              </a:rPr>
              <a:t>CURRENT STATUS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47C3E08A-8AF3-42D9-A430-1C7B0D4D0E76}"/>
              </a:ext>
            </a:extLst>
          </p:cNvPr>
          <p:cNvSpPr>
            <a:spLocks noGrp="1"/>
          </p:cNvSpPr>
          <p:nvPr/>
        </p:nvSpPr>
        <p:spPr>
          <a:xfrm>
            <a:off x="666750" y="657225"/>
            <a:ext cx="9906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625" b="1">
                <a:solidFill>
                  <a:srgbClr val="233F6B"/>
                </a:solidFill>
              </a:defRPr>
            </a:pPr>
            <a:r>
              <a:rPr sz="2625" b="1" dirty="0">
                <a:solidFill>
                  <a:srgbClr val="334A6F"/>
                </a:solidFill>
                <a:latin typeface="Times New Roman"/>
              </a:rPr>
              <a:t>The project is moving toward an executable model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6C6677F5-0B74-49B0-A4B0-971808707CE4}"/>
              </a:ext>
            </a:extLst>
          </p:cNvPr>
          <p:cNvSpPr>
            <a:spLocks noGrp="1"/>
          </p:cNvSpPr>
          <p:nvPr/>
        </p:nvSpPr>
        <p:spPr>
          <a:xfrm>
            <a:off x="666750" y="1362075"/>
            <a:ext cx="10858500" cy="19050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Obdĺžnik: zaoblené rohy 5">
            <a:extLst>
              <a:ext uri="{FF2B5EF4-FFF2-40B4-BE49-F238E27FC236}">
                <a16:creationId xmlns:a16="http://schemas.microsoft.com/office/drawing/2014/main" id="{0C464EF8-6709-4641-BE83-F30E22A352B9}"/>
              </a:ext>
            </a:extLst>
          </p:cNvPr>
          <p:cNvSpPr>
            <a:spLocks noGrp="1"/>
          </p:cNvSpPr>
          <p:nvPr/>
        </p:nvSpPr>
        <p:spPr>
          <a:xfrm>
            <a:off x="666750" y="2095500"/>
            <a:ext cx="2381250" cy="2238375"/>
          </a:xfrm>
          <a:prstGeom prst="roundRect">
            <a:avLst>
              <a:gd name="adj" fmla="val 5106"/>
            </a:avLst>
          </a:prstGeom>
          <a:solidFill>
            <a:srgbClr val="F2F2F2"/>
          </a:solidFill>
          <a:ln w="9525">
            <a:solidFill>
              <a:srgbClr val="D6D9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EFBFE5C4-6EDF-48DB-B125-2709A6BEE47F}"/>
              </a:ext>
            </a:extLst>
          </p:cNvPr>
          <p:cNvSpPr>
            <a:spLocks noGrp="1"/>
          </p:cNvSpPr>
          <p:nvPr/>
        </p:nvSpPr>
        <p:spPr>
          <a:xfrm>
            <a:off x="666750" y="2095500"/>
            <a:ext cx="2381250" cy="114300"/>
          </a:xfrm>
          <a:prstGeom prst="rect">
            <a:avLst/>
          </a:prstGeom>
          <a:solidFill>
            <a:srgbClr val="6E7F96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BE0D2E4B-8432-40FC-AC42-D990BA376FD9}"/>
              </a:ext>
            </a:extLst>
          </p:cNvPr>
          <p:cNvSpPr>
            <a:spLocks noGrp="1"/>
          </p:cNvSpPr>
          <p:nvPr/>
        </p:nvSpPr>
        <p:spPr>
          <a:xfrm>
            <a:off x="876300" y="2381250"/>
            <a:ext cx="1962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6E7F96"/>
                </a:solidFill>
              </a:defRPr>
            </a:pPr>
            <a:r>
              <a:rPr sz="1650" b="1">
                <a:solidFill>
                  <a:srgbClr val="6E7F96"/>
                </a:solidFill>
                <a:latin typeface="Times New Roman"/>
              </a:rPr>
              <a:t>Completed</a:t>
            </a: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0693EE85-55CD-475F-8F5E-AC22595D5820}"/>
              </a:ext>
            </a:extLst>
          </p:cNvPr>
          <p:cNvSpPr>
            <a:spLocks noGrp="1"/>
          </p:cNvSpPr>
          <p:nvPr/>
        </p:nvSpPr>
        <p:spPr>
          <a:xfrm>
            <a:off x="876300" y="3095625"/>
            <a:ext cx="19621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350" b="0">
                <a:solidFill>
                  <a:srgbClr val="6E7781"/>
                </a:solidFill>
              </a:defRPr>
            </a:pPr>
            <a:r>
              <a:rPr sz="1350" b="0">
                <a:solidFill>
                  <a:srgbClr val="6E7781"/>
                </a:solidFill>
                <a:latin typeface="Times New Roman"/>
              </a:rPr>
              <a:t>Initial literature review</a:t>
            </a:r>
          </a:p>
          <a:p>
            <a:pPr algn="ctr">
              <a:defRPr sz="1350" b="0">
                <a:solidFill>
                  <a:srgbClr val="6E7781"/>
                </a:solidFill>
              </a:defRPr>
            </a:pPr>
            <a:r>
              <a:rPr sz="1350" b="0">
                <a:solidFill>
                  <a:srgbClr val="6E7781"/>
                </a:solidFill>
                <a:latin typeface="Times New Roman"/>
              </a:rPr>
              <a:t>Problem and scope definition</a:t>
            </a:r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1587FC5C-B0AF-4A03-B1F4-0BCA89E7EFD4}"/>
              </a:ext>
            </a:extLst>
          </p:cNvPr>
          <p:cNvSpPr>
            <a:spLocks noGrp="1"/>
          </p:cNvSpPr>
          <p:nvPr/>
        </p:nvSpPr>
        <p:spPr>
          <a:xfrm>
            <a:off x="3048000" y="2952750"/>
            <a:ext cx="381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950" b="1">
                <a:solidFill>
                  <a:srgbClr val="233F6B"/>
                </a:solidFill>
              </a:defRPr>
            </a:pPr>
            <a:r>
              <a:rPr sz="1950" b="1">
                <a:solidFill>
                  <a:srgbClr val="233F6B"/>
                </a:solidFill>
                <a:latin typeface="Times New Roman"/>
              </a:rPr>
              <a:t>→</a:t>
            </a:r>
          </a:p>
        </p:txBody>
      </p:sp>
      <p:sp>
        <p:nvSpPr>
          <p:cNvPr id="11" name="Obdĺžnik: zaoblené rohy 10">
            <a:extLst>
              <a:ext uri="{FF2B5EF4-FFF2-40B4-BE49-F238E27FC236}">
                <a16:creationId xmlns:a16="http://schemas.microsoft.com/office/drawing/2014/main" id="{833A490C-9A1F-40B9-9294-6BBEE2C39063}"/>
              </a:ext>
            </a:extLst>
          </p:cNvPr>
          <p:cNvSpPr>
            <a:spLocks noGrp="1"/>
          </p:cNvSpPr>
          <p:nvPr/>
        </p:nvSpPr>
        <p:spPr>
          <a:xfrm>
            <a:off x="3429000" y="2095500"/>
            <a:ext cx="2381250" cy="2238375"/>
          </a:xfrm>
          <a:prstGeom prst="roundRect">
            <a:avLst>
              <a:gd name="adj" fmla="val 5106"/>
            </a:avLst>
          </a:prstGeom>
          <a:solidFill>
            <a:srgbClr val="F2F2F2"/>
          </a:solidFill>
          <a:ln w="9525">
            <a:solidFill>
              <a:srgbClr val="D6D9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8DD17DC5-EAD0-43B6-B962-C50CB9298EAA}"/>
              </a:ext>
            </a:extLst>
          </p:cNvPr>
          <p:cNvSpPr>
            <a:spLocks noGrp="1"/>
          </p:cNvSpPr>
          <p:nvPr/>
        </p:nvSpPr>
        <p:spPr>
          <a:xfrm>
            <a:off x="3429000" y="2095500"/>
            <a:ext cx="2381250" cy="114300"/>
          </a:xfrm>
          <a:prstGeom prst="rect">
            <a:avLst/>
          </a:prstGeom>
          <a:solidFill>
            <a:srgbClr val="233F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1871C55D-C796-44C5-9A76-5216B68694E2}"/>
              </a:ext>
            </a:extLst>
          </p:cNvPr>
          <p:cNvSpPr>
            <a:spLocks noGrp="1"/>
          </p:cNvSpPr>
          <p:nvPr/>
        </p:nvSpPr>
        <p:spPr>
          <a:xfrm>
            <a:off x="3638550" y="2381250"/>
            <a:ext cx="1962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233F6B"/>
                </a:solidFill>
              </a:defRPr>
            </a:pPr>
            <a:r>
              <a:rPr sz="1650" b="1">
                <a:solidFill>
                  <a:srgbClr val="233F6B"/>
                </a:solidFill>
                <a:latin typeface="Times New Roman"/>
              </a:rPr>
              <a:t>In progress</a:t>
            </a:r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9F637B2B-6FBA-4778-91A2-2C7C63833FBF}"/>
              </a:ext>
            </a:extLst>
          </p:cNvPr>
          <p:cNvSpPr>
            <a:spLocks noGrp="1"/>
          </p:cNvSpPr>
          <p:nvPr/>
        </p:nvSpPr>
        <p:spPr>
          <a:xfrm>
            <a:off x="3638550" y="3095625"/>
            <a:ext cx="19621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350" b="0">
                <a:solidFill>
                  <a:srgbClr val="6E7781"/>
                </a:solidFill>
              </a:defRPr>
            </a:pPr>
            <a:r>
              <a:rPr sz="1350" b="0">
                <a:solidFill>
                  <a:srgbClr val="6E7781"/>
                </a:solidFill>
                <a:latin typeface="Times New Roman"/>
              </a:rPr>
              <a:t>Research-gap refinement</a:t>
            </a:r>
          </a:p>
          <a:p>
            <a:pPr algn="ctr">
              <a:defRPr sz="1350" b="0">
                <a:solidFill>
                  <a:srgbClr val="6E7781"/>
                </a:solidFill>
              </a:defRPr>
            </a:pPr>
            <a:r>
              <a:rPr sz="1350" b="0">
                <a:solidFill>
                  <a:srgbClr val="6E7781"/>
                </a:solidFill>
                <a:latin typeface="Times New Roman"/>
              </a:rPr>
              <a:t>Model boundary selection</a:t>
            </a:r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A2DFC5B8-769A-4A6F-8DDD-6DABB7228B8B}"/>
              </a:ext>
            </a:extLst>
          </p:cNvPr>
          <p:cNvSpPr>
            <a:spLocks noGrp="1"/>
          </p:cNvSpPr>
          <p:nvPr/>
        </p:nvSpPr>
        <p:spPr>
          <a:xfrm>
            <a:off x="5810250" y="2952750"/>
            <a:ext cx="381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950" b="1">
                <a:solidFill>
                  <a:srgbClr val="233F6B"/>
                </a:solidFill>
              </a:defRPr>
            </a:pPr>
            <a:r>
              <a:rPr sz="1950" b="1">
                <a:solidFill>
                  <a:srgbClr val="233F6B"/>
                </a:solidFill>
                <a:latin typeface="Times New Roman"/>
              </a:rPr>
              <a:t>→</a:t>
            </a:r>
          </a:p>
        </p:txBody>
      </p:sp>
      <p:sp>
        <p:nvSpPr>
          <p:cNvPr id="16" name="Obdĺžnik: zaoblené rohy 15">
            <a:extLst>
              <a:ext uri="{FF2B5EF4-FFF2-40B4-BE49-F238E27FC236}">
                <a16:creationId xmlns:a16="http://schemas.microsoft.com/office/drawing/2014/main" id="{0E9872C5-017E-46A0-A71F-374BF0B69107}"/>
              </a:ext>
            </a:extLst>
          </p:cNvPr>
          <p:cNvSpPr>
            <a:spLocks noGrp="1"/>
          </p:cNvSpPr>
          <p:nvPr/>
        </p:nvSpPr>
        <p:spPr>
          <a:xfrm>
            <a:off x="6191250" y="2095500"/>
            <a:ext cx="2381250" cy="2238375"/>
          </a:xfrm>
          <a:prstGeom prst="roundRect">
            <a:avLst>
              <a:gd name="adj" fmla="val 5106"/>
            </a:avLst>
          </a:prstGeom>
          <a:solidFill>
            <a:srgbClr val="F2F2F2"/>
          </a:solidFill>
          <a:ln w="9525">
            <a:solidFill>
              <a:srgbClr val="D6D9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7DA5B2A6-F131-48E4-8A9A-162B07ED6506}"/>
              </a:ext>
            </a:extLst>
          </p:cNvPr>
          <p:cNvSpPr>
            <a:spLocks noGrp="1"/>
          </p:cNvSpPr>
          <p:nvPr/>
        </p:nvSpPr>
        <p:spPr>
          <a:xfrm>
            <a:off x="6191250" y="2095500"/>
            <a:ext cx="2381250" cy="114300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A9392408-DAA2-4614-9C03-897F9C456F22}"/>
              </a:ext>
            </a:extLst>
          </p:cNvPr>
          <p:cNvSpPr>
            <a:spLocks noGrp="1"/>
          </p:cNvSpPr>
          <p:nvPr/>
        </p:nvSpPr>
        <p:spPr>
          <a:xfrm>
            <a:off x="6400800" y="2381250"/>
            <a:ext cx="1962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EBA920"/>
                </a:solidFill>
              </a:defRPr>
            </a:pPr>
            <a:r>
              <a:rPr sz="1650" b="1">
                <a:solidFill>
                  <a:srgbClr val="EBA920"/>
                </a:solidFill>
                <a:latin typeface="Times New Roman"/>
              </a:rPr>
              <a:t>Next</a:t>
            </a:r>
          </a:p>
        </p:txBody>
      </p:sp>
      <p:sp>
        <p:nvSpPr>
          <p:cNvPr id="19" name="Obdĺžnik 18">
            <a:extLst>
              <a:ext uri="{FF2B5EF4-FFF2-40B4-BE49-F238E27FC236}">
                <a16:creationId xmlns:a16="http://schemas.microsoft.com/office/drawing/2014/main" id="{3777D93C-D89D-495A-AE10-A6AE9A0AD3B2}"/>
              </a:ext>
            </a:extLst>
          </p:cNvPr>
          <p:cNvSpPr>
            <a:spLocks noGrp="1"/>
          </p:cNvSpPr>
          <p:nvPr/>
        </p:nvSpPr>
        <p:spPr>
          <a:xfrm>
            <a:off x="6400800" y="3095625"/>
            <a:ext cx="19621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350" b="0">
                <a:solidFill>
                  <a:srgbClr val="6E7781"/>
                </a:solidFill>
              </a:defRPr>
            </a:pPr>
            <a:r>
              <a:rPr sz="1350" b="0">
                <a:solidFill>
                  <a:srgbClr val="6E7781"/>
                </a:solidFill>
                <a:latin typeface="Times New Roman"/>
              </a:rPr>
              <a:t>Dataset and test system</a:t>
            </a:r>
          </a:p>
          <a:p>
            <a:pPr algn="ctr">
              <a:defRPr sz="1350" b="0">
                <a:solidFill>
                  <a:srgbClr val="6E7781"/>
                </a:solidFill>
              </a:defRPr>
            </a:pPr>
            <a:r>
              <a:rPr sz="1350" b="0">
                <a:solidFill>
                  <a:srgbClr val="6E7781"/>
                </a:solidFill>
                <a:latin typeface="Times New Roman"/>
              </a:rPr>
              <a:t>Baseline implementation</a:t>
            </a:r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FB38B959-0305-4B4F-A052-3D20496EE8D1}"/>
              </a:ext>
            </a:extLst>
          </p:cNvPr>
          <p:cNvSpPr>
            <a:spLocks noGrp="1"/>
          </p:cNvSpPr>
          <p:nvPr/>
        </p:nvSpPr>
        <p:spPr>
          <a:xfrm>
            <a:off x="8572500" y="2952750"/>
            <a:ext cx="381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950" b="1">
                <a:solidFill>
                  <a:srgbClr val="233F6B"/>
                </a:solidFill>
              </a:defRPr>
            </a:pPr>
            <a:r>
              <a:rPr sz="1950" b="1">
                <a:solidFill>
                  <a:srgbClr val="233F6B"/>
                </a:solidFill>
                <a:latin typeface="Times New Roman"/>
              </a:rPr>
              <a:t>→</a:t>
            </a:r>
          </a:p>
        </p:txBody>
      </p:sp>
      <p:sp>
        <p:nvSpPr>
          <p:cNvPr id="21" name="Obdĺžnik: zaoblené rohy 20">
            <a:extLst>
              <a:ext uri="{FF2B5EF4-FFF2-40B4-BE49-F238E27FC236}">
                <a16:creationId xmlns:a16="http://schemas.microsoft.com/office/drawing/2014/main" id="{6178276C-8EB2-48F3-8D59-65EDDF6E7717}"/>
              </a:ext>
            </a:extLst>
          </p:cNvPr>
          <p:cNvSpPr>
            <a:spLocks noGrp="1"/>
          </p:cNvSpPr>
          <p:nvPr/>
        </p:nvSpPr>
        <p:spPr>
          <a:xfrm>
            <a:off x="8953500" y="2095500"/>
            <a:ext cx="2381250" cy="2238375"/>
          </a:xfrm>
          <a:prstGeom prst="roundRect">
            <a:avLst>
              <a:gd name="adj" fmla="val 5106"/>
            </a:avLst>
          </a:prstGeom>
          <a:solidFill>
            <a:srgbClr val="F2F2F2"/>
          </a:solidFill>
          <a:ln w="9525">
            <a:solidFill>
              <a:srgbClr val="D6D9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Obdĺžnik 21">
            <a:extLst>
              <a:ext uri="{FF2B5EF4-FFF2-40B4-BE49-F238E27FC236}">
                <a16:creationId xmlns:a16="http://schemas.microsoft.com/office/drawing/2014/main" id="{AFB30EE8-FCB4-4BBE-90C8-6ED336190FB2}"/>
              </a:ext>
            </a:extLst>
          </p:cNvPr>
          <p:cNvSpPr>
            <a:spLocks noGrp="1"/>
          </p:cNvSpPr>
          <p:nvPr/>
        </p:nvSpPr>
        <p:spPr>
          <a:xfrm>
            <a:off x="8953500" y="2095500"/>
            <a:ext cx="2381250" cy="114300"/>
          </a:xfrm>
          <a:prstGeom prst="rect">
            <a:avLst/>
          </a:prstGeom>
          <a:solidFill>
            <a:srgbClr val="B37B16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Obdĺžnik 22">
            <a:extLst>
              <a:ext uri="{FF2B5EF4-FFF2-40B4-BE49-F238E27FC236}">
                <a16:creationId xmlns:a16="http://schemas.microsoft.com/office/drawing/2014/main" id="{7EA888AC-02F3-428B-A4AB-3AC7CF5FBDFC}"/>
              </a:ext>
            </a:extLst>
          </p:cNvPr>
          <p:cNvSpPr>
            <a:spLocks noGrp="1"/>
          </p:cNvSpPr>
          <p:nvPr/>
        </p:nvSpPr>
        <p:spPr>
          <a:xfrm>
            <a:off x="9163050" y="2381250"/>
            <a:ext cx="1962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B37B16"/>
                </a:solidFill>
              </a:defRPr>
            </a:pPr>
            <a:r>
              <a:rPr sz="1650" b="1">
                <a:solidFill>
                  <a:srgbClr val="B37B16"/>
                </a:solidFill>
                <a:latin typeface="Times New Roman"/>
              </a:rPr>
              <a:t>Later</a:t>
            </a:r>
          </a:p>
        </p:txBody>
      </p:sp>
      <p:sp>
        <p:nvSpPr>
          <p:cNvPr id="24" name="Obdĺžnik 23">
            <a:extLst>
              <a:ext uri="{FF2B5EF4-FFF2-40B4-BE49-F238E27FC236}">
                <a16:creationId xmlns:a16="http://schemas.microsoft.com/office/drawing/2014/main" id="{0F41F51E-7E2B-4C35-ACC7-313B1BDBFC54}"/>
              </a:ext>
            </a:extLst>
          </p:cNvPr>
          <p:cNvSpPr>
            <a:spLocks noGrp="1"/>
          </p:cNvSpPr>
          <p:nvPr/>
        </p:nvSpPr>
        <p:spPr>
          <a:xfrm>
            <a:off x="9163050" y="3095625"/>
            <a:ext cx="19621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350" b="0">
                <a:solidFill>
                  <a:srgbClr val="6E7781"/>
                </a:solidFill>
              </a:defRPr>
            </a:pPr>
            <a:r>
              <a:rPr sz="1350" b="0">
                <a:solidFill>
                  <a:srgbClr val="6E7781"/>
                </a:solidFill>
                <a:latin typeface="Times New Roman"/>
              </a:rPr>
              <a:t>Scenario analysis</a:t>
            </a:r>
          </a:p>
          <a:p>
            <a:pPr algn="ctr">
              <a:defRPr sz="1350" b="0">
                <a:solidFill>
                  <a:srgbClr val="6E7781"/>
                </a:solidFill>
              </a:defRPr>
            </a:pPr>
            <a:r>
              <a:rPr sz="1350" b="0">
                <a:solidFill>
                  <a:srgbClr val="6E7781"/>
                </a:solidFill>
                <a:latin typeface="Times New Roman"/>
              </a:rPr>
              <a:t>Validation and sensitivity</a:t>
            </a:r>
          </a:p>
        </p:txBody>
      </p:sp>
      <p:sp>
        <p:nvSpPr>
          <p:cNvPr id="25" name="Obdĺžnik 24">
            <a:extLst>
              <a:ext uri="{FF2B5EF4-FFF2-40B4-BE49-F238E27FC236}">
                <a16:creationId xmlns:a16="http://schemas.microsoft.com/office/drawing/2014/main" id="{3B356EC9-E6E5-4214-BA8E-858A5E65EBBC}"/>
              </a:ext>
            </a:extLst>
          </p:cNvPr>
          <p:cNvSpPr>
            <a:spLocks noGrp="1"/>
          </p:cNvSpPr>
          <p:nvPr/>
        </p:nvSpPr>
        <p:spPr>
          <a:xfrm>
            <a:off x="2476500" y="5238750"/>
            <a:ext cx="723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233F6B"/>
                </a:solidFill>
              </a:defRPr>
            </a:pPr>
            <a:r>
              <a:rPr sz="1650" b="1">
                <a:solidFill>
                  <a:srgbClr val="233F6B"/>
                </a:solidFill>
                <a:latin typeface="Times New Roman"/>
              </a:rPr>
              <a:t>Workshop feedback can still shape the model and validation strategy.</a:t>
            </a:r>
          </a:p>
        </p:txBody>
      </p:sp>
      <p:sp>
        <p:nvSpPr>
          <p:cNvPr id="26" name="Obdĺžnik 25">
            <a:extLst>
              <a:ext uri="{FF2B5EF4-FFF2-40B4-BE49-F238E27FC236}">
                <a16:creationId xmlns:a16="http://schemas.microsoft.com/office/drawing/2014/main" id="{DA695370-B251-4AB3-A277-8CC4AD168F4D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857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6E7781"/>
                </a:solidFill>
              </a:defRPr>
            </a:pPr>
            <a:r>
              <a:rPr sz="750" b="0">
                <a:solidFill>
                  <a:srgbClr val="6E7781"/>
                </a:solidFill>
                <a:latin typeface="Times New Roman"/>
              </a:rPr>
              <a:t>TECHNICAL UNIVERSITY OF KOŠICE  |  FACULTY OF ELECTRICAL ENGINEERING AND INFORMATICS</a:t>
            </a:r>
          </a:p>
        </p:txBody>
      </p:sp>
    </p:spTree>
    <p:extLst>
      <p:ext uri="{BB962C8B-B14F-4D97-AF65-F5344CB8AC3E}">
        <p14:creationId xmlns:p14="http://schemas.microsoft.com/office/powerpoint/2010/main" val="1462093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ĺžnik 14">
            <a:extLst>
              <a:ext uri="{FF2B5EF4-FFF2-40B4-BE49-F238E27FC236}">
                <a16:creationId xmlns:a16="http://schemas.microsoft.com/office/drawing/2014/main" id="{B1BDEA41-9C81-483C-ABCC-C3E2FD0D41F7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4762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EBA920"/>
                </a:solidFill>
              </a:defRPr>
            </a:pPr>
            <a:r>
              <a:rPr sz="1050" b="1">
                <a:solidFill>
                  <a:srgbClr val="EBA920"/>
                </a:solidFill>
                <a:latin typeface="Times New Roman"/>
              </a:rPr>
              <a:t>EXPECTED RESEARCH CONTRIBUTION</a:t>
            </a: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27E32808-8811-4C90-BD46-0B9662980B85}"/>
              </a:ext>
            </a:extLst>
          </p:cNvPr>
          <p:cNvSpPr>
            <a:spLocks noGrp="1"/>
          </p:cNvSpPr>
          <p:nvPr/>
        </p:nvSpPr>
        <p:spPr>
          <a:xfrm>
            <a:off x="666750" y="1000125"/>
            <a:ext cx="10572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000" b="1">
                <a:solidFill>
                  <a:srgbClr val="FFFFFF"/>
                </a:solidFill>
              </a:defRPr>
            </a:pPr>
            <a:r>
              <a:rPr sz="3000" b="1" dirty="0">
                <a:solidFill>
                  <a:srgbClr val="334A6F"/>
                </a:solidFill>
                <a:latin typeface="Times New Roman"/>
              </a:rPr>
              <a:t>The goal is a defensible method for quantifying PV-based VPP flexibility</a:t>
            </a:r>
          </a:p>
        </p:txBody>
      </p:sp>
      <p:sp>
        <p:nvSpPr>
          <p:cNvPr id="3" name="Obdĺžnik: zaoblené rohy 2">
            <a:extLst>
              <a:ext uri="{FF2B5EF4-FFF2-40B4-BE49-F238E27FC236}">
                <a16:creationId xmlns:a16="http://schemas.microsoft.com/office/drawing/2014/main" id="{96DF79BE-D659-40DD-8B87-75B7BE5100E1}"/>
              </a:ext>
            </a:extLst>
          </p:cNvPr>
          <p:cNvSpPr>
            <a:spLocks noGrp="1"/>
          </p:cNvSpPr>
          <p:nvPr/>
        </p:nvSpPr>
        <p:spPr>
          <a:xfrm>
            <a:off x="714375" y="2714625"/>
            <a:ext cx="3333750" cy="2000250"/>
          </a:xfrm>
          <a:prstGeom prst="roundRect">
            <a:avLst>
              <a:gd name="adj" fmla="val 5714"/>
            </a:avLst>
          </a:prstGeom>
          <a:solidFill>
            <a:srgbClr val="173D59"/>
          </a:solidFill>
          <a:ln w="9525">
            <a:solidFill>
              <a:srgbClr val="2F5C7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9FF91BEB-9192-4F8C-9D05-B4BF99080133}"/>
              </a:ext>
            </a:extLst>
          </p:cNvPr>
          <p:cNvSpPr>
            <a:spLocks noGrp="1"/>
          </p:cNvSpPr>
          <p:nvPr/>
        </p:nvSpPr>
        <p:spPr>
          <a:xfrm>
            <a:off x="952500" y="3048000"/>
            <a:ext cx="2857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EBA920"/>
                </a:solidFill>
              </a:defRPr>
            </a:pPr>
            <a:r>
              <a:rPr sz="1800" b="1">
                <a:solidFill>
                  <a:srgbClr val="EBA920"/>
                </a:solidFill>
                <a:latin typeface="Times New Roman"/>
              </a:rPr>
              <a:t>Integrated model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BEA4C0EF-3EF5-4AFB-9689-4ACE67538104}"/>
              </a:ext>
            </a:extLst>
          </p:cNvPr>
          <p:cNvSpPr>
            <a:spLocks noGrp="1"/>
          </p:cNvSpPr>
          <p:nvPr/>
        </p:nvSpPr>
        <p:spPr>
          <a:xfrm>
            <a:off x="952500" y="3619500"/>
            <a:ext cx="28575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0">
                <a:solidFill>
                  <a:srgbClr val="DDEBF1"/>
                </a:solidFill>
              </a:defRPr>
            </a:pPr>
            <a:r>
              <a:rPr sz="1425" b="0">
                <a:solidFill>
                  <a:srgbClr val="DDEBF1"/>
                </a:solidFill>
                <a:latin typeface="Times New Roman"/>
              </a:rPr>
              <a:t>Link PV uncertainty, storage, demand and network feasibility.</a:t>
            </a:r>
          </a:p>
        </p:txBody>
      </p:sp>
      <p:sp>
        <p:nvSpPr>
          <p:cNvPr id="6" name="Obdĺžnik: zaoblené rohy 5">
            <a:extLst>
              <a:ext uri="{FF2B5EF4-FFF2-40B4-BE49-F238E27FC236}">
                <a16:creationId xmlns:a16="http://schemas.microsoft.com/office/drawing/2014/main" id="{D8959A41-4291-4F20-9220-652AA5006933}"/>
              </a:ext>
            </a:extLst>
          </p:cNvPr>
          <p:cNvSpPr>
            <a:spLocks noGrp="1"/>
          </p:cNvSpPr>
          <p:nvPr/>
        </p:nvSpPr>
        <p:spPr>
          <a:xfrm>
            <a:off x="4476750" y="2714625"/>
            <a:ext cx="3333750" cy="2000250"/>
          </a:xfrm>
          <a:prstGeom prst="roundRect">
            <a:avLst>
              <a:gd name="adj" fmla="val 5714"/>
            </a:avLst>
          </a:prstGeom>
          <a:solidFill>
            <a:srgbClr val="173D59"/>
          </a:solidFill>
          <a:ln w="9525">
            <a:solidFill>
              <a:srgbClr val="2F5C7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27E896B1-16B6-4FBE-8E37-7838C2929150}"/>
              </a:ext>
            </a:extLst>
          </p:cNvPr>
          <p:cNvSpPr>
            <a:spLocks noGrp="1"/>
          </p:cNvSpPr>
          <p:nvPr/>
        </p:nvSpPr>
        <p:spPr>
          <a:xfrm>
            <a:off x="4714875" y="3048000"/>
            <a:ext cx="2857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EBA920"/>
                </a:solidFill>
              </a:defRPr>
            </a:pPr>
            <a:r>
              <a:rPr sz="1800" b="1">
                <a:solidFill>
                  <a:srgbClr val="EBA920"/>
                </a:solidFill>
                <a:latin typeface="Times New Roman"/>
              </a:rPr>
              <a:t>Comparable scenarios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8B8E10B0-7B93-4E0F-8AB5-265F887990E7}"/>
              </a:ext>
            </a:extLst>
          </p:cNvPr>
          <p:cNvSpPr>
            <a:spLocks noGrp="1"/>
          </p:cNvSpPr>
          <p:nvPr/>
        </p:nvSpPr>
        <p:spPr>
          <a:xfrm>
            <a:off x="4714875" y="3619500"/>
            <a:ext cx="28575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0">
                <a:solidFill>
                  <a:srgbClr val="DDEBF1"/>
                </a:solidFill>
              </a:defRPr>
            </a:pPr>
            <a:r>
              <a:rPr sz="1425" b="0">
                <a:solidFill>
                  <a:srgbClr val="DDEBF1"/>
                </a:solidFill>
                <a:latin typeface="Times New Roman"/>
              </a:rPr>
              <a:t>Measure the incremental value of each flexibility resource.</a:t>
            </a:r>
          </a:p>
        </p:txBody>
      </p:sp>
      <p:sp>
        <p:nvSpPr>
          <p:cNvPr id="9" name="Obdĺžnik: zaoblené rohy 8">
            <a:extLst>
              <a:ext uri="{FF2B5EF4-FFF2-40B4-BE49-F238E27FC236}">
                <a16:creationId xmlns:a16="http://schemas.microsoft.com/office/drawing/2014/main" id="{85C5EA6E-8F97-4A8B-BA3D-4DDC1969F405}"/>
              </a:ext>
            </a:extLst>
          </p:cNvPr>
          <p:cNvSpPr>
            <a:spLocks noGrp="1"/>
          </p:cNvSpPr>
          <p:nvPr/>
        </p:nvSpPr>
        <p:spPr>
          <a:xfrm>
            <a:off x="8239125" y="2714625"/>
            <a:ext cx="3333750" cy="2000250"/>
          </a:xfrm>
          <a:prstGeom prst="roundRect">
            <a:avLst>
              <a:gd name="adj" fmla="val 5714"/>
            </a:avLst>
          </a:prstGeom>
          <a:solidFill>
            <a:srgbClr val="173D59"/>
          </a:solidFill>
          <a:ln w="9525">
            <a:solidFill>
              <a:srgbClr val="2F5C7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41A68DB9-47F4-46C1-A5A8-F28042B22988}"/>
              </a:ext>
            </a:extLst>
          </p:cNvPr>
          <p:cNvSpPr>
            <a:spLocks noGrp="1"/>
          </p:cNvSpPr>
          <p:nvPr/>
        </p:nvSpPr>
        <p:spPr>
          <a:xfrm>
            <a:off x="8477250" y="3048000"/>
            <a:ext cx="2857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EBA920"/>
                </a:solidFill>
              </a:defRPr>
            </a:pPr>
            <a:r>
              <a:rPr sz="1800" b="1">
                <a:solidFill>
                  <a:srgbClr val="EBA920"/>
                </a:solidFill>
                <a:latin typeface="Times New Roman"/>
              </a:rPr>
              <a:t>Engineering guidance</a:t>
            </a:r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10FFDCC4-29BF-47B0-B27D-4CD563567B9A}"/>
              </a:ext>
            </a:extLst>
          </p:cNvPr>
          <p:cNvSpPr>
            <a:spLocks noGrp="1"/>
          </p:cNvSpPr>
          <p:nvPr/>
        </p:nvSpPr>
        <p:spPr>
          <a:xfrm>
            <a:off x="8477250" y="3619500"/>
            <a:ext cx="28575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0">
                <a:solidFill>
                  <a:srgbClr val="DDEBF1"/>
                </a:solidFill>
              </a:defRPr>
            </a:pPr>
            <a:r>
              <a:rPr sz="1425" b="0">
                <a:solidFill>
                  <a:srgbClr val="DDEBF1"/>
                </a:solidFill>
                <a:latin typeface="Times New Roman"/>
              </a:rPr>
              <a:t>Identify when theoretical flexibility is technically deliverable.</a:t>
            </a: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53BD62C9-7C2F-440A-9EE2-C248EE9CF7BB}"/>
              </a:ext>
            </a:extLst>
          </p:cNvPr>
          <p:cNvSpPr>
            <a:spLocks noGrp="1"/>
          </p:cNvSpPr>
          <p:nvPr/>
        </p:nvSpPr>
        <p:spPr>
          <a:xfrm>
            <a:off x="1571625" y="5476875"/>
            <a:ext cx="9048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 dirty="0">
                <a:solidFill>
                  <a:srgbClr val="334A6F"/>
                </a:solidFill>
                <a:latin typeface="Times New Roman"/>
              </a:rPr>
              <a:t>Current output: research framework and validation plan — experimental results will follow.</a:t>
            </a:r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C129AA10-F709-40BB-B9B1-03DD99E68A0C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857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6E7781"/>
                </a:solidFill>
              </a:defRPr>
            </a:pPr>
            <a:r>
              <a:rPr sz="750" b="0">
                <a:solidFill>
                  <a:srgbClr val="6E7781"/>
                </a:solidFill>
                <a:latin typeface="Times New Roman"/>
              </a:rPr>
              <a:t>TECHNICAL UNIVERSITY OF KOŠICE  |  FACULTY OF ELECTRICAL ENGINEERING AND INFORMATICS</a:t>
            </a:r>
          </a:p>
        </p:txBody>
      </p:sp>
    </p:spTree>
    <p:extLst>
      <p:ext uri="{BB962C8B-B14F-4D97-AF65-F5344CB8AC3E}">
        <p14:creationId xmlns:p14="http://schemas.microsoft.com/office/powerpoint/2010/main" val="1304760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594BEB75-9FC7-644F-8D6E-D5BBE00CB63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ATTENTION.</a:t>
            </a:r>
          </a:p>
          <a:p>
            <a:endParaRPr lang="sk-SK" dirty="0"/>
          </a:p>
          <a:p>
            <a:endParaRPr lang="sk-SK" dirty="0"/>
          </a:p>
          <a:p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Ing. Kamil Ševc</a:t>
            </a:r>
          </a:p>
          <a:p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</a:t>
            </a:r>
            <a:r>
              <a:rPr lang="sk-SK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</a:t>
            </a: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Power</a:t>
            </a: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Engineering</a:t>
            </a:r>
            <a:endParaRPr lang="sk-S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FEI TUKE		7.9.2026</a:t>
            </a:r>
          </a:p>
        </p:txBody>
      </p:sp>
    </p:spTree>
    <p:extLst>
      <p:ext uri="{BB962C8B-B14F-4D97-AF65-F5344CB8AC3E}">
        <p14:creationId xmlns:p14="http://schemas.microsoft.com/office/powerpoint/2010/main" val="208355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ĺžnik 10">
            <a:extLst>
              <a:ext uri="{FF2B5EF4-FFF2-40B4-BE49-F238E27FC236}">
                <a16:creationId xmlns:a16="http://schemas.microsoft.com/office/drawing/2014/main" id="{58C0923D-5E36-4BC8-8ECC-D918B6618B3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23825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A936E4F1-7F34-4FCE-A0F8-7D845C15C1E8}"/>
              </a:ext>
            </a:extLst>
          </p:cNvPr>
          <p:cNvSpPr>
            <a:spLocks noGrp="1"/>
          </p:cNvSpPr>
          <p:nvPr/>
        </p:nvSpPr>
        <p:spPr>
          <a:xfrm>
            <a:off x="666750" y="657225"/>
            <a:ext cx="9906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625" b="1">
                <a:solidFill>
                  <a:srgbClr val="233F6B"/>
                </a:solidFill>
              </a:defRPr>
            </a:pPr>
            <a:r>
              <a:rPr sz="2625" b="1">
                <a:solidFill>
                  <a:srgbClr val="233F6B"/>
                </a:solidFill>
                <a:latin typeface="Times New Roman"/>
              </a:rPr>
              <a:t>Selected literature supporting the research direction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18DB8EA3-3482-4EC1-9756-80EBB13E7FA7}"/>
              </a:ext>
            </a:extLst>
          </p:cNvPr>
          <p:cNvSpPr>
            <a:spLocks noGrp="1"/>
          </p:cNvSpPr>
          <p:nvPr/>
        </p:nvSpPr>
        <p:spPr>
          <a:xfrm>
            <a:off x="666750" y="1362075"/>
            <a:ext cx="10858500" cy="19050"/>
          </a:xfrm>
          <a:prstGeom prst="rect">
            <a:avLst/>
          </a:prstGeom>
          <a:solidFill>
            <a:srgbClr val="EBA92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2CD0BA64-BEF7-4947-90E3-13D8945589F1}"/>
              </a:ext>
            </a:extLst>
          </p:cNvPr>
          <p:cNvSpPr>
            <a:spLocks noGrp="1"/>
          </p:cNvSpPr>
          <p:nvPr/>
        </p:nvSpPr>
        <p:spPr>
          <a:xfrm>
            <a:off x="714375" y="1762125"/>
            <a:ext cx="5095875" cy="390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233F6B"/>
                </a:solidFill>
              </a:defRPr>
            </a:pPr>
            <a:r>
              <a:rPr sz="1275" b="0">
                <a:solidFill>
                  <a:srgbClr val="233F6B"/>
                </a:solidFill>
                <a:latin typeface="Times New Roman"/>
              </a:rPr>
              <a:t>1. Naval &amp; Yusta (2021). Renewable and Sustainable Energy Reviews 149, 111393.</a:t>
            </a:r>
          </a:p>
          <a:p>
            <a:endParaRPr sz="1275" b="0">
              <a:solidFill>
                <a:srgbClr val="233F6B"/>
              </a:solidFill>
              <a:latin typeface="Times New Roman"/>
            </a:endParaRPr>
          </a:p>
          <a:p>
            <a:pPr algn="l">
              <a:defRPr sz="1275" b="0">
                <a:solidFill>
                  <a:srgbClr val="233F6B"/>
                </a:solidFill>
              </a:defRPr>
            </a:pPr>
            <a:r>
              <a:rPr sz="1275" b="0">
                <a:solidFill>
                  <a:srgbClr val="233F6B"/>
                </a:solidFill>
                <a:latin typeface="Times New Roman"/>
              </a:rPr>
              <a:t>2. Nosratabadi et al. (2017). Renewable and Sustainable Energy Reviews 67, 341–363.</a:t>
            </a:r>
          </a:p>
          <a:p>
            <a:endParaRPr sz="1275" b="0">
              <a:solidFill>
                <a:srgbClr val="233F6B"/>
              </a:solidFill>
              <a:latin typeface="Times New Roman"/>
            </a:endParaRPr>
          </a:p>
          <a:p>
            <a:pPr algn="l">
              <a:defRPr sz="1275" b="0">
                <a:solidFill>
                  <a:srgbClr val="233F6B"/>
                </a:solidFill>
              </a:defRPr>
            </a:pPr>
            <a:r>
              <a:rPr sz="1275" b="0">
                <a:solidFill>
                  <a:srgbClr val="233F6B"/>
                </a:solidFill>
                <a:latin typeface="Times New Roman"/>
              </a:rPr>
              <a:t>3. Mahmud et al. (2020). Renewable and Sustainable Energy Reviews 127.</a:t>
            </a:r>
          </a:p>
          <a:p>
            <a:endParaRPr sz="1275" b="0">
              <a:solidFill>
                <a:srgbClr val="233F6B"/>
              </a:solidFill>
              <a:latin typeface="Times New Roman"/>
            </a:endParaRPr>
          </a:p>
          <a:p>
            <a:pPr algn="l">
              <a:defRPr sz="1275" b="0">
                <a:solidFill>
                  <a:srgbClr val="233F6B"/>
                </a:solidFill>
              </a:defRPr>
            </a:pPr>
            <a:r>
              <a:rPr sz="1275" b="0">
                <a:solidFill>
                  <a:srgbClr val="233F6B"/>
                </a:solidFill>
                <a:latin typeface="Times New Roman"/>
              </a:rPr>
              <a:t>4. Naval, Sánchez &amp; Yusta (2020). Renewable Energy 151, 57–69.</a:t>
            </a:r>
          </a:p>
          <a:p>
            <a:endParaRPr sz="1275" b="0">
              <a:solidFill>
                <a:srgbClr val="233F6B"/>
              </a:solidFill>
              <a:latin typeface="Times New Roman"/>
            </a:endParaRPr>
          </a:p>
          <a:p>
            <a:pPr algn="l">
              <a:defRPr sz="1275" b="0">
                <a:solidFill>
                  <a:srgbClr val="233F6B"/>
                </a:solidFill>
              </a:defRPr>
            </a:pPr>
            <a:r>
              <a:rPr sz="1275" b="0">
                <a:solidFill>
                  <a:srgbClr val="233F6B"/>
                </a:solidFill>
                <a:latin typeface="Times New Roman"/>
              </a:rPr>
              <a:t>5. Power &amp; Verbič (2025). IEEE Transactions on Smart Grid 16(1), 183–193.</a:t>
            </a:r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0560B3E1-0E29-4241-B196-D4005EF527A8}"/>
              </a:ext>
            </a:extLst>
          </p:cNvPr>
          <p:cNvSpPr>
            <a:spLocks noGrp="1"/>
          </p:cNvSpPr>
          <p:nvPr/>
        </p:nvSpPr>
        <p:spPr>
          <a:xfrm>
            <a:off x="6334125" y="1762125"/>
            <a:ext cx="5095875" cy="390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233F6B"/>
                </a:solidFill>
              </a:defRPr>
            </a:pPr>
            <a:r>
              <a:rPr sz="1275" b="0">
                <a:solidFill>
                  <a:srgbClr val="233F6B"/>
                </a:solidFill>
                <a:latin typeface="Times New Roman"/>
              </a:rPr>
              <a:t>6. Yu et al. (2019). Applied Energy 239, 454–470.</a:t>
            </a:r>
          </a:p>
          <a:p>
            <a:endParaRPr sz="1275" b="0">
              <a:solidFill>
                <a:srgbClr val="233F6B"/>
              </a:solidFill>
              <a:latin typeface="Times New Roman"/>
            </a:endParaRPr>
          </a:p>
          <a:p>
            <a:pPr algn="l">
              <a:defRPr sz="1275" b="0">
                <a:solidFill>
                  <a:srgbClr val="233F6B"/>
                </a:solidFill>
              </a:defRPr>
            </a:pPr>
            <a:r>
              <a:rPr sz="1275" b="0">
                <a:solidFill>
                  <a:srgbClr val="233F6B"/>
                </a:solidFill>
                <a:latin typeface="Times New Roman"/>
              </a:rPr>
              <a:t>7. Shabanzadeh et al. (2016). Applied Energy 169, 663–681.</a:t>
            </a:r>
          </a:p>
          <a:p>
            <a:endParaRPr sz="1275" b="0">
              <a:solidFill>
                <a:srgbClr val="233F6B"/>
              </a:solidFill>
              <a:latin typeface="Times New Roman"/>
            </a:endParaRPr>
          </a:p>
          <a:p>
            <a:pPr algn="l">
              <a:defRPr sz="1275" b="0">
                <a:solidFill>
                  <a:srgbClr val="233F6B"/>
                </a:solidFill>
              </a:defRPr>
            </a:pPr>
            <a:r>
              <a:rPr sz="1275" b="0">
                <a:solidFill>
                  <a:srgbClr val="233F6B"/>
                </a:solidFill>
                <a:latin typeface="Times New Roman"/>
              </a:rPr>
              <a:t>8. Pandžić et al. (2013). Applied Energy 105, 282–292.</a:t>
            </a:r>
          </a:p>
          <a:p>
            <a:endParaRPr sz="1275" b="0">
              <a:solidFill>
                <a:srgbClr val="233F6B"/>
              </a:solidFill>
              <a:latin typeface="Times New Roman"/>
            </a:endParaRPr>
          </a:p>
          <a:p>
            <a:pPr algn="l">
              <a:defRPr sz="1275" b="0">
                <a:solidFill>
                  <a:srgbClr val="233F6B"/>
                </a:solidFill>
              </a:defRPr>
            </a:pPr>
            <a:r>
              <a:rPr sz="1275" b="0">
                <a:solidFill>
                  <a:srgbClr val="233F6B"/>
                </a:solidFill>
                <a:latin typeface="Times New Roman"/>
              </a:rPr>
              <a:t>9. Baringo &amp; Baringo (2017). IEEE Transactions on Power Systems 32(5), 3492–3504.</a:t>
            </a:r>
          </a:p>
          <a:p>
            <a:endParaRPr sz="1275" b="0">
              <a:solidFill>
                <a:srgbClr val="233F6B"/>
              </a:solidFill>
              <a:latin typeface="Times New Roman"/>
            </a:endParaRPr>
          </a:p>
          <a:p>
            <a:pPr algn="l">
              <a:defRPr sz="1275" b="0">
                <a:solidFill>
                  <a:srgbClr val="233F6B"/>
                </a:solidFill>
              </a:defRPr>
            </a:pPr>
            <a:r>
              <a:rPr sz="1275" b="0">
                <a:solidFill>
                  <a:srgbClr val="233F6B"/>
                </a:solidFill>
                <a:latin typeface="Times New Roman"/>
              </a:rPr>
              <a:t>10. Pudjianto et al. (2007). IET Renewable Power Generation 1(1), 10–16.</a:t>
            </a:r>
          </a:p>
        </p:txBody>
      </p:sp>
    </p:spTree>
    <p:extLst>
      <p:ext uri="{BB962C8B-B14F-4D97-AF65-F5344CB8AC3E}">
        <p14:creationId xmlns:p14="http://schemas.microsoft.com/office/powerpoint/2010/main" val="1071748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949</Words>
  <Application>Microsoft Office PowerPoint</Application>
  <PresentationFormat>Širokouhlá</PresentationFormat>
  <Paragraphs>194</Paragraphs>
  <Slides>14</Slides>
  <Notes>12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2</vt:i4>
      </vt:variant>
      <vt:variant>
        <vt:lpstr>Nadpisy snímok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Office Theme</vt:lpstr>
      <vt:lpstr>Custom Design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student EN</dc:title>
  <dc:subject/>
  <dc:creator>FEI TUKE</dc:creator>
  <cp:keywords/>
  <dc:description/>
  <cp:lastModifiedBy>Kamil Ševc</cp:lastModifiedBy>
  <cp:revision>51</cp:revision>
  <dcterms:created xsi:type="dcterms:W3CDTF">2018-05-14T18:27:22Z</dcterms:created>
  <dcterms:modified xsi:type="dcterms:W3CDTF">2026-09-21T11:03:25Z</dcterms:modified>
  <cp:category/>
</cp:coreProperties>
</file>