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614" r:id="rId3"/>
    <p:sldId id="575" r:id="rId4"/>
    <p:sldId id="576" r:id="rId5"/>
    <p:sldId id="619" r:id="rId6"/>
    <p:sldId id="624" r:id="rId7"/>
    <p:sldId id="623" r:id="rId8"/>
    <p:sldId id="625" r:id="rId9"/>
    <p:sldId id="261" r:id="rId10"/>
    <p:sldId id="626" r:id="rId11"/>
    <p:sldId id="627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8F74-AA3B-2D29-A455-439CAE456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3B701-D570-0F43-D1D3-48B6B3CAB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6F122-0ED1-6B21-A20E-5DD64B1F3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68C53-8E67-A3C7-F3D6-3BC00CED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E257F-6DE8-755D-35FE-BE73752D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521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AD5A-16AF-8A95-DD79-3BFB64968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6363-E556-4224-1620-0458A02A2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313C5-5B82-892C-715E-C2F9A10A2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A92A0-E2AF-2B69-2AC6-F9A7940E2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F4028-3A35-75F1-370A-5894DDE63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30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A6FCE-6133-A4B9-2C2D-59297AD62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CF73E-72BB-CCB9-62F0-325F4EFC0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41A0F-CFE4-D988-B2DF-624A5DA0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044F4-2002-3F94-8102-2C8ECE83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933F3-0CD9-0B17-421F-1F1836F2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436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CDABB-7E3E-2174-E55E-FE1E0AC6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10E23-C899-425A-F6F9-D5081717F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FC285-9826-2FC5-7999-6091A1C3D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37281-7E4E-5898-6C70-2E7FEFB2C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03DFC-09D7-FEB0-18C1-A05D5FCB9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5103B-A453-9F5B-590D-BCE1E3C0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060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C8EB-29C3-C85B-7C26-B20285A96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56884-55C4-A9CB-2F89-88A5CD8F9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05AC3-85A1-AA76-806D-E9421FC05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10ACA9-DD57-7715-225D-BD2189904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104C65-4121-59DD-219B-FC4CC70C2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7F5C85-E306-262B-A766-9968A4E60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15EC9B-4773-CFEE-7DF7-848ABADD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4B508-5EC0-D2D8-82FC-42BA7B9A7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1687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D660D-498B-6163-03C1-5F36CFEEB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564929-159C-9B1C-A704-6F3FFE272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638BEF-5C83-F436-9EA5-1847709F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9C49F-8ED2-EC33-CE22-DFD5F0FD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476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0D42D-3F9B-A98F-334D-79D375A5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57C736-631C-B75C-3E8F-0BD23565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6F737-C836-B493-17E4-7DFD465A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134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2A543-CDEA-065C-E7D9-F4986B74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70B29-5735-86A6-00C5-9B3AF8E61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FE66F-B19B-0CAC-A778-1E92D7FD0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CA5B93-AAC5-A1A4-B805-1EB84E6A0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7E2A1-9478-97B0-A5C9-0734E2E5C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C0701-9B57-3417-91EA-3699B5C4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7835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CC144-06C5-7ECA-44FC-603DC47E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7C7EFF-EAFC-23C3-8BA1-6402FB6A7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FE759-0704-7537-904E-EC055EB8A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6E88E-9392-50D5-C51B-9B908B10B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BF880F-2B10-58A4-229E-4D89C0AEE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40B09-6A07-F768-02FF-23AD1D90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803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F5F05-69C0-CB2F-8E1A-EB1BB027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D63D3-D70C-FD64-C103-E28189B25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E7D9D-CE84-D4E8-D42D-B8B926A4B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B821C-3D5F-D92B-9786-54938781F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78897-1A0B-C62F-4F7F-17582ECD6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538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D365EC-FF7A-8FEE-8EF0-37F6A315AC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C3315E-2ADE-F271-E58B-101EE0E8D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14091-E4EB-2C43-EE1A-DDB21D533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11396-9EA5-A29B-6165-5711DB4B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B8CD7-86A9-C742-3169-848741E8A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610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91D34-28E8-158F-8C95-6C9272855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2F738-5A69-A4B0-E1A0-13262EB27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A2818-6853-C641-7A60-2F7575D1B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B27BB-45D2-4594-A58E-E8D1BD0642F7}" type="datetimeFigureOut">
              <a:rPr lang="en-IN" smtClean="0"/>
              <a:t>07-09-2026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DD7A7-2495-C6D1-5EB6-4F0A7C95E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9F751-2804-3524-C97A-45B2F414F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259E1-5678-4E82-A0E4-1A9CAF0F5F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746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microsoft.com/office/2007/relationships/hdphoto" Target="../media/hdphoto4.wdp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640080" y="960120"/>
            <a:ext cx="109728" cy="4892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60120" y="1234440"/>
            <a:ext cx="6405880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dirty="0"/>
              <a:t>R</a:t>
            </a:r>
            <a:r>
              <a:rPr lang="en-IN" dirty="0"/>
              <a:t>&amp;D Projects </a:t>
            </a:r>
            <a:br>
              <a:rPr dirty="0"/>
            </a:br>
            <a:r>
              <a:rPr lang="en-IN" dirty="0"/>
              <a:t>&amp; </a:t>
            </a:r>
            <a:r>
              <a:rPr dirty="0"/>
              <a:t>Collaboration</a:t>
            </a:r>
            <a:r>
              <a:rPr lang="en-IN" dirty="0"/>
              <a:t> possibilities</a:t>
            </a:r>
            <a:endParaRPr dirty="0"/>
          </a:p>
          <a:p>
            <a:pPr>
              <a:spcBef>
                <a:spcPts val="1500"/>
              </a:spcBef>
              <a:defRPr sz="2200">
                <a:solidFill>
                  <a:srgbClr val="CDDCE8"/>
                </a:solidFill>
              </a:defRPr>
            </a:pPr>
            <a:r>
              <a:rPr lang="en-IN" dirty="0"/>
              <a:t>Rajesh </a:t>
            </a:r>
            <a:r>
              <a:rPr lang="en-IN" dirty="0" err="1"/>
              <a:t>Jesudoss</a:t>
            </a:r>
            <a:r>
              <a:rPr lang="en-IN" dirty="0"/>
              <a:t> Hynes </a:t>
            </a:r>
            <a:r>
              <a:rPr lang="en-IN" dirty="0" err="1"/>
              <a:t>Navasingh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066500" y="3729081"/>
            <a:ext cx="8808501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>
                <a:solidFill>
                  <a:srgbClr val="FFFFFF"/>
                </a:solidFill>
              </a:defRPr>
            </a:pPr>
            <a:r>
              <a:rPr dirty="0"/>
              <a:t>Sustainable Materials  •  AI-Driven Infrastructure  •  Advanced Bio-Materials &amp; Robotics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B07DFE-6A81-5976-B559-115C97E23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9888" y="4603564"/>
            <a:ext cx="9839478" cy="12485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32A68-A42D-B0EA-B510-D045994E7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7219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Baltic Sea sabotage</a:t>
            </a:r>
            <a:endParaRPr lang="en-IN" sz="66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B09B66-7A19-85BB-3F4F-0517BC993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761" y="1072195"/>
            <a:ext cx="5222239" cy="5785804"/>
          </a:xfrm>
        </p:spPr>
        <p:txBody>
          <a:bodyPr>
            <a:normAutofit fontScale="92500"/>
          </a:bodyPr>
          <a:lstStyle/>
          <a:p>
            <a:r>
              <a:rPr lang="en-US" sz="3600" dirty="0" err="1"/>
              <a:t>EstLink</a:t>
            </a:r>
            <a:r>
              <a:rPr lang="en-US" sz="3600" dirty="0"/>
              <a:t> 2 power link was severed in late 2024 (between Finland and Estonia)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Downtime = 60 days</a:t>
            </a:r>
          </a:p>
          <a:p>
            <a:r>
              <a:rPr lang="en-IN" sz="3600" dirty="0"/>
              <a:t>Operational &amp; Economic Disruption</a:t>
            </a:r>
          </a:p>
          <a:p>
            <a:r>
              <a:rPr lang="en-US" sz="3600" b="1" dirty="0">
                <a:solidFill>
                  <a:srgbClr val="C00000"/>
                </a:solidFill>
              </a:rPr>
              <a:t>Expenditure =  €60 million</a:t>
            </a:r>
          </a:p>
          <a:p>
            <a:r>
              <a:rPr lang="en-US" sz="3600" dirty="0"/>
              <a:t>Real cost includes millions in lost revenue, rerouted traffic, and insurance claims</a:t>
            </a:r>
            <a:endParaRPr lang="en-IN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32CB08-3ED2-A09B-669D-95108297FB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31"/>
          <a:stretch>
            <a:fillRect/>
          </a:stretch>
        </p:blipFill>
        <p:spPr>
          <a:xfrm>
            <a:off x="1" y="1027906"/>
            <a:ext cx="6969760" cy="590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69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B494-EFE2-0C52-751B-FF3C9779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7090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 algn="ctr">
              <a:spcAft>
                <a:spcPts val="600"/>
              </a:spcAft>
            </a:pP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Need for Sustainable Self-Healing Insulating Materials</a:t>
            </a:r>
            <a:endParaRPr lang="en-IN" b="1" dirty="0">
              <a:solidFill>
                <a:srgbClr val="0000FF"/>
              </a:solidFill>
              <a:latin typeface="Imprint MT Shadow" panose="0402060506030303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B9A8-E2A8-A654-A705-F2E3AE579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903"/>
            <a:ext cx="12192001" cy="384173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3200" b="1" dirty="0">
                <a:solidFill>
                  <a:srgbClr val="C00000"/>
                </a:solidFill>
              </a:rPr>
              <a:t>Insulation critical for high-voltage systems and electronics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0033CC"/>
                </a:solidFill>
              </a:rPr>
              <a:t>Up to 40% energy wasted &amp; Service life is decreased up to 50%</a:t>
            </a:r>
            <a:endParaRPr lang="en-IN" sz="3200" b="1" dirty="0">
              <a:solidFill>
                <a:srgbClr val="0033CC"/>
              </a:solidFill>
            </a:endParaRPr>
          </a:p>
          <a:p>
            <a:pPr marL="0" indent="0" algn="r">
              <a:buNone/>
            </a:pPr>
            <a:r>
              <a:rPr lang="en-IN" sz="3200" b="1" dirty="0">
                <a:solidFill>
                  <a:srgbClr val="C00000"/>
                </a:solidFill>
              </a:rPr>
              <a:t>Failures: </a:t>
            </a:r>
            <a:r>
              <a:rPr lang="en-IN" sz="3200" dirty="0"/>
              <a:t>breakdown, partial discharge, degradation, electrical treeing</a:t>
            </a:r>
          </a:p>
          <a:p>
            <a:pPr marL="0" indent="0" algn="r">
              <a:buNone/>
            </a:pPr>
            <a:r>
              <a:rPr lang="en-IN" sz="3200" b="1" dirty="0">
                <a:solidFill>
                  <a:srgbClr val="C00000"/>
                </a:solidFill>
              </a:rPr>
              <a:t>Causes: </a:t>
            </a:r>
            <a:r>
              <a:rPr lang="en-IN" sz="3200" dirty="0"/>
              <a:t>thermal, mechanical, environmental, electrical stresses</a:t>
            </a:r>
          </a:p>
          <a:p>
            <a:pPr marL="0" indent="0" algn="r">
              <a:buNone/>
            </a:pPr>
            <a:r>
              <a:rPr lang="en-IN" sz="3200" b="1" dirty="0">
                <a:solidFill>
                  <a:srgbClr val="C00000"/>
                </a:solidFill>
              </a:rPr>
              <a:t>Results: </a:t>
            </a:r>
            <a:r>
              <a:rPr lang="en-IN" sz="3200" dirty="0"/>
              <a:t>cracks, voids, treeing → catastrophic failures</a:t>
            </a:r>
          </a:p>
          <a:p>
            <a:pPr marL="0" indent="0" algn="r">
              <a:buNone/>
            </a:pPr>
            <a:r>
              <a:rPr lang="en-IN" sz="3200" b="1" dirty="0">
                <a:solidFill>
                  <a:srgbClr val="C00000"/>
                </a:solidFill>
              </a:rPr>
              <a:t>Existing solutions: </a:t>
            </a:r>
            <a:r>
              <a:rPr lang="en-IN" sz="3200" dirty="0"/>
              <a:t>costly maintenance, downtime</a:t>
            </a:r>
          </a:p>
          <a:p>
            <a:pPr marL="0" indent="0" algn="r">
              <a:buNone/>
            </a:pPr>
            <a:endParaRPr lang="en-IN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5E8248-E8FA-68EC-FF51-91FC623AA7DC}"/>
              </a:ext>
            </a:extLst>
          </p:cNvPr>
          <p:cNvSpPr txBox="1">
            <a:spLocks/>
          </p:cNvSpPr>
          <p:nvPr/>
        </p:nvSpPr>
        <p:spPr>
          <a:xfrm>
            <a:off x="0" y="4612640"/>
            <a:ext cx="12192000" cy="22944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033CC"/>
                </a:solidFill>
              </a:rPr>
              <a:t>Develop cost-effective, sustainable self-healing insulation</a:t>
            </a:r>
          </a:p>
          <a:p>
            <a:r>
              <a:rPr lang="en-US" sz="3200" b="1" dirty="0">
                <a:solidFill>
                  <a:srgbClr val="0033CC"/>
                </a:solidFill>
              </a:rPr>
              <a:t>Microencapsulation– release healing agents at damage site</a:t>
            </a:r>
          </a:p>
          <a:p>
            <a:r>
              <a:rPr lang="en-US" sz="3200" b="1" dirty="0">
                <a:solidFill>
                  <a:srgbClr val="C00000"/>
                </a:solidFill>
              </a:rPr>
              <a:t>Restore dielectric and mechanical integrity</a:t>
            </a:r>
          </a:p>
          <a:p>
            <a:r>
              <a:rPr lang="en-US" sz="3200" b="1" dirty="0"/>
              <a:t>Reduced maintenance, fewer failures and less unexpected downtime</a:t>
            </a:r>
          </a:p>
          <a:p>
            <a:endParaRPr lang="en-US" sz="3200" dirty="0"/>
          </a:p>
        </p:txBody>
      </p:sp>
      <p:pic>
        <p:nvPicPr>
          <p:cNvPr id="5124" name="Picture 4" descr="Bootcamp challenges and how I have adapted in the last few weeks | by  Victor KARANGWA | Medium">
            <a:extLst>
              <a:ext uri="{FF2B5EF4-FFF2-40B4-BE49-F238E27FC236}">
                <a16:creationId xmlns:a16="http://schemas.microsoft.com/office/drawing/2014/main" id="{70B610F9-4FF5-5901-07A2-C4FE785F1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56" y="3429000"/>
            <a:ext cx="2266207" cy="129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ow do you see Challenges — Steemit">
            <a:extLst>
              <a:ext uri="{FF2B5EF4-FFF2-40B4-BE49-F238E27FC236}">
                <a16:creationId xmlns:a16="http://schemas.microsoft.com/office/drawing/2014/main" id="{1031E5B5-12D7-650B-FB8F-95FECBB0E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20" t="50000"/>
          <a:stretch>
            <a:fillRect/>
          </a:stretch>
        </p:blipFill>
        <p:spPr bwMode="auto">
          <a:xfrm>
            <a:off x="10300823" y="5435600"/>
            <a:ext cx="1891177" cy="809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32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15768-E6B4-EA60-8597-2200E9CB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7923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State of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0870E-5851-B723-3B65-EFEB2E827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4" y="679232"/>
            <a:ext cx="5464929" cy="41242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3600" b="1" dirty="0">
                <a:solidFill>
                  <a:srgbClr val="0000FF"/>
                </a:solidFill>
              </a:rPr>
              <a:t>Self-Healing Mechanisms</a:t>
            </a:r>
          </a:p>
          <a:p>
            <a:pPr marL="0" indent="0">
              <a:buNone/>
            </a:pPr>
            <a:r>
              <a:rPr lang="en-IN" dirty="0">
                <a:solidFill>
                  <a:srgbClr val="C00000"/>
                </a:solidFill>
              </a:rPr>
              <a:t>Extrinsic Methods:</a:t>
            </a:r>
          </a:p>
          <a:p>
            <a:pPr lvl="1"/>
            <a:r>
              <a:rPr lang="en-IN" sz="2800" dirty="0"/>
              <a:t>Microcapsules</a:t>
            </a:r>
          </a:p>
          <a:p>
            <a:pPr lvl="1"/>
            <a:r>
              <a:rPr lang="en-IN" sz="2800" dirty="0"/>
              <a:t>Release healing agents upon cracking</a:t>
            </a:r>
          </a:p>
          <a:p>
            <a:pPr marL="0" indent="0">
              <a:buNone/>
            </a:pPr>
            <a:r>
              <a:rPr lang="en-IN" dirty="0">
                <a:solidFill>
                  <a:srgbClr val="C00000"/>
                </a:solidFill>
              </a:rPr>
              <a:t>Intrinsic Methods:</a:t>
            </a:r>
          </a:p>
          <a:p>
            <a:pPr lvl="1"/>
            <a:r>
              <a:rPr lang="en-IN" sz="2800" dirty="0"/>
              <a:t>Reversible chemical bonds</a:t>
            </a:r>
          </a:p>
          <a:p>
            <a:pPr lvl="1"/>
            <a:r>
              <a:rPr lang="en-IN" sz="2800" dirty="0"/>
              <a:t>Molecular rearrangements in polymer matrix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9636AD9-C16F-2ABF-6E99-0CE2095C7D70}"/>
              </a:ext>
            </a:extLst>
          </p:cNvPr>
          <p:cNvSpPr txBox="1">
            <a:spLocks/>
          </p:cNvSpPr>
          <p:nvPr/>
        </p:nvSpPr>
        <p:spPr>
          <a:xfrm>
            <a:off x="5497717" y="679231"/>
            <a:ext cx="6710677" cy="41242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sz="3600" b="1" dirty="0">
                <a:solidFill>
                  <a:srgbClr val="0000FF"/>
                </a:solidFill>
              </a:rPr>
              <a:t>Advances in Insulation Materials</a:t>
            </a:r>
          </a:p>
          <a:p>
            <a:r>
              <a:rPr lang="en-IN" sz="3200" b="1" dirty="0">
                <a:solidFill>
                  <a:srgbClr val="C00000"/>
                </a:solidFill>
              </a:rPr>
              <a:t>Linseed oil capsules </a:t>
            </a:r>
            <a:r>
              <a:rPr lang="en-IN" sz="3200" dirty="0"/>
              <a:t>→ self-repair, corrosion resistance</a:t>
            </a:r>
          </a:p>
          <a:p>
            <a:r>
              <a:rPr lang="en-IN" sz="3200" b="1" dirty="0">
                <a:solidFill>
                  <a:srgbClr val="C00000"/>
                </a:solidFill>
              </a:rPr>
              <a:t>Epoxy–DCPD composites </a:t>
            </a:r>
            <a:r>
              <a:rPr lang="en-IN" sz="3200" dirty="0"/>
              <a:t>→ dielectric recovery, inhibit treeing</a:t>
            </a:r>
          </a:p>
          <a:p>
            <a:r>
              <a:rPr lang="en-IN" sz="3200" dirty="0"/>
              <a:t>Cable insulation studies → prevent water treeing, breakdown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BDA24E3-C560-8F98-3726-29CC899F03E9}"/>
              </a:ext>
            </a:extLst>
          </p:cNvPr>
          <p:cNvSpPr txBox="1">
            <a:spLocks/>
          </p:cNvSpPr>
          <p:nvPr/>
        </p:nvSpPr>
        <p:spPr>
          <a:xfrm>
            <a:off x="16395" y="4861367"/>
            <a:ext cx="12192000" cy="197348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33CC"/>
                </a:solidFill>
              </a:rPr>
              <a:t>Limited HV insulation performance studies</a:t>
            </a:r>
          </a:p>
          <a:p>
            <a:r>
              <a:rPr lang="en-US" b="1" dirty="0">
                <a:solidFill>
                  <a:srgbClr val="0033CC"/>
                </a:solidFill>
              </a:rPr>
              <a:t>Existing methods complex, costly, not scalable</a:t>
            </a:r>
          </a:p>
          <a:p>
            <a:r>
              <a:rPr lang="en-US" b="1" dirty="0">
                <a:solidFill>
                  <a:srgbClr val="0033CC"/>
                </a:solidFill>
              </a:rPr>
              <a:t>No balance between affordability and performance</a:t>
            </a:r>
          </a:p>
          <a:p>
            <a:pPr marL="0" indent="0">
              <a:buNone/>
            </a:pPr>
            <a:r>
              <a:rPr lang="en-US" dirty="0"/>
              <a:t>Proposed method: eco-friendly, HV-compatible, scalable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FEF6B2-B019-BF40-B43F-6603A909F753}"/>
              </a:ext>
            </a:extLst>
          </p:cNvPr>
          <p:cNvSpPr txBox="1"/>
          <p:nvPr/>
        </p:nvSpPr>
        <p:spPr>
          <a:xfrm>
            <a:off x="8409008" y="5301733"/>
            <a:ext cx="3582364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IN" sz="4400" dirty="0">
                <a:solidFill>
                  <a:srgbClr val="C00000"/>
                </a:solidFill>
              </a:rPr>
              <a:t>Research Gap</a:t>
            </a:r>
          </a:p>
        </p:txBody>
      </p:sp>
    </p:spTree>
    <p:extLst>
      <p:ext uri="{BB962C8B-B14F-4D97-AF65-F5344CB8AC3E}">
        <p14:creationId xmlns:p14="http://schemas.microsoft.com/office/powerpoint/2010/main" val="211884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128B-2A18-6E8F-4C0C-C09A90DC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2982B-D8F5-315F-386C-68F089263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B073E-F37B-137C-8ADB-AEACF274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8" y="0"/>
            <a:ext cx="12116362" cy="14996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7D938D-4801-0D57-1E8A-FD3CA9801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8584" r="51643"/>
          <a:stretch>
            <a:fillRect/>
          </a:stretch>
        </p:blipFill>
        <p:spPr>
          <a:xfrm>
            <a:off x="8602620" y="1690687"/>
            <a:ext cx="3494603" cy="2268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1B51B6-BAEA-A851-4E8C-AE8C37DF6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38" y="1442897"/>
            <a:ext cx="8526982" cy="54151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BA1BEC-D058-B72C-93DA-DDA2B0066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4025" t="18080" r="2128" b="3308"/>
          <a:stretch>
            <a:fillRect/>
          </a:stretch>
        </p:blipFill>
        <p:spPr>
          <a:xfrm>
            <a:off x="8799560" y="4150448"/>
            <a:ext cx="3297663" cy="22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B82D6-EBE9-6747-F94C-CFFE5789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074" y="-1"/>
            <a:ext cx="5322566" cy="310154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IN" sz="4800" b="1" dirty="0"/>
              <a:t>Sustainable Insulation Material developed at </a:t>
            </a:r>
            <a:br>
              <a:rPr lang="en-IN" sz="4800" b="1" dirty="0"/>
            </a:br>
            <a:r>
              <a:rPr lang="en-IN" sz="4800" b="1" dirty="0"/>
              <a:t>VSB TUO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DC62B-777F-B173-DC5B-078A93CC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045" b="8078"/>
          <a:stretch>
            <a:fillRect/>
          </a:stretch>
        </p:blipFill>
        <p:spPr>
          <a:xfrm rot="16200000">
            <a:off x="5878394" y="476545"/>
            <a:ext cx="3756454" cy="9006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D74D6E-950E-D804-4145-D44FDD7C3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6207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B7FD0C-38CF-4488-ED67-DA907E37F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8395" y="-81281"/>
            <a:ext cx="3187700" cy="555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1856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7E9B-AAEB-C7BF-EE02-8003D2907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F0668-AAAD-33F6-6FE8-E2C2EBA6B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1AD74-7B7C-3BB3-5210-74235C3B2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3692" cy="1037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176457-04B4-C586-4833-ED38B3A66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2922" y="1051393"/>
            <a:ext cx="2315852" cy="27309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4DA207-5CE3-454B-8499-D843FDE18E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357"/>
          <a:stretch>
            <a:fillRect/>
          </a:stretch>
        </p:blipFill>
        <p:spPr>
          <a:xfrm>
            <a:off x="10092568" y="1145361"/>
            <a:ext cx="2071890" cy="2730957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6D8FCC-4C46-05F7-5C6E-18C90769A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942" y="1146824"/>
            <a:ext cx="5362325" cy="26355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0E6EF0-7E16-0741-25FA-6342396750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09" y="1027906"/>
            <a:ext cx="2225445" cy="27544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CA675C-156E-0B44-76A1-48CE227D4C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41" y="4360054"/>
            <a:ext cx="5923167" cy="11510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745FB8-831F-D296-4B36-10FEFACF5B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2328" y="4260376"/>
            <a:ext cx="5552130" cy="1419722"/>
          </a:xfrm>
          <a:prstGeom prst="rect">
            <a:avLst/>
          </a:prstGeom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7B18B669-7D49-761F-16EC-0498BCC6D075}"/>
              </a:ext>
            </a:extLst>
          </p:cNvPr>
          <p:cNvSpPr/>
          <p:nvPr/>
        </p:nvSpPr>
        <p:spPr>
          <a:xfrm>
            <a:off x="9798908" y="2199503"/>
            <a:ext cx="259492" cy="237873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6E7E1FED-DE6C-4D55-AD66-B5461C7F2FAD}"/>
              </a:ext>
            </a:extLst>
          </p:cNvPr>
          <p:cNvSpPr/>
          <p:nvPr/>
        </p:nvSpPr>
        <p:spPr>
          <a:xfrm>
            <a:off x="5895768" y="4792575"/>
            <a:ext cx="771501" cy="374163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4336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BA481-04AD-15BF-EEEF-A88A554E8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507" y="0"/>
            <a:ext cx="12219014" cy="1117600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IN" sz="3600" b="1" dirty="0">
                <a:solidFill>
                  <a:schemeClr val="bg1"/>
                </a:solidFill>
              </a:rPr>
              <a:t>AI-Based Predictive Energy Management of a Photovoltaic-Battery System Under Dynamic Electricity Prices</a:t>
            </a:r>
            <a:endParaRPr lang="en-IN" sz="36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2C43AD-B7B4-E4DE-B9E0-762E330A1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6" y="1117600"/>
            <a:ext cx="11447808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8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03394"/>
            <a:ext cx="11079480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42B4A"/>
                </a:solidFill>
              </a:defRPr>
            </a:pPr>
            <a:r>
              <a:rPr dirty="0">
                <a:solidFill>
                  <a:schemeClr val="bg1"/>
                </a:solidFill>
              </a:rPr>
              <a:t>Pillar II — AI-Driven Smart &amp; Resilient Infrastructure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7773" y="780153"/>
            <a:ext cx="62961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69737D"/>
                </a:solidFill>
              </a:defRPr>
            </a:pPr>
            <a:r>
              <a:rPr lang="en-IN" sz="1600" b="1" dirty="0">
                <a:solidFill>
                  <a:srgbClr val="C00000"/>
                </a:solidFill>
              </a:rPr>
              <a:t>D</a:t>
            </a:r>
            <a:r>
              <a:rPr sz="1600" b="1" dirty="0" err="1">
                <a:solidFill>
                  <a:srgbClr val="C00000"/>
                </a:solidFill>
              </a:rPr>
              <a:t>ynamic</a:t>
            </a:r>
            <a:r>
              <a:rPr sz="1600" b="1" dirty="0">
                <a:solidFill>
                  <a:srgbClr val="C00000"/>
                </a:solidFill>
              </a:rPr>
              <a:t> AI architectures optimize energy, safety and municipal systems</a:t>
            </a:r>
          </a:p>
        </p:txBody>
      </p:sp>
      <p:sp>
        <p:nvSpPr>
          <p:cNvPr id="5" name="Oval 4"/>
          <p:cNvSpPr/>
          <p:nvPr/>
        </p:nvSpPr>
        <p:spPr>
          <a:xfrm>
            <a:off x="594360" y="1307592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1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234440" y="1261872"/>
            <a:ext cx="837133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42B4A"/>
                </a:solidFill>
              </a:defRPr>
            </a:pPr>
            <a:r>
              <a:rPr sz="2400" dirty="0"/>
              <a:t>AI-Based Predictive Energy Management for PV-Battery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1700784"/>
            <a:ext cx="1067362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32B32"/>
                </a:solidFill>
              </a:defRPr>
            </a:pPr>
            <a:r>
              <a:rPr sz="2000" dirty="0"/>
              <a:t>Microgrid energy optimization  |  Predictive AI for charge/discharge under dynamic electricity pricing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92243" y="2098548"/>
            <a:ext cx="636802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9737D"/>
                </a:solidFill>
              </a:defRPr>
            </a:pPr>
            <a:r>
              <a:rPr sz="2000" dirty="0"/>
              <a:t>Collaborators: R. </a:t>
            </a:r>
            <a:r>
              <a:rPr sz="2000" dirty="0" err="1"/>
              <a:t>Hrbáč</a:t>
            </a:r>
            <a:r>
              <a:rPr sz="2000" dirty="0"/>
              <a:t>, R. J. Hynes, A. J. Sujana, J. Jeremiah</a:t>
            </a:r>
          </a:p>
        </p:txBody>
      </p:sp>
      <p:sp>
        <p:nvSpPr>
          <p:cNvPr id="9" name="Oval 8"/>
          <p:cNvSpPr/>
          <p:nvPr/>
        </p:nvSpPr>
        <p:spPr>
          <a:xfrm>
            <a:off x="594360" y="2569463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2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1234440" y="2648307"/>
            <a:ext cx="825225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42B4A"/>
                </a:solidFill>
              </a:defRPr>
            </a:pPr>
            <a:r>
              <a:rPr sz="2400" dirty="0"/>
              <a:t>SMART-ECO-LIGHT: Fog Computing &amp; AI for Rural Infrastructure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111186"/>
            <a:ext cx="925593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32B32"/>
                </a:solidFill>
              </a:defRPr>
            </a:pPr>
            <a:r>
              <a:rPr sz="2000" dirty="0"/>
              <a:t>Autonomous street lighting  |  LDR/PIR/Ultrasonic fusion + LSTM prediction at the edge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3479172"/>
            <a:ext cx="622529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9737D"/>
                </a:solidFill>
              </a:defRPr>
            </a:pPr>
            <a:r>
              <a:rPr sz="2000" dirty="0"/>
              <a:t>Collaborators: P. </a:t>
            </a:r>
            <a:r>
              <a:rPr sz="2000" dirty="0" err="1"/>
              <a:t>Valíček</a:t>
            </a:r>
            <a:r>
              <a:rPr sz="2000" dirty="0"/>
              <a:t>, T. Novák, A. J. Sujana, J. Jeremiah</a:t>
            </a:r>
          </a:p>
        </p:txBody>
      </p:sp>
      <p:sp>
        <p:nvSpPr>
          <p:cNvPr id="13" name="Oval 12"/>
          <p:cNvSpPr/>
          <p:nvPr/>
        </p:nvSpPr>
        <p:spPr>
          <a:xfrm>
            <a:off x="594360" y="3828639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3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192243" y="3956244"/>
            <a:ext cx="785317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42B4A"/>
                </a:solidFill>
              </a:defRPr>
            </a:pPr>
            <a:r>
              <a:rPr sz="2400" dirty="0"/>
              <a:t>Visibility &amp; Over-Glare Mitigation in Emergency Signal Lights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2243" y="4304127"/>
            <a:ext cx="889211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32B32"/>
                </a:solidFill>
              </a:defRPr>
            </a:pPr>
            <a:r>
              <a:rPr sz="2000" dirty="0"/>
              <a:t>Safety engineering  |  Adaptive luminance for night-time glare and daytime contrast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4751070"/>
            <a:ext cx="496276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9737D"/>
                </a:solidFill>
              </a:defRPr>
            </a:pPr>
            <a:r>
              <a:rPr sz="2000" dirty="0"/>
              <a:t>Collaborators: P. </a:t>
            </a:r>
            <a:r>
              <a:rPr sz="2000" dirty="0" err="1"/>
              <a:t>Valíček</a:t>
            </a:r>
            <a:r>
              <a:rPr sz="2000" dirty="0"/>
              <a:t>, T. Novák, A. J. Sujana</a:t>
            </a:r>
          </a:p>
        </p:txBody>
      </p:sp>
      <p:sp>
        <p:nvSpPr>
          <p:cNvPr id="17" name="Oval 16"/>
          <p:cNvSpPr/>
          <p:nvPr/>
        </p:nvSpPr>
        <p:spPr>
          <a:xfrm>
            <a:off x="594360" y="5093207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4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1192243" y="5213252"/>
            <a:ext cx="925125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42B4A"/>
                </a:solidFill>
              </a:defRPr>
            </a:pPr>
            <a:r>
              <a:rPr sz="2400" dirty="0"/>
              <a:t>Transformer-Enhanced Deep Reinforcement Learning for Traffic Control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2243" y="5715000"/>
            <a:ext cx="870809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32B32"/>
                </a:solidFill>
              </a:defRPr>
            </a:pPr>
            <a:r>
              <a:rPr sz="2000" dirty="0"/>
              <a:t>Intelligent urban systems  |  DETR-based traffic estimation + DRL for signal routing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6254496"/>
            <a:ext cx="388927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9737D"/>
                </a:solidFill>
              </a:defRPr>
            </a:pPr>
            <a:r>
              <a:rPr sz="2000" dirty="0"/>
              <a:t>Collaborators: T. Novák, A. J. Sujana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261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ED4BF-D67C-33AF-3431-CFC4B52C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31726-BFD1-78E4-35F3-C49142CA5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CB754-237D-B293-3BC3-FC80D27B0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21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71115-25EF-1419-141E-790B6FC56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1064A-011E-6094-BE4B-94AD7907D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6B2102-D188-964C-BE09-6009F1C97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0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4048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59" y="384048"/>
            <a:ext cx="11112087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42B4A"/>
                </a:solidFill>
              </a:defRPr>
            </a:pPr>
            <a:r>
              <a:rPr dirty="0">
                <a:solidFill>
                  <a:schemeClr val="bg1"/>
                </a:solidFill>
              </a:rPr>
              <a:t>Advanced Bio-Materials, Robotics &amp; Computational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9526" y="905872"/>
            <a:ext cx="65709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>
                <a:solidFill>
                  <a:srgbClr val="69737D"/>
                </a:solidFill>
              </a:defRPr>
            </a:pPr>
            <a:r>
              <a:rPr sz="1600" b="1" dirty="0">
                <a:solidFill>
                  <a:srgbClr val="C00000"/>
                </a:solidFill>
              </a:rPr>
              <a:t>Applying core strengths in materials and AI to broader societal challenges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211357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 b="1">
                <a:solidFill>
                  <a:srgbClr val="267D80"/>
                </a:solidFill>
              </a:defRPr>
            </a:pPr>
            <a:r>
              <a:rPr sz="2400" dirty="0" err="1"/>
              <a:t>SynFormer</a:t>
            </a:r>
            <a:r>
              <a:rPr sz="2400" dirty="0"/>
              <a:t>: 3D Geometric GNNs for Cancer Drug Synergy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280" y="1668780"/>
            <a:ext cx="11628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20">
                <a:solidFill>
                  <a:srgbClr val="232B32"/>
                </a:solidFill>
              </a:defRPr>
            </a:pPr>
            <a:r>
              <a:rPr sz="2000" dirty="0"/>
              <a:t>3D molecular graphs + Transformer gene-expression encoders; knowledge distillation for </a:t>
            </a:r>
            <a:endParaRPr lang="en-IN" sz="2000" dirty="0"/>
          </a:p>
          <a:p>
            <a:pPr>
              <a:defRPr sz="1320">
                <a:solidFill>
                  <a:srgbClr val="232B32"/>
                </a:solidFill>
              </a:defRPr>
            </a:pPr>
            <a:r>
              <a:rPr sz="2000" dirty="0"/>
              <a:t>rapid Loewe synergy prediction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799" y="2649919"/>
            <a:ext cx="85002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 b="1">
                <a:solidFill>
                  <a:srgbClr val="267D80"/>
                </a:solidFill>
              </a:defRPr>
            </a:pPr>
            <a:r>
              <a:rPr sz="2400" dirty="0"/>
              <a:t>Antimicrobial Silver Nanoparticle Keypad Coatings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799" y="3227943"/>
            <a:ext cx="99800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20">
                <a:solidFill>
                  <a:srgbClr val="232B32"/>
                </a:solidFill>
              </a:defRPr>
            </a:pPr>
            <a:r>
              <a:rPr sz="2000" dirty="0"/>
              <a:t>Spherical </a:t>
            </a:r>
            <a:r>
              <a:rPr sz="2000" dirty="0" err="1"/>
              <a:t>AgNP</a:t>
            </a:r>
            <a:r>
              <a:rPr sz="2000" dirty="0"/>
              <a:t> surface coatings for high-touch surfaces to inhibit S. aureus and E. coli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800783"/>
            <a:ext cx="8915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 b="1">
                <a:solidFill>
                  <a:srgbClr val="267D80"/>
                </a:solidFill>
              </a:defRPr>
            </a:pPr>
            <a:r>
              <a:rPr sz="2400" dirty="0"/>
              <a:t>3D Printable Natural Polymers &amp; Natural Fiber Composites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00049"/>
            <a:ext cx="988437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20">
                <a:solidFill>
                  <a:srgbClr val="232B32"/>
                </a:solidFill>
              </a:defRPr>
            </a:pPr>
            <a:r>
              <a:rPr sz="2000" dirty="0"/>
              <a:t>Cellulose, starch and alginate matrices reinforced with hemp, flax and bamboo within PLA/PP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799" y="4937760"/>
            <a:ext cx="8254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 b="1">
                <a:solidFill>
                  <a:srgbClr val="267D80"/>
                </a:solidFill>
              </a:defRPr>
            </a:pPr>
            <a:r>
              <a:rPr sz="2400" dirty="0"/>
              <a:t>Modular 6-Axis Industrial Robotic Arm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372100"/>
            <a:ext cx="1028711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20">
                <a:solidFill>
                  <a:srgbClr val="232B32"/>
                </a:solidFill>
              </a:defRPr>
            </a:pPr>
            <a:r>
              <a:rPr sz="2000" dirty="0"/>
              <a:t>TN-S 230V distribution, WAGO PLC PFC200, stepper drives, Arduino grippers and safety interlocks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8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0508F36-B11F-50D7-0CE4-31AA27BC0065}"/>
              </a:ext>
            </a:extLst>
          </p:cNvPr>
          <p:cNvSpPr/>
          <p:nvPr/>
        </p:nvSpPr>
        <p:spPr>
          <a:xfrm>
            <a:off x="88087" y="1240465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1</a:t>
            </a:r>
            <a:endParaRPr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70520D6-BB6F-A566-23C2-C3B93C1DCFCE}"/>
              </a:ext>
            </a:extLst>
          </p:cNvPr>
          <p:cNvSpPr/>
          <p:nvPr/>
        </p:nvSpPr>
        <p:spPr>
          <a:xfrm>
            <a:off x="88087" y="2502336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2</a:t>
            </a:r>
            <a:endParaRPr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A0D377F-8ADF-8D58-9877-655D493BACDF}"/>
              </a:ext>
            </a:extLst>
          </p:cNvPr>
          <p:cNvSpPr/>
          <p:nvPr/>
        </p:nvSpPr>
        <p:spPr>
          <a:xfrm>
            <a:off x="88087" y="3761512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3</a:t>
            </a:r>
            <a:endParaRPr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A4AEE49-90BB-6687-43A5-67A2C8BE24A6}"/>
              </a:ext>
            </a:extLst>
          </p:cNvPr>
          <p:cNvSpPr/>
          <p:nvPr/>
        </p:nvSpPr>
        <p:spPr>
          <a:xfrm>
            <a:off x="88087" y="5026080"/>
            <a:ext cx="475488" cy="475488"/>
          </a:xfrm>
          <a:prstGeom prst="ellipse">
            <a:avLst/>
          </a:prstGeom>
          <a:solidFill>
            <a:srgbClr val="2A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lang="en-IN" dirty="0"/>
              <a:t>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9462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38960" y="91965"/>
            <a:ext cx="811613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rPr sz="2400" dirty="0">
                <a:solidFill>
                  <a:srgbClr val="00B0F0"/>
                </a:solidFill>
              </a:rPr>
              <a:t>From research concepts to scalable prototypes and deployment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302" y="779006"/>
            <a:ext cx="9135742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rPr dirty="0"/>
              <a:t>Cross-disciplinary expertise: materials science + AI + automation + electrical systems.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rPr dirty="0"/>
              <a:t>Shared pathway from laboratory validation to real-world pilot demonstrations.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rPr dirty="0"/>
              <a:t>Opportunities for joint publications, proposals, industrial partnerships and technology transfer.</a:t>
            </a:r>
          </a:p>
          <a:p>
            <a:pPr>
              <a:spcAft>
                <a:spcPts val="1000"/>
              </a:spcAft>
              <a:defRPr sz="2000">
                <a:solidFill>
                  <a:srgbClr val="FFFFFF"/>
                </a:solidFill>
              </a:defRPr>
            </a:pPr>
            <a:r>
              <a:rPr dirty="0"/>
              <a:t>Focus on scalable solutions aligned with sustainability, resilience and smart-city priorities.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37D"/>
                </a:solidFill>
              </a:defRPr>
            </a:pPr>
            <a:r>
              <a:t>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770297-454E-B9EE-94D9-C865BADEF5B4}"/>
              </a:ext>
            </a:extLst>
          </p:cNvPr>
          <p:cNvSpPr txBox="1"/>
          <p:nvPr/>
        </p:nvSpPr>
        <p:spPr>
          <a:xfrm>
            <a:off x="666630" y="3385950"/>
            <a:ext cx="785708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32B32"/>
                </a:solidFill>
              </a:defRPr>
            </a:pPr>
            <a:r>
              <a:rPr dirty="0">
                <a:solidFill>
                  <a:srgbClr val="00B0F0"/>
                </a:solidFill>
              </a:rPr>
              <a:t>We welcome collaborative opportunities, pilot demonstrations and  partnerships.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7840193-E64D-C351-600A-2DC0E9FEE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4" y="4864377"/>
            <a:ext cx="8492231" cy="1077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1E7452-C855-5717-27BB-BA05839D9826}"/>
              </a:ext>
            </a:extLst>
          </p:cNvPr>
          <p:cNvSpPr txBox="1"/>
          <p:nvPr/>
        </p:nvSpPr>
        <p:spPr>
          <a:xfrm>
            <a:off x="1838960" y="6215229"/>
            <a:ext cx="6136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000" dirty="0">
                <a:solidFill>
                  <a:schemeClr val="bg1"/>
                </a:solidFill>
              </a:rPr>
              <a:t>radomir.gono@vsb.cz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4ADB81-95E3-9F9A-84E2-CED0EFEBC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044" y="710868"/>
            <a:ext cx="2823620" cy="55475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D90E08-81CC-072D-9003-B49B11DB52C6}"/>
              </a:ext>
            </a:extLst>
          </p:cNvPr>
          <p:cNvSpPr txBox="1"/>
          <p:nvPr/>
        </p:nvSpPr>
        <p:spPr>
          <a:xfrm>
            <a:off x="2837493" y="4013540"/>
            <a:ext cx="351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chemeClr val="bg1"/>
                </a:solidFill>
              </a:rPr>
              <a:t>Thank you very much</a:t>
            </a:r>
          </a:p>
        </p:txBody>
      </p:sp>
    </p:spTree>
    <p:extLst>
      <p:ext uri="{BB962C8B-B14F-4D97-AF65-F5344CB8AC3E}">
        <p14:creationId xmlns:p14="http://schemas.microsoft.com/office/powerpoint/2010/main" val="715496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634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Imprint MT Shadow</vt:lpstr>
      <vt:lpstr>Times New Roman</vt:lpstr>
      <vt:lpstr>Office Theme</vt:lpstr>
      <vt:lpstr>PowerPoint Presentation</vt:lpstr>
      <vt:lpstr>Baltic Sea sabotage</vt:lpstr>
      <vt:lpstr>Need for Sustainable Self-Healing Insulating Materials</vt:lpstr>
      <vt:lpstr>State of Knowledge</vt:lpstr>
      <vt:lpstr>PowerPoint Presentation</vt:lpstr>
      <vt:lpstr>Sustainable Insulation Material developed at  VSB TUO</vt:lpstr>
      <vt:lpstr>PowerPoint Presentation</vt:lpstr>
      <vt:lpstr>AI-Based Predictive Energy Management of a Photovoltaic-Battery System Under Dynamic Electricity Prices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Rajesh Hynes</dc:creator>
  <cp:lastModifiedBy>Rajesh Hynes</cp:lastModifiedBy>
  <cp:revision>2</cp:revision>
  <dcterms:created xsi:type="dcterms:W3CDTF">2026-09-07T10:10:42Z</dcterms:created>
  <dcterms:modified xsi:type="dcterms:W3CDTF">2026-09-07T10:17:32Z</dcterms:modified>
</cp:coreProperties>
</file>