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22" r:id="rId2"/>
    <p:sldId id="319" r:id="rId3"/>
    <p:sldId id="320" r:id="rId4"/>
    <p:sldId id="321" r:id="rId5"/>
    <p:sldId id="257" r:id="rId6"/>
    <p:sldId id="258" r:id="rId7"/>
    <p:sldId id="259" r:id="rId8"/>
    <p:sldId id="260" r:id="rId9"/>
    <p:sldId id="261" r:id="rId10"/>
    <p:sldId id="262" r:id="rId11"/>
    <p:sldId id="317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316" r:id="rId21"/>
  </p:sldIdLst>
  <p:sldSz cx="12192000" cy="6858000"/>
  <p:notesSz cx="12192000" cy="6858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612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43310-FB85-42DD-84DE-779C27C5C9A4}" type="datetimeFigureOut">
              <a:rPr lang="sk-SK" smtClean="0"/>
              <a:t>7. 9. 2026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E6972-11A2-403F-9687-33946027B9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220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objekt pre obrázok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Zástupný objekt pre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k-SK" altLang="sk-SK"/>
          </a:p>
        </p:txBody>
      </p:sp>
      <p:sp>
        <p:nvSpPr>
          <p:cNvPr id="24580" name="Zástupný objekt pre číslo snímky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fld id="{4ABC746C-D50F-4C48-A5C7-A0CE4AF37A6B}" type="slidenum">
              <a:rPr lang="sk-SK" altLang="sk-SK" sz="1200" smtClean="0"/>
              <a:pPr/>
              <a:t>20</a:t>
            </a:fld>
            <a:endParaRPr lang="sk-SK" altLang="sk-SK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47835" y="421012"/>
            <a:ext cx="826812" cy="4575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0889" y="246634"/>
            <a:ext cx="751014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20494" y="1441789"/>
            <a:ext cx="5927090" cy="1525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492105" y="6442278"/>
            <a:ext cx="21717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90600" y="2133600"/>
            <a:ext cx="11590253" cy="2301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21765" algn="ctr">
              <a:lnSpc>
                <a:spcPts val="5830"/>
              </a:lnSpc>
            </a:pPr>
            <a:r>
              <a:rPr lang="sk-SK" sz="7200" b="1" spc="-15" dirty="0">
                <a:solidFill>
                  <a:srgbClr val="133B8B"/>
                </a:solidFill>
                <a:cs typeface="Calibri"/>
              </a:rPr>
              <a:t>ELECTRIC VEHICLE CHARGING MEASUREMENT</a:t>
            </a:r>
            <a:endParaRPr sz="7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-15711" y="5817984"/>
            <a:ext cx="12192000" cy="549509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5"/>
              </a:spcBef>
            </a:pPr>
            <a:r>
              <a:rPr lang="sk-SK" sz="2400" b="1" spc="-25" dirty="0">
                <a:latin typeface="Calibri"/>
                <a:cs typeface="Calibri"/>
              </a:rPr>
              <a:t>Dušan Medveď</a:t>
            </a:r>
            <a:endParaRPr sz="2400" b="1" dirty="0">
              <a:latin typeface="Calibri"/>
              <a:cs typeface="Calibri"/>
            </a:endParaRPr>
          </a:p>
        </p:txBody>
      </p:sp>
      <p:sp>
        <p:nvSpPr>
          <p:cNvPr id="9" name="BlokTextu 9"/>
          <p:cNvSpPr txBox="1">
            <a:spLocks noChangeArrowheads="1"/>
          </p:cNvSpPr>
          <p:nvPr/>
        </p:nvSpPr>
        <p:spPr bwMode="auto">
          <a:xfrm>
            <a:off x="3200400" y="266806"/>
            <a:ext cx="646552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b="1" dirty="0"/>
              <a:t>Technical University of </a:t>
            </a:r>
            <a:r>
              <a:rPr lang="en-US" altLang="sk-SK" sz="2400" b="1" dirty="0" err="1"/>
              <a:t>Košice</a:t>
            </a:r>
            <a:endParaRPr lang="en-US" altLang="sk-SK" sz="2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200" dirty="0"/>
              <a:t>Faculty of Electrical Engineering and Informatics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000" dirty="0"/>
              <a:t>Department of Electrical Power Engineering</a:t>
            </a: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248" y="255340"/>
            <a:ext cx="2209339" cy="372124"/>
          </a:xfrm>
          <a:prstGeom prst="rect">
            <a:avLst/>
          </a:prstGeom>
        </p:spPr>
      </p:pic>
      <p:pic>
        <p:nvPicPr>
          <p:cNvPr id="11" name="Picture 4" descr="KEE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873" y="811377"/>
            <a:ext cx="792087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0" y="6519446"/>
            <a:ext cx="1219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sk-SK" altLang="sk-SK" sz="1600" dirty="0">
                <a:cs typeface="Times New Roman" panose="02020603050405020304" pitchFamily="18" charset="0"/>
              </a:rPr>
              <a:t>7</a:t>
            </a:r>
            <a:r>
              <a:rPr lang="sk-SK" altLang="sk-SK" sz="1600" baseline="30000" dirty="0">
                <a:cs typeface="Times New Roman" panose="02020603050405020304" pitchFamily="18" charset="0"/>
              </a:rPr>
              <a:t>th</a:t>
            </a:r>
            <a:r>
              <a:rPr lang="en-GB" altLang="sk-SK" sz="1600" dirty="0">
                <a:cs typeface="Times New Roman" panose="02020603050405020304" pitchFamily="18" charset="0"/>
              </a:rPr>
              <a:t> </a:t>
            </a:r>
            <a:r>
              <a:rPr lang="sk-SK" altLang="sk-SK" sz="1600" dirty="0">
                <a:cs typeface="Times New Roman" panose="02020603050405020304" pitchFamily="18" charset="0"/>
              </a:rPr>
              <a:t>September</a:t>
            </a:r>
            <a:r>
              <a:rPr lang="en-US" altLang="sk-SK" sz="1600" dirty="0">
                <a:cs typeface="Times New Roman" panose="02020603050405020304" pitchFamily="18" charset="0"/>
              </a:rPr>
              <a:t> </a:t>
            </a:r>
            <a:r>
              <a:rPr lang="sk-SK" altLang="sk-SK" sz="1600" dirty="0">
                <a:cs typeface="Times New Roman" panose="02020603050405020304" pitchFamily="18" charset="0"/>
              </a:rPr>
              <a:t>2026</a:t>
            </a:r>
            <a:endParaRPr lang="en-US" altLang="sk-SK" sz="1600" dirty="0"/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E32602C8-B05B-AEAB-496B-EDE88D533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3" y="105608"/>
            <a:ext cx="3090957" cy="1411537"/>
          </a:xfrm>
          <a:prstGeom prst="rect">
            <a:avLst/>
          </a:prstGeom>
        </p:spPr>
      </p:pic>
      <p:sp>
        <p:nvSpPr>
          <p:cNvPr id="18" name="BlokTextu 17">
            <a:extLst>
              <a:ext uri="{FF2B5EF4-FFF2-40B4-BE49-F238E27FC236}">
                <a16:creationId xmlns:a16="http://schemas.microsoft.com/office/drawing/2014/main" id="{1B9504DE-2807-FCA4-6EDB-D2FB31552899}"/>
              </a:ext>
            </a:extLst>
          </p:cNvPr>
          <p:cNvSpPr txBox="1"/>
          <p:nvPr/>
        </p:nvSpPr>
        <p:spPr>
          <a:xfrm>
            <a:off x="0" y="4869359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V4 </a:t>
            </a:r>
            <a:r>
              <a:rPr lang="en-US" sz="2200" b="1" dirty="0" err="1"/>
              <a:t>EnergyNet</a:t>
            </a:r>
            <a:r>
              <a:rPr lang="en-US" sz="2200" b="1" dirty="0"/>
              <a:t>: Academic Networking for Renewable Energy and Smart Power Systems</a:t>
            </a:r>
          </a:p>
          <a:p>
            <a:pPr algn="ctr"/>
            <a:r>
              <a:rPr lang="en-US" sz="2200" dirty="0"/>
              <a:t>Online Workshop</a:t>
            </a:r>
            <a:endParaRPr lang="sk-SK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62225-A3A9-B60E-6581-CB5921F1C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C3CC64E4-4EF8-8990-09E1-21DB079E7D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8956" y="101346"/>
            <a:ext cx="872744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pc="-10" dirty="0" err="1"/>
              <a:t>Smart</a:t>
            </a:r>
            <a:r>
              <a:rPr lang="sk-SK" spc="-10" dirty="0"/>
              <a:t> Industry </a:t>
            </a:r>
            <a:r>
              <a:rPr lang="sk-SK" spc="-10" dirty="0" err="1"/>
              <a:t>Laboratory</a:t>
            </a:r>
            <a:endParaRPr spc="-1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56BB48E-A909-8520-DBEA-27FB93947A68}"/>
              </a:ext>
            </a:extLst>
          </p:cNvPr>
          <p:cNvSpPr txBox="1"/>
          <p:nvPr/>
        </p:nvSpPr>
        <p:spPr>
          <a:xfrm>
            <a:off x="10238485" y="6488379"/>
            <a:ext cx="1574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50" dirty="0">
                <a:latin typeface="Calibri"/>
                <a:cs typeface="Calibri"/>
              </a:rPr>
              <a:t>2</a:t>
            </a:fld>
            <a:endParaRPr sz="1050">
              <a:latin typeface="Calibri"/>
              <a:cs typeface="Calibri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329A114F-D9FC-0724-3C4D-19A9B97CB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r="10001" b="7778"/>
          <a:stretch/>
        </p:blipFill>
        <p:spPr>
          <a:xfrm>
            <a:off x="990600" y="640522"/>
            <a:ext cx="10210800" cy="61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3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68AA7-EFB5-FF14-C980-077411738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87202813-AEC3-F659-2805-F0FDD43B9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8956" y="101346"/>
            <a:ext cx="8727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ELECTRIC </a:t>
            </a:r>
            <a:r>
              <a:rPr spc="-5" dirty="0"/>
              <a:t>VEHICLE </a:t>
            </a:r>
            <a:r>
              <a:rPr spc="-10" dirty="0"/>
              <a:t>CHARGING</a:t>
            </a:r>
            <a:r>
              <a:rPr spc="20" dirty="0"/>
              <a:t> </a:t>
            </a:r>
            <a:r>
              <a:rPr spc="-10" dirty="0"/>
              <a:t>MEASUREMENT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9F7C4F6D-CEA7-1C86-F4BB-15DB1B7B2A6E}"/>
              </a:ext>
            </a:extLst>
          </p:cNvPr>
          <p:cNvSpPr txBox="1"/>
          <p:nvPr/>
        </p:nvSpPr>
        <p:spPr>
          <a:xfrm>
            <a:off x="10238485" y="6488379"/>
            <a:ext cx="1574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50" dirty="0">
                <a:latin typeface="Calibri"/>
                <a:cs typeface="Calibri"/>
              </a:rPr>
              <a:t>3</a:t>
            </a:fld>
            <a:endParaRPr sz="1050">
              <a:latin typeface="Calibri"/>
              <a:cs typeface="Calibri"/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4ED19F4E-8CFE-D003-960C-E4AF8BB6E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5556" r="28333" b="36666"/>
          <a:stretch/>
        </p:blipFill>
        <p:spPr>
          <a:xfrm>
            <a:off x="822756" y="675386"/>
            <a:ext cx="10912044" cy="608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AA68B-E3B3-C4E2-228E-4CDF6D7A8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A259F9A-3AB9-FCB7-21AA-697A642CAE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8956" y="101346"/>
            <a:ext cx="1114064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pc="-10" dirty="0" err="1"/>
              <a:t>Smart</a:t>
            </a:r>
            <a:r>
              <a:rPr lang="sk-SK" spc="-10" dirty="0"/>
              <a:t> Industry </a:t>
            </a:r>
            <a:r>
              <a:rPr lang="sk-SK" spc="-10" dirty="0" err="1"/>
              <a:t>Laboratory</a:t>
            </a:r>
            <a:r>
              <a:rPr lang="sk-SK" spc="-10" dirty="0"/>
              <a:t> – </a:t>
            </a:r>
            <a:r>
              <a:rPr lang="sk-SK" spc="-10" dirty="0" err="1"/>
              <a:t>Renewable</a:t>
            </a:r>
            <a:r>
              <a:rPr lang="sk-SK" spc="-10" dirty="0"/>
              <a:t> Energy </a:t>
            </a:r>
            <a:r>
              <a:rPr lang="sk-SK" spc="-10" dirty="0" err="1"/>
              <a:t>Sources</a:t>
            </a:r>
            <a:endParaRPr spc="-10" dirty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961C42F4-C95D-2D63-5999-7B8643766184}"/>
              </a:ext>
            </a:extLst>
          </p:cNvPr>
          <p:cNvSpPr txBox="1"/>
          <p:nvPr/>
        </p:nvSpPr>
        <p:spPr>
          <a:xfrm>
            <a:off x="10238485" y="6488379"/>
            <a:ext cx="1574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50" dirty="0">
                <a:latin typeface="Calibri"/>
                <a:cs typeface="Calibri"/>
              </a:rPr>
              <a:t>4</a:t>
            </a:fld>
            <a:endParaRPr sz="1050">
              <a:latin typeface="Calibri"/>
              <a:cs typeface="Calibri"/>
            </a:endParaRPr>
          </a:p>
        </p:txBody>
      </p:sp>
      <p:pic>
        <p:nvPicPr>
          <p:cNvPr id="2" name="Picture 3" descr="D:\39. kolokvium\tlacit\Image2.jpg">
            <a:extLst>
              <a:ext uri="{FF2B5EF4-FFF2-40B4-BE49-F238E27FC236}">
                <a16:creationId xmlns:a16="http://schemas.microsoft.com/office/drawing/2014/main" id="{FF53F3A3-FA0E-E95D-F3D5-9B50FD8FF7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" t="9801" r="45705" b="11791"/>
          <a:stretch/>
        </p:blipFill>
        <p:spPr bwMode="auto">
          <a:xfrm>
            <a:off x="1152093" y="870098"/>
            <a:ext cx="9887813" cy="5650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97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8871" y="1854671"/>
            <a:ext cx="11993880" cy="3807460"/>
            <a:chOff x="118871" y="1854671"/>
            <a:chExt cx="11993880" cy="38074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871" y="1854671"/>
              <a:ext cx="11993821" cy="38069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4348" y="3069336"/>
              <a:ext cx="694944" cy="190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7292" y="3145536"/>
              <a:ext cx="685800" cy="228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00600" y="4509516"/>
              <a:ext cx="685800" cy="1996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504" y="4774692"/>
              <a:ext cx="981456" cy="381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1104" y="2520696"/>
              <a:ext cx="981455" cy="381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47831" y="3145536"/>
              <a:ext cx="1162812" cy="3429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76671" y="2212848"/>
              <a:ext cx="3037331" cy="2575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2023" y="2185416"/>
              <a:ext cx="1181100" cy="495300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70889" y="708405"/>
            <a:ext cx="7014845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5" dirty="0"/>
              <a:t>SINGLE-POLE</a:t>
            </a:r>
            <a:r>
              <a:rPr spc="-10" dirty="0"/>
              <a:t> </a:t>
            </a:r>
            <a:r>
              <a:rPr spc="-5" dirty="0"/>
              <a:t>PRINCIPIAL</a:t>
            </a:r>
            <a:r>
              <a:rPr dirty="0"/>
              <a:t> </a:t>
            </a:r>
            <a:r>
              <a:rPr spc="-35" dirty="0"/>
              <a:t>SCHEMATIC </a:t>
            </a:r>
            <a:r>
              <a:rPr spc="-800" dirty="0"/>
              <a:t> </a:t>
            </a:r>
            <a:r>
              <a:rPr dirty="0">
                <a:solidFill>
                  <a:srgbClr val="B6AEA8"/>
                </a:solidFill>
              </a:rPr>
              <a:t>SIL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581513" y="6410655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4977" y="103378"/>
            <a:ext cx="872363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pc="-10" dirty="0"/>
              <a:t>VSD</a:t>
            </a:r>
            <a:r>
              <a:rPr spc="-15" dirty="0"/>
              <a:t> </a:t>
            </a:r>
            <a:r>
              <a:rPr spc="-45" dirty="0"/>
              <a:t>LABORATORY</a:t>
            </a:r>
            <a:r>
              <a:rPr spc="-10" dirty="0"/>
              <a:t> </a:t>
            </a:r>
            <a:r>
              <a:rPr spc="-5" dirty="0"/>
              <a:t>ON</a:t>
            </a:r>
            <a:r>
              <a:rPr spc="-15" dirty="0"/>
              <a:t> </a:t>
            </a:r>
            <a:r>
              <a:rPr spc="-5" dirty="0"/>
              <a:t>THE</a:t>
            </a:r>
            <a:r>
              <a:rPr spc="-10" dirty="0"/>
              <a:t> PREMISES </a:t>
            </a:r>
            <a:r>
              <a:rPr spc="-5" dirty="0"/>
              <a:t>OF</a:t>
            </a:r>
            <a:r>
              <a:rPr spc="-15" dirty="0"/>
              <a:t> </a:t>
            </a:r>
            <a:r>
              <a:rPr spc="-5" dirty="0"/>
              <a:t>TUKE </a:t>
            </a:r>
            <a:r>
              <a:rPr spc="-800" dirty="0"/>
              <a:t> </a:t>
            </a:r>
            <a:r>
              <a:rPr dirty="0">
                <a:solidFill>
                  <a:srgbClr val="B6AEA8"/>
                </a:solidFill>
              </a:rPr>
              <a:t>SIL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263885" y="6454851"/>
            <a:ext cx="939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alibri"/>
                <a:cs typeface="Calibri"/>
              </a:rPr>
              <a:t>3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1687" y="1219200"/>
            <a:ext cx="5321935" cy="3641090"/>
            <a:chOff x="551687" y="1219200"/>
            <a:chExt cx="5321935" cy="36410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1687" y="1219200"/>
              <a:ext cx="5321808" cy="36408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94531" y="2266950"/>
              <a:ext cx="445134" cy="774065"/>
            </a:xfrm>
            <a:custGeom>
              <a:avLst/>
              <a:gdLst/>
              <a:ahLst/>
              <a:cxnLst/>
              <a:rect l="l" t="t" r="r" b="b"/>
              <a:pathLst>
                <a:path w="445135" h="774064">
                  <a:moveTo>
                    <a:pt x="381175" y="708573"/>
                  </a:moveTo>
                  <a:lnTo>
                    <a:pt x="377005" y="712083"/>
                  </a:lnTo>
                  <a:lnTo>
                    <a:pt x="370284" y="725058"/>
                  </a:lnTo>
                  <a:lnTo>
                    <a:pt x="368921" y="739582"/>
                  </a:lnTo>
                  <a:lnTo>
                    <a:pt x="373379" y="753999"/>
                  </a:lnTo>
                  <a:lnTo>
                    <a:pt x="383099" y="765613"/>
                  </a:lnTo>
                  <a:lnTo>
                    <a:pt x="396081" y="772334"/>
                  </a:lnTo>
                  <a:lnTo>
                    <a:pt x="410634" y="773697"/>
                  </a:lnTo>
                  <a:lnTo>
                    <a:pt x="425068" y="769238"/>
                  </a:lnTo>
                  <a:lnTo>
                    <a:pt x="436683" y="759537"/>
                  </a:lnTo>
                  <a:lnTo>
                    <a:pt x="443404" y="746585"/>
                  </a:lnTo>
                  <a:lnTo>
                    <a:pt x="443983" y="740410"/>
                  </a:lnTo>
                  <a:lnTo>
                    <a:pt x="398525" y="740410"/>
                  </a:lnTo>
                  <a:lnTo>
                    <a:pt x="381175" y="708573"/>
                  </a:lnTo>
                  <a:close/>
                </a:path>
                <a:path w="445135" h="774064">
                  <a:moveTo>
                    <a:pt x="397841" y="699472"/>
                  </a:moveTo>
                  <a:lnTo>
                    <a:pt x="388619" y="702310"/>
                  </a:lnTo>
                  <a:lnTo>
                    <a:pt x="381175" y="708573"/>
                  </a:lnTo>
                  <a:lnTo>
                    <a:pt x="398525" y="740410"/>
                  </a:lnTo>
                  <a:lnTo>
                    <a:pt x="415163" y="731265"/>
                  </a:lnTo>
                  <a:lnTo>
                    <a:pt x="397841" y="699472"/>
                  </a:lnTo>
                  <a:close/>
                </a:path>
                <a:path w="445135" h="774064">
                  <a:moveTo>
                    <a:pt x="403054" y="697868"/>
                  </a:moveTo>
                  <a:lnTo>
                    <a:pt x="397841" y="699472"/>
                  </a:lnTo>
                  <a:lnTo>
                    <a:pt x="415163" y="731265"/>
                  </a:lnTo>
                  <a:lnTo>
                    <a:pt x="398525" y="740410"/>
                  </a:lnTo>
                  <a:lnTo>
                    <a:pt x="443983" y="740410"/>
                  </a:lnTo>
                  <a:lnTo>
                    <a:pt x="444767" y="732037"/>
                  </a:lnTo>
                  <a:lnTo>
                    <a:pt x="440308" y="717550"/>
                  </a:lnTo>
                  <a:lnTo>
                    <a:pt x="430589" y="705989"/>
                  </a:lnTo>
                  <a:lnTo>
                    <a:pt x="417607" y="699262"/>
                  </a:lnTo>
                  <a:lnTo>
                    <a:pt x="403054" y="697868"/>
                  </a:lnTo>
                  <a:close/>
                </a:path>
                <a:path w="445135" h="774064">
                  <a:moveTo>
                    <a:pt x="16763" y="0"/>
                  </a:moveTo>
                  <a:lnTo>
                    <a:pt x="0" y="9144"/>
                  </a:lnTo>
                  <a:lnTo>
                    <a:pt x="381175" y="708573"/>
                  </a:lnTo>
                  <a:lnTo>
                    <a:pt x="388619" y="702310"/>
                  </a:lnTo>
                  <a:lnTo>
                    <a:pt x="397841" y="699472"/>
                  </a:lnTo>
                  <a:lnTo>
                    <a:pt x="16763" y="0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30224" y="2203704"/>
            <a:ext cx="1130935" cy="276225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295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Prosumer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98648" y="1993392"/>
            <a:ext cx="1207135" cy="277495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05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3835" y="3613403"/>
            <a:ext cx="4963668" cy="30876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182611" y="6013703"/>
            <a:ext cx="2557780" cy="277495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15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superior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distribution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325484" y="5166233"/>
            <a:ext cx="1151255" cy="283845"/>
            <a:chOff x="8325484" y="5166233"/>
            <a:chExt cx="1151255" cy="283845"/>
          </a:xfrm>
        </p:grpSpPr>
        <p:sp>
          <p:nvSpPr>
            <p:cNvPr id="12" name="object 12"/>
            <p:cNvSpPr/>
            <p:nvPr/>
          </p:nvSpPr>
          <p:spPr>
            <a:xfrm>
              <a:off x="8328659" y="5169408"/>
              <a:ext cx="1144905" cy="277495"/>
            </a:xfrm>
            <a:custGeom>
              <a:avLst/>
              <a:gdLst/>
              <a:ahLst/>
              <a:cxnLst/>
              <a:rect l="l" t="t" r="r" b="b"/>
              <a:pathLst>
                <a:path w="1144904" h="277495">
                  <a:moveTo>
                    <a:pt x="1144524" y="0"/>
                  </a:moveTo>
                  <a:lnTo>
                    <a:pt x="0" y="0"/>
                  </a:lnTo>
                  <a:lnTo>
                    <a:pt x="0" y="277368"/>
                  </a:lnTo>
                  <a:lnTo>
                    <a:pt x="1144524" y="277368"/>
                  </a:lnTo>
                  <a:lnTo>
                    <a:pt x="1144524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328659" y="5169408"/>
              <a:ext cx="1144905" cy="277495"/>
            </a:xfrm>
            <a:custGeom>
              <a:avLst/>
              <a:gdLst/>
              <a:ahLst/>
              <a:cxnLst/>
              <a:rect l="l" t="t" r="r" b="b"/>
              <a:pathLst>
                <a:path w="1144904" h="277495">
                  <a:moveTo>
                    <a:pt x="0" y="277368"/>
                  </a:moveTo>
                  <a:lnTo>
                    <a:pt x="1144524" y="277368"/>
                  </a:lnTo>
                  <a:lnTo>
                    <a:pt x="1144524" y="0"/>
                  </a:lnTo>
                  <a:lnTo>
                    <a:pt x="0" y="0"/>
                  </a:lnTo>
                  <a:lnTo>
                    <a:pt x="0" y="277368"/>
                  </a:lnTo>
                  <a:close/>
                </a:path>
              </a:pathLst>
            </a:custGeom>
            <a:ln w="6350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328659" y="5196332"/>
            <a:ext cx="1141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00"/>
              </a:spcBef>
            </a:pPr>
            <a:r>
              <a:rPr sz="1200" spc="-8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sz="1200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894832" y="2071136"/>
            <a:ext cx="2573020" cy="3951604"/>
            <a:chOff x="5894832" y="2071136"/>
            <a:chExt cx="2573020" cy="3951604"/>
          </a:xfrm>
        </p:grpSpPr>
        <p:sp>
          <p:nvSpPr>
            <p:cNvPr id="16" name="object 16"/>
            <p:cNvSpPr/>
            <p:nvPr/>
          </p:nvSpPr>
          <p:spPr>
            <a:xfrm>
              <a:off x="7511059" y="4830571"/>
              <a:ext cx="956944" cy="1191895"/>
            </a:xfrm>
            <a:custGeom>
              <a:avLst/>
              <a:gdLst/>
              <a:ahLst/>
              <a:cxnLst/>
              <a:rect l="l" t="t" r="r" b="b"/>
              <a:pathLst>
                <a:path w="956945" h="1191895">
                  <a:moveTo>
                    <a:pt x="799820" y="33020"/>
                  </a:moveTo>
                  <a:lnTo>
                    <a:pt x="794893" y="18656"/>
                  </a:lnTo>
                  <a:lnTo>
                    <a:pt x="785241" y="7658"/>
                  </a:lnTo>
                  <a:lnTo>
                    <a:pt x="772198" y="1092"/>
                  </a:lnTo>
                  <a:lnTo>
                    <a:pt x="757148" y="0"/>
                  </a:lnTo>
                  <a:lnTo>
                    <a:pt x="742772" y="4927"/>
                  </a:lnTo>
                  <a:lnTo>
                    <a:pt x="731774" y="14579"/>
                  </a:lnTo>
                  <a:lnTo>
                    <a:pt x="725208" y="27622"/>
                  </a:lnTo>
                  <a:lnTo>
                    <a:pt x="724128" y="42672"/>
                  </a:lnTo>
                  <a:lnTo>
                    <a:pt x="729043" y="57048"/>
                  </a:lnTo>
                  <a:lnTo>
                    <a:pt x="738695" y="68046"/>
                  </a:lnTo>
                  <a:lnTo>
                    <a:pt x="751738" y="74612"/>
                  </a:lnTo>
                  <a:lnTo>
                    <a:pt x="757174" y="75006"/>
                  </a:lnTo>
                  <a:lnTo>
                    <a:pt x="768807" y="75006"/>
                  </a:lnTo>
                  <a:lnTo>
                    <a:pt x="776312" y="75006"/>
                  </a:lnTo>
                  <a:lnTo>
                    <a:pt x="775995" y="72555"/>
                  </a:lnTo>
                  <a:lnTo>
                    <a:pt x="781164" y="70777"/>
                  </a:lnTo>
                  <a:lnTo>
                    <a:pt x="792162" y="61125"/>
                  </a:lnTo>
                  <a:lnTo>
                    <a:pt x="798728" y="48082"/>
                  </a:lnTo>
                  <a:lnTo>
                    <a:pt x="799553" y="36576"/>
                  </a:lnTo>
                  <a:lnTo>
                    <a:pt x="799820" y="33020"/>
                  </a:lnTo>
                  <a:close/>
                </a:path>
                <a:path w="956945" h="1191895">
                  <a:moveTo>
                    <a:pt x="828141" y="477647"/>
                  </a:moveTo>
                  <a:lnTo>
                    <a:pt x="776401" y="75692"/>
                  </a:lnTo>
                  <a:lnTo>
                    <a:pt x="766800" y="75692"/>
                  </a:lnTo>
                  <a:lnTo>
                    <a:pt x="757262" y="75692"/>
                  </a:lnTo>
                  <a:lnTo>
                    <a:pt x="804125" y="440588"/>
                  </a:lnTo>
                  <a:lnTo>
                    <a:pt x="645185" y="202831"/>
                  </a:lnTo>
                  <a:lnTo>
                    <a:pt x="649008" y="198958"/>
                  </a:lnTo>
                  <a:lnTo>
                    <a:pt x="654507" y="185458"/>
                  </a:lnTo>
                  <a:lnTo>
                    <a:pt x="638086" y="146227"/>
                  </a:lnTo>
                  <a:lnTo>
                    <a:pt x="609981" y="140639"/>
                  </a:lnTo>
                  <a:lnTo>
                    <a:pt x="595985" y="146431"/>
                  </a:lnTo>
                  <a:lnTo>
                    <a:pt x="585355" y="157162"/>
                  </a:lnTo>
                  <a:lnTo>
                    <a:pt x="579818" y="170662"/>
                  </a:lnTo>
                  <a:lnTo>
                    <a:pt x="579843" y="185458"/>
                  </a:lnTo>
                  <a:lnTo>
                    <a:pt x="585571" y="199263"/>
                  </a:lnTo>
                  <a:lnTo>
                    <a:pt x="596290" y="209880"/>
                  </a:lnTo>
                  <a:lnTo>
                    <a:pt x="609790" y="215379"/>
                  </a:lnTo>
                  <a:lnTo>
                    <a:pt x="624395" y="215430"/>
                  </a:lnTo>
                  <a:lnTo>
                    <a:pt x="629361" y="213385"/>
                  </a:lnTo>
                  <a:lnTo>
                    <a:pt x="786130" y="447954"/>
                  </a:lnTo>
                  <a:lnTo>
                    <a:pt x="523417" y="284988"/>
                  </a:lnTo>
                  <a:lnTo>
                    <a:pt x="525284" y="279946"/>
                  </a:lnTo>
                  <a:lnTo>
                    <a:pt x="524751" y="265938"/>
                  </a:lnTo>
                  <a:lnTo>
                    <a:pt x="524738" y="265341"/>
                  </a:lnTo>
                  <a:lnTo>
                    <a:pt x="518744" y="252031"/>
                  </a:lnTo>
                  <a:lnTo>
                    <a:pt x="507720" y="241681"/>
                  </a:lnTo>
                  <a:lnTo>
                    <a:pt x="493522" y="236435"/>
                  </a:lnTo>
                  <a:lnTo>
                    <a:pt x="478917" y="236982"/>
                  </a:lnTo>
                  <a:lnTo>
                    <a:pt x="465607" y="242976"/>
                  </a:lnTo>
                  <a:lnTo>
                    <a:pt x="455269" y="254000"/>
                  </a:lnTo>
                  <a:lnTo>
                    <a:pt x="450011" y="268198"/>
                  </a:lnTo>
                  <a:lnTo>
                    <a:pt x="450570" y="282803"/>
                  </a:lnTo>
                  <a:lnTo>
                    <a:pt x="456552" y="296113"/>
                  </a:lnTo>
                  <a:lnTo>
                    <a:pt x="467588" y="306451"/>
                  </a:lnTo>
                  <a:lnTo>
                    <a:pt x="481774" y="311708"/>
                  </a:lnTo>
                  <a:lnTo>
                    <a:pt x="496379" y="311150"/>
                  </a:lnTo>
                  <a:lnTo>
                    <a:pt x="509689" y="305168"/>
                  </a:lnTo>
                  <a:lnTo>
                    <a:pt x="513346" y="301269"/>
                  </a:lnTo>
                  <a:lnTo>
                    <a:pt x="812520" y="486664"/>
                  </a:lnTo>
                  <a:lnTo>
                    <a:pt x="817206" y="479120"/>
                  </a:lnTo>
                  <a:lnTo>
                    <a:pt x="828141" y="477647"/>
                  </a:lnTo>
                  <a:close/>
                </a:path>
                <a:path w="956945" h="1191895">
                  <a:moveTo>
                    <a:pt x="956792" y="1177785"/>
                  </a:moveTo>
                  <a:lnTo>
                    <a:pt x="71183" y="366179"/>
                  </a:lnTo>
                  <a:lnTo>
                    <a:pt x="73952" y="361581"/>
                  </a:lnTo>
                  <a:lnTo>
                    <a:pt x="76136" y="347129"/>
                  </a:lnTo>
                  <a:lnTo>
                    <a:pt x="74853" y="341757"/>
                  </a:lnTo>
                  <a:lnTo>
                    <a:pt x="72745" y="332917"/>
                  </a:lnTo>
                  <a:lnTo>
                    <a:pt x="63855" y="320675"/>
                  </a:lnTo>
                  <a:lnTo>
                    <a:pt x="50901" y="312864"/>
                  </a:lnTo>
                  <a:lnTo>
                    <a:pt x="36449" y="310680"/>
                  </a:lnTo>
                  <a:lnTo>
                    <a:pt x="22237" y="314071"/>
                  </a:lnTo>
                  <a:lnTo>
                    <a:pt x="10007" y="322961"/>
                  </a:lnTo>
                  <a:lnTo>
                    <a:pt x="2184" y="335915"/>
                  </a:lnTo>
                  <a:lnTo>
                    <a:pt x="0" y="350367"/>
                  </a:lnTo>
                  <a:lnTo>
                    <a:pt x="3390" y="364578"/>
                  </a:lnTo>
                  <a:lnTo>
                    <a:pt x="12293" y="376809"/>
                  </a:lnTo>
                  <a:lnTo>
                    <a:pt x="25234" y="384632"/>
                  </a:lnTo>
                  <a:lnTo>
                    <a:pt x="39687" y="386816"/>
                  </a:lnTo>
                  <a:lnTo>
                    <a:pt x="53898" y="383425"/>
                  </a:lnTo>
                  <a:lnTo>
                    <a:pt x="58305" y="380225"/>
                  </a:lnTo>
                  <a:lnTo>
                    <a:pt x="943838" y="1191831"/>
                  </a:lnTo>
                  <a:lnTo>
                    <a:pt x="956792" y="1177785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94832" y="2071136"/>
              <a:ext cx="1304249" cy="105139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215378" y="3271265"/>
            <a:ext cx="4209415" cy="338455"/>
          </a:xfrm>
          <a:prstGeom prst="rect">
            <a:avLst/>
          </a:prstGeom>
          <a:solidFill>
            <a:srgbClr val="7E7E7E"/>
          </a:solidFill>
          <a:ln w="22225">
            <a:solidFill>
              <a:srgbClr val="40404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250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Preview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of the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control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screen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(SCADA)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687" y="5169408"/>
            <a:ext cx="4124325" cy="1531620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3556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"Prosumer"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family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house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two</a:t>
            </a:r>
            <a:endParaRPr sz="1600">
              <a:latin typeface="Calibri"/>
              <a:cs typeface="Calibri"/>
            </a:endParaRPr>
          </a:p>
          <a:p>
            <a:pPr marL="35560">
              <a:lnSpc>
                <a:spcPct val="100000"/>
              </a:lnSpc>
              <a:spcBef>
                <a:spcPts val="5"/>
              </a:spcBef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chargers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photovoltaic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panels: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Calibri"/>
              <a:cs typeface="Calibri"/>
            </a:endParaRPr>
          </a:p>
          <a:p>
            <a:pPr marL="3556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possibility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production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x 3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kW</a:t>
            </a:r>
            <a:endParaRPr sz="1400">
              <a:latin typeface="Calibri"/>
              <a:cs typeface="Calibri"/>
            </a:endParaRPr>
          </a:p>
          <a:p>
            <a:pPr marL="35560">
              <a:lnSpc>
                <a:spcPct val="100000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Installed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group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charging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stations (master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slave)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93807" y="3988308"/>
            <a:ext cx="1728187" cy="240639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0203180" y="3849623"/>
            <a:ext cx="1152525" cy="276225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2x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EV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Lunic</a:t>
            </a:r>
            <a:r>
              <a:rPr sz="1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ABB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6000" y="1761744"/>
            <a:ext cx="818515" cy="277495"/>
          </a:xfrm>
          <a:prstGeom prst="rect">
            <a:avLst/>
          </a:prstGeom>
          <a:solidFill>
            <a:srgbClr val="7E7E7E"/>
          </a:solidFill>
          <a:ln w="6350">
            <a:solidFill>
              <a:srgbClr val="40404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4x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PQube3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2450" y="1236725"/>
            <a:ext cx="5321935" cy="338455"/>
          </a:xfrm>
          <a:prstGeom prst="rect">
            <a:avLst/>
          </a:prstGeom>
          <a:solidFill>
            <a:srgbClr val="7E7E7E"/>
          </a:solidFill>
          <a:ln w="22225">
            <a:solidFill>
              <a:srgbClr val="404040"/>
            </a:solidFill>
          </a:ln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room</a:t>
            </a:r>
            <a:r>
              <a:rPr sz="1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with model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6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Prosumer</a:t>
            </a:r>
            <a:r>
              <a:rPr sz="1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no.</a:t>
            </a:r>
            <a:r>
              <a:rPr sz="1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4597" y="6363461"/>
            <a:ext cx="4956175" cy="338455"/>
          </a:xfrm>
          <a:prstGeom prst="rect">
            <a:avLst/>
          </a:prstGeom>
          <a:solidFill>
            <a:srgbClr val="7E7E7E"/>
          </a:solidFill>
          <a:ln w="22225">
            <a:solidFill>
              <a:srgbClr val="40404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Technical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room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7" name="object 3">
            <a:extLst>
              <a:ext uri="{FF2B5EF4-FFF2-40B4-BE49-F238E27FC236}">
                <a16:creationId xmlns:a16="http://schemas.microsoft.com/office/drawing/2014/main" id="{659BBEDC-280F-8E66-86A3-703645CB3BE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8342" y="651386"/>
            <a:ext cx="4498857" cy="24711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6855" y="221107"/>
            <a:ext cx="73323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DESCRIPTION</a:t>
            </a:r>
            <a:r>
              <a:rPr spc="-20" dirty="0"/>
              <a:t> </a:t>
            </a:r>
            <a:r>
              <a:rPr spc="-5" dirty="0"/>
              <a:t>OF </a:t>
            </a:r>
            <a:r>
              <a:rPr spc="-15" dirty="0"/>
              <a:t>SMARTINDUSTRYLAB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8956" y="942462"/>
            <a:ext cx="7875905" cy="530352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193040" algn="l"/>
              </a:tabLst>
            </a:pP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Model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of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superior</a:t>
            </a:r>
            <a:r>
              <a:rPr sz="1600" b="1" spc="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distribution</a:t>
            </a:r>
            <a:r>
              <a:rPr sz="1600" b="1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system</a:t>
            </a:r>
            <a:r>
              <a:rPr sz="1600" b="1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(QUATROFREM):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voltage: 330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(82%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Un).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5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Maximum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voltage: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450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(112%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Un).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Minimum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frequency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47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Hz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(94%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fn).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Maximum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frequency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52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Hz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(104%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fn).</a:t>
            </a:r>
            <a:endParaRPr sz="16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1455"/>
              </a:spcBef>
              <a:buFont typeface="Arial"/>
              <a:buChar char="•"/>
              <a:tabLst>
                <a:tab pos="193040" algn="l"/>
              </a:tabLst>
            </a:pP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Models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of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65" dirty="0">
                <a:solidFill>
                  <a:srgbClr val="003399"/>
                </a:solidFill>
                <a:latin typeface="Calibri"/>
                <a:cs typeface="Calibri"/>
              </a:rPr>
              <a:t>LV</a:t>
            </a: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 lines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shortest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line: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NFA2X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4x70,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resp.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NAYY-J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4x70,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60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meters.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longest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line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 </a:t>
            </a:r>
            <a:r>
              <a:rPr sz="1600" spc="-25" dirty="0">
                <a:latin typeface="Calibri"/>
                <a:cs typeface="Calibri"/>
              </a:rPr>
              <a:t>NAYY-J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4x240,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3.600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meters.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HS</a:t>
            </a:r>
            <a:r>
              <a:rPr sz="1600" spc="1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Aluminium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Housed</a:t>
            </a:r>
            <a:r>
              <a:rPr sz="1600" spc="1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Resistors:</a:t>
            </a:r>
            <a:r>
              <a:rPr sz="1600" spc="1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1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resistance</a:t>
            </a:r>
            <a:r>
              <a:rPr sz="1600" spc="1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does</a:t>
            </a:r>
            <a:r>
              <a:rPr sz="1600" spc="1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not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change</a:t>
            </a:r>
            <a:r>
              <a:rPr sz="1600" spc="1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by</a:t>
            </a:r>
            <a:r>
              <a:rPr sz="1600" spc="1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more</a:t>
            </a:r>
            <a:r>
              <a:rPr sz="1600" spc="1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than</a:t>
            </a:r>
            <a:r>
              <a:rPr sz="1600" spc="1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0.0001</a:t>
            </a:r>
            <a:r>
              <a:rPr sz="1600" spc="16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Ω</a:t>
            </a:r>
            <a:endParaRPr sz="16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with</a:t>
            </a:r>
            <a:r>
              <a:rPr sz="1600" spc="-5" dirty="0">
                <a:latin typeface="Calibri"/>
                <a:cs typeface="Calibri"/>
              </a:rPr>
              <a:t> 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change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° C </a:t>
            </a:r>
            <a:r>
              <a:rPr sz="1600" spc="-15" dirty="0">
                <a:latin typeface="Calibri"/>
                <a:cs typeface="Calibri"/>
              </a:rPr>
              <a:t>(reference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25</a:t>
            </a:r>
            <a:r>
              <a:rPr sz="1600" spc="-5" dirty="0">
                <a:latin typeface="Calibri"/>
                <a:cs typeface="Calibri"/>
              </a:rPr>
              <a:t> ° C).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0" dirty="0">
                <a:latin typeface="Calibri"/>
                <a:cs typeface="Calibri"/>
              </a:rPr>
              <a:t>Wirewound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resistor</a:t>
            </a:r>
            <a:r>
              <a:rPr sz="1600" spc="1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alu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case: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204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resistance</a:t>
            </a:r>
            <a:r>
              <a:rPr sz="1600" spc="18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does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not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change</a:t>
            </a:r>
            <a:r>
              <a:rPr sz="1600" spc="1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by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more</a:t>
            </a:r>
            <a:r>
              <a:rPr sz="1600" spc="1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than</a:t>
            </a:r>
            <a:r>
              <a:rPr sz="1600" spc="19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0.0003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Ω</a:t>
            </a:r>
            <a:endParaRPr sz="16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</a:pPr>
            <a:r>
              <a:rPr sz="1600" spc="-5" dirty="0">
                <a:latin typeface="Calibri"/>
                <a:cs typeface="Calibri"/>
              </a:rPr>
              <a:t>with 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change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° C </a:t>
            </a:r>
            <a:r>
              <a:rPr sz="1600" spc="-15" dirty="0">
                <a:latin typeface="Calibri"/>
                <a:cs typeface="Calibri"/>
              </a:rPr>
              <a:t>(reference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spc="-5" dirty="0">
                <a:latin typeface="Calibri"/>
                <a:cs typeface="Calibri"/>
              </a:rPr>
              <a:t> 25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° C).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Font typeface="Arial"/>
              <a:buChar char="•"/>
              <a:tabLst>
                <a:tab pos="193040" algn="l"/>
              </a:tabLst>
            </a:pP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DC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 voltage</a:t>
            </a:r>
            <a:r>
              <a:rPr sz="16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source: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Min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max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voltage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r>
              <a:rPr sz="1600" spc="-10" dirty="0">
                <a:latin typeface="Calibri"/>
                <a:cs typeface="Calibri"/>
              </a:rPr>
              <a:t> 0V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720V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(DC)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1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Min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max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real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power: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0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3000W</a:t>
            </a:r>
            <a:endParaRPr sz="16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1460"/>
              </a:spcBef>
              <a:buFont typeface="Arial"/>
              <a:buChar char="•"/>
              <a:tabLst>
                <a:tab pos="193040" algn="l"/>
              </a:tabLst>
            </a:pP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1f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invertor:</a:t>
            </a:r>
            <a:endParaRPr sz="1600">
              <a:latin typeface="Calibri"/>
              <a:cs typeface="Calibri"/>
            </a:endParaRPr>
          </a:p>
          <a:p>
            <a:pPr marL="192405">
              <a:lnSpc>
                <a:spcPct val="100000"/>
              </a:lnSpc>
              <a:spcBef>
                <a:spcPts val="195"/>
              </a:spcBef>
            </a:pPr>
            <a:r>
              <a:rPr sz="1600" spc="-5" dirty="0">
                <a:latin typeface="Symbol"/>
                <a:cs typeface="Symbol"/>
              </a:rPr>
              <a:t></a:t>
            </a:r>
            <a:r>
              <a:rPr sz="1600" spc="1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Calibri"/>
                <a:cs typeface="Calibri"/>
              </a:rPr>
              <a:t>AC</a:t>
            </a:r>
            <a:r>
              <a:rPr sz="1600" spc="-5" dirty="0">
                <a:latin typeface="Calibri"/>
                <a:cs typeface="Calibri"/>
              </a:rPr>
              <a:t> output: </a:t>
            </a:r>
            <a:r>
              <a:rPr sz="1600" spc="-10" dirty="0">
                <a:latin typeface="Calibri"/>
                <a:cs typeface="Calibri"/>
              </a:rPr>
              <a:t>1x230V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±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10%,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3300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85" dirty="0">
                <a:latin typeface="Calibri"/>
                <a:cs typeface="Calibri"/>
              </a:rPr>
              <a:t>VA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DC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input</a:t>
            </a:r>
            <a:r>
              <a:rPr sz="1600" spc="-10" dirty="0">
                <a:latin typeface="Calibri"/>
                <a:cs typeface="Calibri"/>
              </a:rPr>
              <a:t> 200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700V</a:t>
            </a:r>
            <a:r>
              <a:rPr sz="900" b="1" spc="-10" dirty="0">
                <a:latin typeface="Calibri"/>
                <a:cs typeface="Calibri"/>
              </a:rPr>
              <a:t>DC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input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current11,5A</a:t>
            </a:r>
            <a:r>
              <a:rPr sz="900" b="1" spc="-10" dirty="0">
                <a:latin typeface="Calibri"/>
                <a:cs typeface="Calibri"/>
              </a:rPr>
              <a:t>DC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7276" y="858011"/>
            <a:ext cx="874776" cy="15483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0804" y="2673095"/>
            <a:ext cx="874776" cy="15499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0804" y="5300471"/>
            <a:ext cx="813919" cy="13574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26554" y="4473016"/>
            <a:ext cx="2482464" cy="6963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56113" y="6442278"/>
            <a:ext cx="1530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z="1000" spc="-5" dirty="0">
                <a:latin typeface="Calibri"/>
                <a:cs typeface="Calibri"/>
              </a:rPr>
              <a:t>7</a:t>
            </a:fld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0889" y="173558"/>
            <a:ext cx="73361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DESCRIPTION</a:t>
            </a:r>
            <a:r>
              <a:rPr spc="-40" dirty="0"/>
              <a:t> </a:t>
            </a:r>
            <a:r>
              <a:rPr spc="-5" dirty="0"/>
              <a:t>OF</a:t>
            </a:r>
            <a:r>
              <a:rPr spc="-25" dirty="0"/>
              <a:t> </a:t>
            </a:r>
            <a:r>
              <a:rPr spc="-10" dirty="0"/>
              <a:t>SMARTINDUSTRYLAB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6750" y="776333"/>
            <a:ext cx="9027795" cy="539623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355"/>
              </a:spcBef>
              <a:buFont typeface="Arial"/>
              <a:buChar char="•"/>
              <a:tabLst>
                <a:tab pos="193040" algn="l"/>
              </a:tabLst>
            </a:pP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PQube®3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25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is 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instrument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for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monitoring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electric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power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systems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5" dirty="0">
                <a:latin typeface="Calibri"/>
                <a:cs typeface="Calibri"/>
              </a:rPr>
              <a:t>environmental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conditions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0" dirty="0">
                <a:latin typeface="Calibri"/>
                <a:cs typeface="Calibri"/>
              </a:rPr>
              <a:t>helps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to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solve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problems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that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impact </a:t>
            </a:r>
            <a:r>
              <a:rPr sz="1600" dirty="0">
                <a:latin typeface="Calibri"/>
                <a:cs typeface="Calibri"/>
              </a:rPr>
              <a:t>the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quality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and</a:t>
            </a:r>
            <a:r>
              <a:rPr sz="1600" spc="-5" dirty="0">
                <a:latin typeface="Calibri"/>
                <a:cs typeface="Calibri"/>
              </a:rPr>
              <a:t> reliability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product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process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1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„black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box“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for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electric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power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environment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combination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of:</a:t>
            </a:r>
            <a:endParaRPr sz="1600">
              <a:latin typeface="Calibri"/>
              <a:cs typeface="Calibri"/>
            </a:endParaRPr>
          </a:p>
          <a:p>
            <a:pPr marL="1270000" lvl="2" indent="-22987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270000" algn="l"/>
                <a:tab pos="1270635" algn="l"/>
              </a:tabLst>
            </a:pP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5" dirty="0">
                <a:latin typeface="Calibri"/>
                <a:cs typeface="Calibri"/>
              </a:rPr>
              <a:t> power/energy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meter</a:t>
            </a:r>
            <a:endParaRPr sz="1600">
              <a:latin typeface="Calibri"/>
              <a:cs typeface="Calibri"/>
            </a:endParaRPr>
          </a:p>
          <a:p>
            <a:pPr marL="1270000" lvl="2" indent="-22987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270000" algn="l"/>
                <a:tab pos="1270635" algn="l"/>
              </a:tabLst>
            </a:pP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10" dirty="0">
                <a:latin typeface="Calibri"/>
                <a:cs typeface="Calibri"/>
              </a:rPr>
              <a:t> power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disturbance monitor</a:t>
            </a:r>
            <a:endParaRPr sz="1600">
              <a:latin typeface="Calibri"/>
              <a:cs typeface="Calibri"/>
            </a:endParaRPr>
          </a:p>
          <a:p>
            <a:pPr marL="1270000" lvl="2" indent="-22987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270000" algn="l"/>
                <a:tab pos="1270635" algn="l"/>
              </a:tabLst>
            </a:pP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data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logger</a:t>
            </a:r>
            <a:endParaRPr sz="1600">
              <a:latin typeface="Calibri"/>
              <a:cs typeface="Calibri"/>
            </a:endParaRPr>
          </a:p>
          <a:p>
            <a:pPr marL="1270000" lvl="2" indent="-229870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1270000" algn="l"/>
                <a:tab pos="1270635" algn="l"/>
              </a:tabLst>
            </a:pP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digital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fault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recorder.</a:t>
            </a:r>
            <a:endParaRPr sz="1600">
              <a:latin typeface="Calibri"/>
              <a:cs typeface="Calibri"/>
            </a:endParaRPr>
          </a:p>
          <a:p>
            <a:pPr marL="373380" marR="50165" lvl="1" indent="-181610">
              <a:lnSpc>
                <a:spcPct val="100000"/>
              </a:lnSpc>
              <a:spcBef>
                <a:spcPts val="195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5" dirty="0">
                <a:latin typeface="Calibri"/>
                <a:cs typeface="Calibri"/>
              </a:rPr>
              <a:t>It’s</a:t>
            </a:r>
            <a:r>
              <a:rPr sz="1600" spc="-10" dirty="0">
                <a:latin typeface="Calibri"/>
                <a:cs typeface="Calibri"/>
              </a:rPr>
              <a:t> easy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use.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Transfer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data</a:t>
            </a:r>
            <a:r>
              <a:rPr sz="1600" spc="-10" dirty="0">
                <a:latin typeface="Calibri"/>
                <a:cs typeface="Calibri"/>
              </a:rPr>
              <a:t> to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computer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using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standard </a:t>
            </a:r>
            <a:r>
              <a:rPr sz="1600" spc="-5" dirty="0">
                <a:latin typeface="Calibri"/>
                <a:cs typeface="Calibri"/>
              </a:rPr>
              <a:t>flash</a:t>
            </a:r>
            <a:r>
              <a:rPr sz="1600" spc="-10" dirty="0">
                <a:latin typeface="Calibri"/>
                <a:cs typeface="Calibri"/>
              </a:rPr>
              <a:t> device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like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USB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drive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SD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card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(similar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as with 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digital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camera).</a:t>
            </a:r>
            <a:endParaRPr sz="16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Symbol"/>
              <a:buChar char=""/>
            </a:pPr>
            <a:endParaRPr sz="155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93040" algn="l"/>
              </a:tabLst>
            </a:pP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What</a:t>
            </a:r>
            <a:r>
              <a:rPr sz="16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003399"/>
                </a:solidFill>
                <a:latin typeface="Calibri"/>
                <a:cs typeface="Calibri"/>
              </a:rPr>
              <a:t>is</a:t>
            </a:r>
            <a:r>
              <a:rPr sz="1600" b="1" spc="-15" dirty="0">
                <a:solidFill>
                  <a:srgbClr val="003399"/>
                </a:solidFill>
                <a:latin typeface="Calibri"/>
                <a:cs typeface="Calibri"/>
              </a:rPr>
              <a:t> recorded:</a:t>
            </a:r>
            <a:endParaRPr sz="1600">
              <a:latin typeface="Calibri"/>
              <a:cs typeface="Calibri"/>
            </a:endParaRPr>
          </a:p>
          <a:p>
            <a:pPr marL="373380" marR="5080" lvl="1" indent="-181610">
              <a:lnSpc>
                <a:spcPct val="100000"/>
              </a:lnSpc>
              <a:spcBef>
                <a:spcPts val="20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5" dirty="0">
                <a:latin typeface="Calibri"/>
                <a:cs typeface="Calibri"/>
              </a:rPr>
              <a:t>records</a:t>
            </a:r>
            <a:r>
              <a:rPr sz="1600" spc="28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disturbances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on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mains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circuit:</a:t>
            </a:r>
            <a:r>
              <a:rPr sz="1600" spc="26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sags/dips,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swells,</a:t>
            </a:r>
            <a:r>
              <a:rPr sz="1600" spc="2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interruptions,</a:t>
            </a:r>
            <a:r>
              <a:rPr sz="1600" spc="28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frequency</a:t>
            </a:r>
            <a:r>
              <a:rPr sz="1600" spc="2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variations,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impulses, and</a:t>
            </a:r>
            <a:r>
              <a:rPr sz="1600" spc="-20" dirty="0">
                <a:latin typeface="Calibri"/>
                <a:cs typeface="Calibri"/>
              </a:rPr>
              <a:t> waveform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snapshots.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5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20" dirty="0">
                <a:latin typeface="Calibri"/>
                <a:cs typeface="Calibri"/>
              </a:rPr>
              <a:t>records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power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quality</a:t>
            </a:r>
            <a:r>
              <a:rPr sz="1600" spc="-15" dirty="0">
                <a:latin typeface="Calibri"/>
                <a:cs typeface="Calibri"/>
              </a:rPr>
              <a:t> parameters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like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30" dirty="0">
                <a:latin typeface="Calibri"/>
                <a:cs typeface="Calibri"/>
              </a:rPr>
              <a:t>flicker,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unbalance,</a:t>
            </a:r>
            <a:r>
              <a:rPr sz="1600" spc="-10" dirty="0">
                <a:latin typeface="Calibri"/>
                <a:cs typeface="Calibri"/>
              </a:rPr>
              <a:t> THD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harmonics.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5" dirty="0">
                <a:latin typeface="Calibri"/>
                <a:cs typeface="Calibri"/>
              </a:rPr>
              <a:t>generates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daily,</a:t>
            </a:r>
            <a:r>
              <a:rPr sz="1600" spc="-25" dirty="0">
                <a:latin typeface="Calibri"/>
                <a:cs typeface="Calibri"/>
              </a:rPr>
              <a:t> weekly,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monthly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trends/statistics reports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automatically</a:t>
            </a:r>
            <a:endParaRPr sz="1600">
              <a:latin typeface="Calibri"/>
              <a:cs typeface="Calibri"/>
            </a:endParaRPr>
          </a:p>
          <a:p>
            <a:pPr marL="373380" marR="5080" lvl="1" indent="-181610" algn="just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When equipped with </a:t>
            </a:r>
            <a:r>
              <a:rPr sz="1600" spc="-10" dirty="0">
                <a:latin typeface="Calibri"/>
                <a:cs typeface="Calibri"/>
              </a:rPr>
              <a:t>compatible current </a:t>
            </a:r>
            <a:r>
              <a:rPr sz="1600" spc="-15" dirty="0">
                <a:latin typeface="Calibri"/>
                <a:cs typeface="Calibri"/>
              </a:rPr>
              <a:t>transformers, </a:t>
            </a:r>
            <a:r>
              <a:rPr sz="1600" spc="-5" dirty="0">
                <a:latin typeface="Calibri"/>
                <a:cs typeface="Calibri"/>
              </a:rPr>
              <a:t>PQube 3 also </a:t>
            </a:r>
            <a:r>
              <a:rPr sz="1600" spc="-15" dirty="0">
                <a:latin typeface="Calibri"/>
                <a:cs typeface="Calibri"/>
              </a:rPr>
              <a:t>records </a:t>
            </a:r>
            <a:r>
              <a:rPr sz="1600" spc="-10" dirty="0">
                <a:latin typeface="Calibri"/>
                <a:cs typeface="Calibri"/>
              </a:rPr>
              <a:t>current </a:t>
            </a:r>
            <a:r>
              <a:rPr sz="1600" spc="-15" dirty="0">
                <a:latin typeface="Calibri"/>
                <a:cs typeface="Calibri"/>
              </a:rPr>
              <a:t>waveforms, </a:t>
            </a:r>
            <a:r>
              <a:rPr sz="1600" spc="-5" dirty="0">
                <a:latin typeface="Calibri"/>
                <a:cs typeface="Calibri"/>
              </a:rPr>
              <a:t>RMS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amps, power and carbon. </a:t>
            </a:r>
            <a:r>
              <a:rPr sz="1600" dirty="0">
                <a:latin typeface="Calibri"/>
                <a:cs typeface="Calibri"/>
              </a:rPr>
              <a:t>It </a:t>
            </a:r>
            <a:r>
              <a:rPr sz="1600" spc="-10" dirty="0">
                <a:latin typeface="Calibri"/>
                <a:cs typeface="Calibri"/>
              </a:rPr>
              <a:t>measures watts, watt-hours, </a:t>
            </a:r>
            <a:r>
              <a:rPr sz="1600" spc="-35" dirty="0">
                <a:latin typeface="Calibri"/>
                <a:cs typeface="Calibri"/>
              </a:rPr>
              <a:t>VAR’s, </a:t>
            </a:r>
            <a:r>
              <a:rPr sz="1600" spc="-5" dirty="0">
                <a:latin typeface="Calibri"/>
                <a:cs typeface="Calibri"/>
              </a:rPr>
              <a:t>power </a:t>
            </a:r>
            <a:r>
              <a:rPr sz="1600" spc="-30" dirty="0">
                <a:latin typeface="Calibri"/>
                <a:cs typeface="Calibri"/>
              </a:rPr>
              <a:t>factor, </a:t>
            </a:r>
            <a:r>
              <a:rPr sz="1600" spc="-5" dirty="0">
                <a:latin typeface="Calibri"/>
                <a:cs typeface="Calibri"/>
              </a:rPr>
              <a:t>and other </a:t>
            </a:r>
            <a:r>
              <a:rPr sz="1600" spc="-10" dirty="0">
                <a:latin typeface="Calibri"/>
                <a:cs typeface="Calibri"/>
              </a:rPr>
              <a:t>power-related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parameters.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8068" y="1449324"/>
            <a:ext cx="1759151" cy="14186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7483" y="3572343"/>
            <a:ext cx="2190900" cy="26592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556113" y="6442278"/>
            <a:ext cx="15303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z="1000" spc="-5" dirty="0">
                <a:latin typeface="Calibri"/>
                <a:cs typeface="Calibri"/>
              </a:rPr>
              <a:t>8</a:t>
            </a:fld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0889" y="690700"/>
            <a:ext cx="7306945" cy="459422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65"/>
              </a:spcBef>
            </a:pP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software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PQC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92405" marR="5080" indent="-180340" algn="just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5" dirty="0">
                <a:latin typeface="Calibri"/>
                <a:cs typeface="Calibri"/>
              </a:rPr>
              <a:t>visualization of the </a:t>
            </a:r>
            <a:r>
              <a:rPr sz="1600" spc="-10" dirty="0">
                <a:latin typeface="Calibri"/>
                <a:cs typeface="Calibri"/>
              </a:rPr>
              <a:t>current scheme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spc="-65" dirty="0">
                <a:latin typeface="Calibri"/>
                <a:cs typeface="Calibri"/>
              </a:rPr>
              <a:t>LV </a:t>
            </a:r>
            <a:r>
              <a:rPr sz="1600" spc="-5" dirty="0">
                <a:latin typeface="Calibri"/>
                <a:cs typeface="Calibri"/>
              </a:rPr>
              <a:t>electrical </a:t>
            </a:r>
            <a:r>
              <a:rPr sz="1600" spc="-10" dirty="0">
                <a:latin typeface="Calibri"/>
                <a:cs typeface="Calibri"/>
              </a:rPr>
              <a:t>network </a:t>
            </a:r>
            <a:r>
              <a:rPr sz="1600" spc="-5" dirty="0">
                <a:latin typeface="Calibri"/>
                <a:cs typeface="Calibri"/>
              </a:rPr>
              <a:t>of the SIL </a:t>
            </a:r>
            <a:r>
              <a:rPr sz="1600" spc="-10" dirty="0">
                <a:latin typeface="Calibri"/>
                <a:cs typeface="Calibri"/>
              </a:rPr>
              <a:t>laboratory </a:t>
            </a:r>
            <a:r>
              <a:rPr sz="1600" spc="-5" dirty="0">
                <a:latin typeface="Calibri"/>
                <a:cs typeface="Calibri"/>
              </a:rPr>
              <a:t>in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cooperation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with the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SCADA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system</a:t>
            </a:r>
            <a:endParaRPr sz="1600">
              <a:latin typeface="Calibri"/>
              <a:cs typeface="Calibri"/>
            </a:endParaRPr>
          </a:p>
          <a:p>
            <a:pPr marL="192405" marR="250825" indent="-180340" algn="just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10" dirty="0">
                <a:latin typeface="Calibri"/>
                <a:cs typeface="Calibri"/>
              </a:rPr>
              <a:t>numerical </a:t>
            </a:r>
            <a:r>
              <a:rPr sz="1600" spc="-5" dirty="0">
                <a:latin typeface="Calibri"/>
                <a:cs typeface="Calibri"/>
              </a:rPr>
              <a:t>and </a:t>
            </a:r>
            <a:r>
              <a:rPr sz="1600" spc="-10" dirty="0">
                <a:latin typeface="Calibri"/>
                <a:cs typeface="Calibri"/>
              </a:rPr>
              <a:t>graphical representation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spc="-10" dirty="0">
                <a:latin typeface="Calibri"/>
                <a:cs typeface="Calibri"/>
              </a:rPr>
              <a:t>results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measurement </a:t>
            </a:r>
            <a:r>
              <a:rPr sz="1600" spc="-5" dirty="0">
                <a:latin typeface="Calibri"/>
                <a:cs typeface="Calibri"/>
              </a:rPr>
              <a:t>of electricity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quality </a:t>
            </a:r>
            <a:r>
              <a:rPr sz="1600" spc="-10" dirty="0">
                <a:latin typeface="Calibri"/>
                <a:cs typeface="Calibri"/>
              </a:rPr>
              <a:t>indicators </a:t>
            </a:r>
            <a:r>
              <a:rPr sz="1600" spc="-5" dirty="0">
                <a:latin typeface="Calibri"/>
                <a:cs typeface="Calibri"/>
              </a:rPr>
              <a:t>and the </a:t>
            </a:r>
            <a:r>
              <a:rPr sz="1600" spc="-10" dirty="0">
                <a:latin typeface="Calibri"/>
                <a:cs typeface="Calibri"/>
              </a:rPr>
              <a:t>comparison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spc="-10" dirty="0">
                <a:latin typeface="Calibri"/>
                <a:cs typeface="Calibri"/>
              </a:rPr>
              <a:t>set </a:t>
            </a:r>
            <a:r>
              <a:rPr sz="1600" spc="-5" dirty="0">
                <a:latin typeface="Calibri"/>
                <a:cs typeface="Calibri"/>
              </a:rPr>
              <a:t>of </a:t>
            </a:r>
            <a:r>
              <a:rPr sz="1600" spc="-10" dirty="0">
                <a:latin typeface="Calibri"/>
                <a:cs typeface="Calibri"/>
              </a:rPr>
              <a:t>indicators </a:t>
            </a:r>
            <a:r>
              <a:rPr sz="1600" spc="-5" dirty="0">
                <a:latin typeface="Calibri"/>
                <a:cs typeface="Calibri"/>
              </a:rPr>
              <a:t>with their limit </a:t>
            </a:r>
            <a:r>
              <a:rPr sz="1600" spc="-10" dirty="0">
                <a:latin typeface="Calibri"/>
                <a:cs typeface="Calibri"/>
              </a:rPr>
              <a:t>values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defined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relevant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technical</a:t>
            </a:r>
            <a:r>
              <a:rPr sz="1600" spc="-15" dirty="0">
                <a:latin typeface="Calibri"/>
                <a:cs typeface="Calibri"/>
              </a:rPr>
              <a:t> standards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regulations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(STN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EN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50160)</a:t>
            </a:r>
            <a:endParaRPr sz="1600">
              <a:latin typeface="Calibri"/>
              <a:cs typeface="Calibri"/>
            </a:endParaRPr>
          </a:p>
          <a:p>
            <a:pPr marL="192405" marR="409575" indent="-180340" algn="just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10" dirty="0">
                <a:latin typeface="Calibri"/>
                <a:cs typeface="Calibri"/>
              </a:rPr>
              <a:t>indicate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exceeding </a:t>
            </a:r>
            <a:r>
              <a:rPr sz="1600" spc="-5" dirty="0">
                <a:latin typeface="Calibri"/>
                <a:cs typeface="Calibri"/>
              </a:rPr>
              <a:t>of the </a:t>
            </a:r>
            <a:r>
              <a:rPr sz="1600" dirty="0">
                <a:latin typeface="Calibri"/>
                <a:cs typeface="Calibri"/>
              </a:rPr>
              <a:t>limits </a:t>
            </a:r>
            <a:r>
              <a:rPr sz="1600" spc="-10" dirty="0">
                <a:latin typeface="Calibri"/>
                <a:cs typeface="Calibri"/>
              </a:rPr>
              <a:t>defined by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5" dirty="0">
                <a:latin typeface="Calibri"/>
                <a:cs typeface="Calibri"/>
              </a:rPr>
              <a:t>relevant </a:t>
            </a:r>
            <a:r>
              <a:rPr sz="1600" spc="-10" dirty="0">
                <a:latin typeface="Calibri"/>
                <a:cs typeface="Calibri"/>
              </a:rPr>
              <a:t>technical </a:t>
            </a:r>
            <a:r>
              <a:rPr sz="1600" spc="-15" dirty="0">
                <a:latin typeface="Calibri"/>
                <a:cs typeface="Calibri"/>
              </a:rPr>
              <a:t>standards </a:t>
            </a:r>
            <a:r>
              <a:rPr sz="1600" spc="-10" dirty="0">
                <a:latin typeface="Calibri"/>
                <a:cs typeface="Calibri"/>
              </a:rPr>
              <a:t>or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regulations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05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buFont typeface="Arial"/>
              <a:buChar char="•"/>
              <a:tabLst>
                <a:tab pos="193040" algn="l"/>
              </a:tabLst>
            </a:pPr>
            <a:r>
              <a:rPr sz="1600" spc="-15" dirty="0">
                <a:latin typeface="Calibri"/>
                <a:cs typeface="Calibri"/>
              </a:rPr>
              <a:t>Evaluated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visualized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quantities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instantaneous flicker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 </a:t>
            </a:r>
            <a:r>
              <a:rPr sz="1600" spc="-15" dirty="0">
                <a:latin typeface="Calibri"/>
                <a:cs typeface="Calibri"/>
              </a:rPr>
              <a:t>for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Incandescent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Flicker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(Pinst)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0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short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term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flicker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(Pst)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the mean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</a:t>
            </a:r>
            <a:r>
              <a:rPr sz="1600" spc="-5" dirty="0">
                <a:latin typeface="Calibri"/>
                <a:cs typeface="Calibri"/>
              </a:rPr>
              <a:t> 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Pinst</a:t>
            </a:r>
            <a:r>
              <a:rPr sz="1600" spc="-10" dirty="0">
                <a:latin typeface="Calibri"/>
                <a:cs typeface="Calibri"/>
              </a:rPr>
              <a:t> over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previous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hours,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synchronized</a:t>
            </a:r>
            <a:endParaRPr sz="1600">
              <a:latin typeface="Calibri"/>
              <a:cs typeface="Calibri"/>
            </a:endParaRPr>
          </a:p>
          <a:p>
            <a:pPr marL="37338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to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real-time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clock (Plt)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0" dirty="0">
                <a:latin typeface="Calibri"/>
                <a:cs typeface="Calibri"/>
              </a:rPr>
              <a:t>coefficient</a:t>
            </a:r>
            <a:r>
              <a:rPr sz="1600" spc="-5" dirty="0">
                <a:latin typeface="Calibri"/>
                <a:cs typeface="Calibri"/>
              </a:rPr>
              <a:t> 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voltage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unbalance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(Unes.)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195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5" dirty="0">
                <a:latin typeface="Calibri"/>
                <a:cs typeface="Calibri"/>
              </a:rPr>
              <a:t>harmonic </a:t>
            </a:r>
            <a:r>
              <a:rPr sz="1600" spc="-10" dirty="0">
                <a:latin typeface="Calibri"/>
                <a:cs typeface="Calibri"/>
              </a:rPr>
              <a:t>voltages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(uh)</a:t>
            </a:r>
            <a:endParaRPr sz="1600">
              <a:latin typeface="Calibri"/>
              <a:cs typeface="Calibri"/>
            </a:endParaRPr>
          </a:p>
          <a:p>
            <a:pPr marL="373380" lvl="1" indent="-181610">
              <a:lnSpc>
                <a:spcPct val="100000"/>
              </a:lnSpc>
              <a:spcBef>
                <a:spcPts val="204"/>
              </a:spcBef>
              <a:buFont typeface="Symbol"/>
              <a:buChar char=""/>
              <a:tabLst>
                <a:tab pos="374015" algn="l"/>
              </a:tabLst>
            </a:pPr>
            <a:r>
              <a:rPr sz="1600" spc="-10" dirty="0">
                <a:latin typeface="Calibri"/>
                <a:cs typeface="Calibri"/>
              </a:rPr>
              <a:t>total </a:t>
            </a:r>
            <a:r>
              <a:rPr sz="1600" spc="-5" dirty="0">
                <a:latin typeface="Calibri"/>
                <a:cs typeface="Calibri"/>
              </a:rPr>
              <a:t>harmonic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distortion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supply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voltage</a:t>
            </a:r>
            <a:r>
              <a:rPr sz="1600" spc="-5" dirty="0">
                <a:latin typeface="Calibri"/>
                <a:cs typeface="Calibri"/>
              </a:rPr>
              <a:t> (THDu)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0889" y="5567883"/>
            <a:ext cx="7236459" cy="1038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2405" marR="5080" indent="-18034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5" dirty="0">
                <a:latin typeface="Calibri"/>
                <a:cs typeface="Calibri"/>
              </a:rPr>
              <a:t>determination 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visualization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percentages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external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network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Prosumer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No.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1,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Prosumer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Prosumer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No.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3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level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electricity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quality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PCC </a:t>
            </a:r>
            <a:r>
              <a:rPr sz="1600" spc="-10" dirty="0">
                <a:latin typeface="Calibri"/>
                <a:cs typeface="Calibri"/>
              </a:rPr>
              <a:t>point</a:t>
            </a:r>
            <a:endParaRPr sz="1600">
              <a:latin typeface="Calibri"/>
              <a:cs typeface="Calibri"/>
            </a:endParaRPr>
          </a:p>
          <a:p>
            <a:pPr marL="192405" indent="-18034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193040" algn="l"/>
              </a:tabLst>
            </a:pPr>
            <a:r>
              <a:rPr sz="1600" spc="-10" dirty="0">
                <a:latin typeface="Calibri"/>
                <a:cs typeface="Calibri"/>
              </a:rPr>
              <a:t>export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inputs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and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output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computations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64552" y="1964435"/>
            <a:ext cx="4392295" cy="3840479"/>
            <a:chOff x="7464552" y="1964435"/>
            <a:chExt cx="4392295" cy="38404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88780" y="1964435"/>
              <a:ext cx="2415822" cy="12435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840" y="2720339"/>
              <a:ext cx="2688336" cy="13853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64552" y="3829811"/>
              <a:ext cx="2705100" cy="13868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68384" y="4424171"/>
              <a:ext cx="2688335" cy="1380743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70889" y="169290"/>
            <a:ext cx="73342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DESCRIPTION</a:t>
            </a:r>
            <a:r>
              <a:rPr spc="-4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10" dirty="0"/>
              <a:t>SMARTINDUSTRYLAB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581513" y="6410655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Calibri"/>
                <a:cs typeface="Calibri"/>
              </a:rPr>
              <a:t>6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43177" y="774199"/>
            <a:ext cx="2486514" cy="16108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ELECTRIC</a:t>
            </a:r>
            <a:r>
              <a:rPr spc="-30" dirty="0"/>
              <a:t> </a:t>
            </a:r>
            <a:r>
              <a:rPr spc="-5" dirty="0"/>
              <a:t>VEHICLE</a:t>
            </a:r>
            <a:r>
              <a:rPr spc="-20" dirty="0"/>
              <a:t> </a:t>
            </a:r>
            <a:r>
              <a:rPr spc="-5" dirty="0"/>
              <a:t>CHARGING</a:t>
            </a:r>
            <a:r>
              <a:rPr spc="-20" dirty="0"/>
              <a:t> </a:t>
            </a:r>
            <a:r>
              <a:rPr spc="-75" dirty="0"/>
              <a:t>STATIONS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2329" y="816609"/>
            <a:ext cx="4170045" cy="650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9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Installed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charging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stations</a:t>
            </a:r>
            <a:r>
              <a:rPr sz="1800" dirty="0">
                <a:latin typeface="Calibri"/>
                <a:cs typeface="Calibri"/>
              </a:rPr>
              <a:t> ABB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22kWAC.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Master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/>
              <a:t>Powered</a:t>
            </a:r>
            <a:r>
              <a:rPr spc="-5" dirty="0"/>
              <a:t> only</a:t>
            </a:r>
            <a:r>
              <a:rPr spc="-10" dirty="0"/>
              <a:t> </a:t>
            </a:r>
            <a:r>
              <a:rPr spc="-5" dirty="0"/>
              <a:t>by</a:t>
            </a:r>
            <a:r>
              <a:rPr spc="-10" dirty="0"/>
              <a:t> </a:t>
            </a:r>
            <a:r>
              <a:rPr dirty="0"/>
              <a:t>SIL</a:t>
            </a: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/>
              <a:t>Data</a:t>
            </a:r>
            <a:r>
              <a:rPr dirty="0"/>
              <a:t> </a:t>
            </a:r>
            <a:r>
              <a:rPr spc="-5" dirty="0"/>
              <a:t>connection</a:t>
            </a:r>
            <a:r>
              <a:rPr dirty="0"/>
              <a:t> via</a:t>
            </a:r>
            <a:r>
              <a:rPr spc="-15" dirty="0"/>
              <a:t> </a:t>
            </a:r>
            <a:r>
              <a:rPr spc="-5" dirty="0"/>
              <a:t>LAN</a:t>
            </a:r>
            <a:r>
              <a:rPr spc="5" dirty="0"/>
              <a:t> </a:t>
            </a:r>
            <a:r>
              <a:rPr spc="-5" dirty="0"/>
              <a:t>TUKE</a:t>
            </a:r>
          </a:p>
          <a:p>
            <a:pPr marL="299085" indent="-28702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5" dirty="0"/>
              <a:t>Hardware</a:t>
            </a:r>
            <a:r>
              <a:rPr spc="25" dirty="0"/>
              <a:t> </a:t>
            </a:r>
            <a:r>
              <a:rPr spc="-10" dirty="0"/>
              <a:t>current</a:t>
            </a:r>
            <a:r>
              <a:rPr spc="5" dirty="0"/>
              <a:t> </a:t>
            </a:r>
            <a:r>
              <a:rPr spc="-5" dirty="0"/>
              <a:t>limit</a:t>
            </a:r>
            <a:r>
              <a:rPr dirty="0"/>
              <a:t> </a:t>
            </a:r>
            <a:r>
              <a:rPr lang="sk-SK" dirty="0"/>
              <a:t>32</a:t>
            </a:r>
            <a:r>
              <a:rPr spc="10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dirty="0"/>
              <a:t>per</a:t>
            </a:r>
            <a:r>
              <a:rPr spc="-5" dirty="0"/>
              <a:t> phase</a:t>
            </a: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10" dirty="0"/>
              <a:t>Software</a:t>
            </a:r>
            <a:r>
              <a:rPr spc="15" dirty="0"/>
              <a:t> </a:t>
            </a:r>
            <a:r>
              <a:rPr spc="-10" dirty="0"/>
              <a:t>current</a:t>
            </a:r>
            <a:r>
              <a:rPr spc="10" dirty="0"/>
              <a:t> </a:t>
            </a:r>
            <a:r>
              <a:rPr spc="-5" dirty="0"/>
              <a:t>limit</a:t>
            </a:r>
            <a:r>
              <a:rPr spc="5" dirty="0"/>
              <a:t> </a:t>
            </a:r>
            <a:r>
              <a:rPr spc="-5" dirty="0"/>
              <a:t>set</a:t>
            </a:r>
            <a:r>
              <a:rPr spc="-10" dirty="0"/>
              <a:t> </a:t>
            </a:r>
            <a:r>
              <a:rPr spc="-5" dirty="0"/>
              <a:t>in</a:t>
            </a:r>
            <a:r>
              <a:rPr spc="15" dirty="0"/>
              <a:t> </a:t>
            </a:r>
            <a:r>
              <a:rPr spc="-5" dirty="0"/>
              <a:t>UI</a:t>
            </a:r>
            <a:r>
              <a:rPr dirty="0"/>
              <a:t> </a:t>
            </a:r>
            <a:r>
              <a:rPr spc="-15" dirty="0"/>
              <a:t>for</a:t>
            </a:r>
            <a:r>
              <a:rPr spc="-5" dirty="0"/>
              <a:t> </a:t>
            </a:r>
            <a:r>
              <a:rPr dirty="0"/>
              <a:t>a </a:t>
            </a:r>
            <a:r>
              <a:rPr spc="-10" dirty="0"/>
              <a:t>group</a:t>
            </a:r>
            <a:r>
              <a:rPr spc="15"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-15" dirty="0"/>
              <a:t>chargers</a:t>
            </a:r>
          </a:p>
          <a:p>
            <a:pPr marL="299085" indent="-287020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pc="-5" dirty="0"/>
              <a:t>Activity</a:t>
            </a:r>
            <a:r>
              <a:rPr spc="5" dirty="0"/>
              <a:t> </a:t>
            </a:r>
            <a:r>
              <a:rPr spc="-10" dirty="0"/>
              <a:t>display</a:t>
            </a:r>
            <a:r>
              <a:rPr dirty="0"/>
              <a:t> and</a:t>
            </a:r>
            <a:r>
              <a:rPr spc="5" dirty="0"/>
              <a:t> </a:t>
            </a:r>
            <a:r>
              <a:rPr spc="-10" dirty="0"/>
              <a:t>group</a:t>
            </a:r>
            <a:r>
              <a:rPr dirty="0"/>
              <a:t> </a:t>
            </a:r>
            <a:r>
              <a:rPr spc="-10" dirty="0"/>
              <a:t>parameterization</a:t>
            </a:r>
            <a:r>
              <a:rPr spc="10" dirty="0"/>
              <a:t> </a:t>
            </a:r>
            <a:r>
              <a:rPr dirty="0"/>
              <a:t>via</a:t>
            </a:r>
            <a:r>
              <a:rPr spc="5" dirty="0"/>
              <a:t> </a:t>
            </a:r>
            <a:r>
              <a:rPr spc="-5" dirty="0"/>
              <a:t>web </a:t>
            </a:r>
            <a:r>
              <a:rPr spc="-10" dirty="0"/>
              <a:t>browser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8183880" y="981455"/>
            <a:ext cx="3528060" cy="3954779"/>
            <a:chOff x="8183880" y="981455"/>
            <a:chExt cx="3528060" cy="395477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95688" y="3034283"/>
              <a:ext cx="2016252" cy="19019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12096" y="981455"/>
              <a:ext cx="1440179" cy="20223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83880" y="3034283"/>
              <a:ext cx="1325879" cy="1892808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600943" y="2592323"/>
            <a:ext cx="623570" cy="315595"/>
          </a:xfrm>
          <a:prstGeom prst="rect">
            <a:avLst/>
          </a:prstGeom>
          <a:solidFill>
            <a:srgbClr val="7E7E7E"/>
          </a:solidFill>
          <a:ln w="6350">
            <a:solidFill>
              <a:srgbClr val="585858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455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84692" y="4608576"/>
            <a:ext cx="524510" cy="332740"/>
          </a:xfrm>
          <a:prstGeom prst="rect">
            <a:avLst/>
          </a:prstGeom>
          <a:solidFill>
            <a:srgbClr val="7E7E7E"/>
          </a:solidFill>
          <a:ln w="6350">
            <a:solidFill>
              <a:srgbClr val="585858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525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Slave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4262" y="3308984"/>
            <a:ext cx="20091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Slave</a:t>
            </a:r>
            <a:r>
              <a:rPr sz="1800" spc="-5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2377" y="3583304"/>
            <a:ext cx="5278120" cy="122555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Powered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SIL,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-10" dirty="0">
                <a:latin typeface="Calibri"/>
                <a:cs typeface="Calibri"/>
              </a:rPr>
              <a:t> from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low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voltage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switchgear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PRIS4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Data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connection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TUKE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Hardware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current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limit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</a:t>
            </a:r>
            <a:r>
              <a:rPr lang="sk-SK" sz="1800" dirty="0">
                <a:latin typeface="Calibri"/>
                <a:cs typeface="Calibri"/>
              </a:rPr>
              <a:t>2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</a:t>
            </a:r>
            <a:r>
              <a:rPr sz="1800" spc="-5" dirty="0">
                <a:latin typeface="Calibri"/>
                <a:cs typeface="Calibri"/>
              </a:rPr>
              <a:t> phase</a:t>
            </a:r>
            <a:endParaRPr sz="18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Activity </a:t>
            </a:r>
            <a:r>
              <a:rPr sz="1800" spc="-10" dirty="0">
                <a:latin typeface="Calibri"/>
                <a:cs typeface="Calibri"/>
              </a:rPr>
              <a:t>display </a:t>
            </a:r>
            <a:r>
              <a:rPr sz="1800" dirty="0">
                <a:latin typeface="Calibri"/>
                <a:cs typeface="Calibri"/>
              </a:rPr>
              <a:t>via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web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browser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6500" y="5182616"/>
            <a:ext cx="7444105" cy="1161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Possibility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set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min.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max.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current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for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group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chargers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even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during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charging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(without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 need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reset</a:t>
            </a:r>
            <a:r>
              <a:rPr sz="1800" dirty="0">
                <a:latin typeface="Calibri"/>
                <a:cs typeface="Calibri"/>
              </a:rPr>
              <a:t> the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chargers).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800" dirty="0">
                <a:latin typeface="Calibri"/>
                <a:cs typeface="Calibri"/>
              </a:rPr>
              <a:t>It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not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possible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change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parameterize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number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phases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(3f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1f) </a:t>
            </a:r>
            <a:r>
              <a:rPr sz="1800" spc="-5" dirty="0">
                <a:latin typeface="Calibri"/>
                <a:cs typeface="Calibri"/>
              </a:rPr>
              <a:t>or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phase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sequence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(L1,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L2,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L3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L2,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L3,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L1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/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...)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during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charging.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29471" y="4966715"/>
            <a:ext cx="2982468" cy="150875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238485" y="6488379"/>
            <a:ext cx="1574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sz="1050" dirty="0">
                <a:latin typeface="Calibri"/>
                <a:cs typeface="Calibri"/>
              </a:rPr>
              <a:t>10</a:t>
            </a:fld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2390B-A1C5-7ABD-677D-DD4FFEA2E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1BEB643D-BFBA-82F1-43A5-0BCE0A93910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526" y="3228373"/>
            <a:ext cx="5763074" cy="3401027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95068942-6374-9A32-3276-9C0795BECC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8956" y="101346"/>
            <a:ext cx="87274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ELECTRIC </a:t>
            </a:r>
            <a:r>
              <a:rPr spc="-5" dirty="0"/>
              <a:t>VEHICLE </a:t>
            </a:r>
            <a:r>
              <a:rPr spc="-10" dirty="0"/>
              <a:t>CHARGING</a:t>
            </a:r>
            <a:r>
              <a:rPr spc="20" dirty="0"/>
              <a:t> </a:t>
            </a:r>
            <a:r>
              <a:rPr spc="-10" dirty="0"/>
              <a:t>MEASUREMENT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EF3B73FC-F213-DE74-7FE3-CF20EAF06310}"/>
              </a:ext>
            </a:extLst>
          </p:cNvPr>
          <p:cNvSpPr txBox="1"/>
          <p:nvPr/>
        </p:nvSpPr>
        <p:spPr>
          <a:xfrm>
            <a:off x="10238485" y="6488379"/>
            <a:ext cx="15748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00"/>
              </a:lnSpc>
            </a:pPr>
            <a:fld id="{81D60167-4931-47E6-BA6A-407CBD079E47}" type="slidenum">
              <a:rPr lang="sk-SK" sz="1050" smtClean="0">
                <a:latin typeface="Calibri"/>
                <a:cs typeface="Calibri"/>
              </a:rPr>
              <a:t>11</a:t>
            </a:fld>
            <a:endParaRPr sz="105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4B28CCF3-FA1C-0A69-7791-9B31234D6946}"/>
              </a:ext>
            </a:extLst>
          </p:cNvPr>
          <p:cNvSpPr txBox="1"/>
          <p:nvPr/>
        </p:nvSpPr>
        <p:spPr>
          <a:xfrm>
            <a:off x="304800" y="1009724"/>
            <a:ext cx="11506200" cy="196207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400" spc="-5" dirty="0">
                <a:latin typeface="Calibri"/>
                <a:cs typeface="Calibri"/>
              </a:rPr>
              <a:t>Purpose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measurement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</a:p>
          <a:p>
            <a:pPr marL="478790" marR="5080" indent="-285115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lang="sk-SK" sz="2400" spc="-5" dirty="0" err="1">
                <a:latin typeface="Calibri"/>
                <a:cs typeface="Calibri"/>
              </a:rPr>
              <a:t>Obtain</a:t>
            </a:r>
            <a:r>
              <a:rPr lang="sk-SK" sz="2400" spc="-5" dirty="0">
                <a:latin typeface="Calibri"/>
                <a:cs typeface="Calibri"/>
              </a:rPr>
              <a:t> </a:t>
            </a:r>
            <a:r>
              <a:rPr lang="sk-SK" sz="2400" spc="-5" dirty="0" err="1">
                <a:latin typeface="Calibri"/>
                <a:cs typeface="Calibri"/>
              </a:rPr>
              <a:t>the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real</a:t>
            </a:r>
            <a:r>
              <a:rPr sz="2400" spc="-5" dirty="0">
                <a:latin typeface="Calibri"/>
                <a:cs typeface="Calibri"/>
              </a:rPr>
              <a:t> experience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with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</a:t>
            </a:r>
            <a:r>
              <a:rPr sz="2400" spc="-10" dirty="0">
                <a:latin typeface="Calibri"/>
                <a:cs typeface="Calibri"/>
              </a:rPr>
              <a:t>operation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group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spc="-3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charging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stations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lang="sk-SK" sz="2400" dirty="0">
                <a:latin typeface="Calibri"/>
                <a:cs typeface="Calibri"/>
              </a:rPr>
              <a:t>at </a:t>
            </a:r>
            <a:r>
              <a:rPr lang="sk-SK" sz="2400" dirty="0" err="1">
                <a:latin typeface="Calibri"/>
                <a:cs typeface="Calibri"/>
              </a:rPr>
              <a:t>the</a:t>
            </a:r>
            <a:r>
              <a:rPr lang="sk-SK" sz="2400" dirty="0">
                <a:latin typeface="Calibri"/>
                <a:cs typeface="Calibri"/>
              </a:rPr>
              <a:t> </a:t>
            </a:r>
            <a:r>
              <a:rPr lang="sk-SK" sz="2400" dirty="0" err="1">
                <a:latin typeface="Calibri"/>
                <a:cs typeface="Calibri"/>
              </a:rPr>
              <a:t>same</a:t>
            </a:r>
            <a:r>
              <a:rPr lang="sk-SK" sz="2400" dirty="0">
                <a:latin typeface="Calibri"/>
                <a:cs typeface="Calibri"/>
              </a:rPr>
              <a:t> </a:t>
            </a:r>
            <a:r>
              <a:rPr lang="sk-SK" sz="2400" dirty="0" err="1">
                <a:latin typeface="Calibri"/>
                <a:cs typeface="Calibri"/>
              </a:rPr>
              <a:t>time</a:t>
            </a:r>
            <a:r>
              <a:rPr lang="sk-SK" sz="2400" dirty="0">
                <a:latin typeface="Calibri"/>
                <a:cs typeface="Calibri"/>
              </a:rPr>
              <a:t> and on </a:t>
            </a:r>
            <a:r>
              <a:rPr lang="sk-SK" sz="2400" dirty="0" err="1">
                <a:latin typeface="Calibri"/>
                <a:cs typeface="Calibri"/>
              </a:rPr>
              <a:t>the</a:t>
            </a:r>
            <a:r>
              <a:rPr lang="sk-SK" sz="2400" dirty="0">
                <a:latin typeface="Calibri"/>
                <a:cs typeface="Calibri"/>
              </a:rPr>
              <a:t> </a:t>
            </a:r>
            <a:r>
              <a:rPr lang="sk-SK" sz="2400" dirty="0" err="1">
                <a:latin typeface="Calibri"/>
                <a:cs typeface="Calibri"/>
              </a:rPr>
              <a:t>same</a:t>
            </a:r>
            <a:r>
              <a:rPr lang="sk-SK" sz="2400" dirty="0">
                <a:latin typeface="Calibri"/>
                <a:cs typeface="Calibri"/>
              </a:rPr>
              <a:t> </a:t>
            </a:r>
            <a:r>
              <a:rPr lang="sk-SK" sz="2400" dirty="0" err="1">
                <a:latin typeface="Calibri"/>
                <a:cs typeface="Calibri"/>
              </a:rPr>
              <a:t>section</a:t>
            </a:r>
            <a:endParaRPr sz="2400" dirty="0">
              <a:latin typeface="Calibri"/>
              <a:cs typeface="Calibri"/>
            </a:endParaRPr>
          </a:p>
          <a:p>
            <a:pPr marL="478790" indent="-285750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sz="2400" spc="-10" dirty="0">
                <a:latin typeface="Calibri"/>
                <a:cs typeface="Calibri"/>
              </a:rPr>
              <a:t>Monitor</a:t>
            </a:r>
            <a:r>
              <a:rPr sz="2400" dirty="0">
                <a:latin typeface="Calibri"/>
                <a:cs typeface="Calibri"/>
              </a:rPr>
              <a:t> the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operation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of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charging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stations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lang="sk-SK" sz="2400" dirty="0">
                <a:latin typeface="Calibri"/>
                <a:cs typeface="Calibri"/>
              </a:rPr>
              <a:t> </a:t>
            </a:r>
            <a:r>
              <a:rPr lang="sk-SK" sz="2400" spc="-10" dirty="0">
                <a:latin typeface="Calibri"/>
                <a:cs typeface="Calibri"/>
              </a:rPr>
              <a:t>"</a:t>
            </a:r>
            <a:r>
              <a:rPr sz="2400" spc="-10" dirty="0">
                <a:latin typeface="Calibri"/>
                <a:cs typeface="Calibri"/>
              </a:rPr>
              <a:t>master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slave"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mode</a:t>
            </a:r>
          </a:p>
          <a:p>
            <a:pPr marL="478790" indent="-28575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sz="2400" spc="-5" dirty="0">
                <a:latin typeface="Calibri"/>
                <a:cs typeface="Calibri"/>
              </a:rPr>
              <a:t>Measure </a:t>
            </a:r>
            <a:r>
              <a:rPr sz="2400" spc="-15" dirty="0">
                <a:latin typeface="Calibri"/>
                <a:cs typeface="Calibri"/>
              </a:rPr>
              <a:t>data</a:t>
            </a:r>
            <a:r>
              <a:rPr sz="2400" spc="-5" dirty="0">
                <a:latin typeface="Calibri"/>
                <a:cs typeface="Calibri"/>
              </a:rPr>
              <a:t> while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charging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1f</a:t>
            </a:r>
            <a:r>
              <a:rPr lang="sk-SK" sz="2400" dirty="0">
                <a:latin typeface="Calibri"/>
                <a:cs typeface="Calibri"/>
              </a:rPr>
              <a:t>, 2f, 3f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electric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cars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30FEE02-71D9-8B19-6E8E-87265A4427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03" y="3304481"/>
            <a:ext cx="5898797" cy="33249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1854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E8C81C7-DA98-87FB-39E7-6E757330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553998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Monitored control modes </a:t>
            </a:r>
            <a:r>
              <a:rPr lang="sk-SK" dirty="0">
                <a:solidFill>
                  <a:schemeClr val="accent2"/>
                </a:solidFill>
              </a:rPr>
              <a:t>of </a:t>
            </a:r>
            <a:r>
              <a:rPr lang="en-US" dirty="0">
                <a:solidFill>
                  <a:schemeClr val="accent2"/>
                </a:solidFill>
              </a:rPr>
              <a:t>EV</a:t>
            </a:r>
            <a:endParaRPr lang="sk-SK" dirty="0">
              <a:solidFill>
                <a:schemeClr val="accent2"/>
              </a:solidFill>
            </a:endParaRP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368F849-0D24-6E80-A89D-41CF2E568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539"/>
            <a:ext cx="10515600" cy="4739759"/>
          </a:xfrm>
        </p:spPr>
        <p:txBody>
          <a:bodyPr/>
          <a:lstStyle/>
          <a:p>
            <a:r>
              <a:rPr lang="en-US" sz="2800" dirty="0"/>
              <a:t>3 types of BEV (battery electric vehicle) with internal charger: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1f – 7.3kW,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2f – 7.3 kW,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3f – 11kW.</a:t>
            </a:r>
          </a:p>
          <a:p>
            <a:endParaRPr lang="en-US" sz="2800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Different levels of regulation monitored (e.g. step 5A)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EV safety disconnection at permissible charging current &lt; 6A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Comparison with mode without regulation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43528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C51210-723A-AA5B-4E53-31247E2B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 descr="Obrázok, na ktorom je text, diagram, rad, rovnobežný&#10;&#10;Automaticky generovaný popis">
            <a:extLst>
              <a:ext uri="{FF2B5EF4-FFF2-40B4-BE49-F238E27FC236}">
                <a16:creationId xmlns:a16="http://schemas.microsoft.com/office/drawing/2014/main" id="{15DD960D-BFAE-6232-285B-D83367D66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9181" y="0"/>
            <a:ext cx="13237366" cy="6639367"/>
          </a:xfrm>
        </p:spPr>
      </p:pic>
    </p:spTree>
    <p:extLst>
      <p:ext uri="{BB962C8B-B14F-4D97-AF65-F5344CB8AC3E}">
        <p14:creationId xmlns:p14="http://schemas.microsoft.com/office/powerpoint/2010/main" val="1497973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4F4863-C2DC-15FF-8A11-9206F33E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82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2"/>
                </a:solidFill>
              </a:rPr>
              <a:t>1f – BEV – 20 min of </a:t>
            </a:r>
            <a:r>
              <a:rPr lang="sk-SK" dirty="0" err="1">
                <a:solidFill>
                  <a:schemeClr val="accent2"/>
                </a:solidFill>
              </a:rPr>
              <a:t>full</a:t>
            </a:r>
            <a:r>
              <a:rPr lang="sk-SK" dirty="0">
                <a:solidFill>
                  <a:schemeClr val="accent2"/>
                </a:solidFill>
              </a:rPr>
              <a:t> </a:t>
            </a:r>
            <a:r>
              <a:rPr lang="sk-SK" dirty="0" err="1">
                <a:solidFill>
                  <a:schemeClr val="accent2"/>
                </a:solidFill>
              </a:rPr>
              <a:t>charge</a:t>
            </a:r>
            <a:endParaRPr lang="sk-SK" dirty="0">
              <a:solidFill>
                <a:schemeClr val="accent2"/>
              </a:solidFill>
            </a:endParaRPr>
          </a:p>
        </p:txBody>
      </p:sp>
      <p:pic>
        <p:nvPicPr>
          <p:cNvPr id="5" name="Zástupný objekt pre obsah 4" descr="Obrázok, na ktorom je text, snímka obrazovky, rad, vývoj&#10;&#10;Automaticky generovaný popis">
            <a:extLst>
              <a:ext uri="{FF2B5EF4-FFF2-40B4-BE49-F238E27FC236}">
                <a16:creationId xmlns:a16="http://schemas.microsoft.com/office/drawing/2014/main" id="{949FE410-7BF6-CF8A-8845-DBFCA8CAF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90" y="1309577"/>
            <a:ext cx="11277819" cy="5308505"/>
          </a:xfrm>
        </p:spPr>
      </p:pic>
      <p:pic>
        <p:nvPicPr>
          <p:cNvPr id="7" name="Obrázok 6" descr="Obrázok, na ktorom je text, diagram, rad, vývoj&#10;&#10;Automaticky generovaný popis">
            <a:extLst>
              <a:ext uri="{FF2B5EF4-FFF2-40B4-BE49-F238E27FC236}">
                <a16:creationId xmlns:a16="http://schemas.microsoft.com/office/drawing/2014/main" id="{C7B59707-4824-685A-6DD2-613A14BFB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8" y="972210"/>
            <a:ext cx="11734910" cy="58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6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31871-2DA1-7EAC-303D-51A49D33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716965-1E54-55F9-9F04-68979797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11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2"/>
                </a:solidFill>
              </a:rPr>
              <a:t>1f – BEV – </a:t>
            </a:r>
            <a:r>
              <a:rPr lang="sk-SK" dirty="0" err="1">
                <a:solidFill>
                  <a:schemeClr val="accent2"/>
                </a:solidFill>
              </a:rPr>
              <a:t>regulation</a:t>
            </a:r>
            <a:r>
              <a:rPr lang="sk-SK" dirty="0">
                <a:solidFill>
                  <a:schemeClr val="accent2"/>
                </a:solidFill>
              </a:rPr>
              <a:t> max → min</a:t>
            </a:r>
          </a:p>
        </p:txBody>
      </p:sp>
      <p:pic>
        <p:nvPicPr>
          <p:cNvPr id="7" name="Zástupný objekt pre obsah 6" descr="Obrázok, na ktorom je text, snímka obrazovky, rad, vývoj&#10;&#10;Automaticky generovaný popis">
            <a:extLst>
              <a:ext uri="{FF2B5EF4-FFF2-40B4-BE49-F238E27FC236}">
                <a16:creationId xmlns:a16="http://schemas.microsoft.com/office/drawing/2014/main" id="{1F615D99-3DC9-24BD-A0D6-D80A1BB76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11" y="1106937"/>
            <a:ext cx="10232659" cy="5751063"/>
          </a:xfrm>
        </p:spPr>
      </p:pic>
    </p:spTree>
    <p:extLst>
      <p:ext uri="{BB962C8B-B14F-4D97-AF65-F5344CB8AC3E}">
        <p14:creationId xmlns:p14="http://schemas.microsoft.com/office/powerpoint/2010/main" val="3796031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8C69E-BA8C-A49B-7168-E7E4F9810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87A48-E650-5065-7A06-20781F913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11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2"/>
                </a:solidFill>
              </a:rPr>
              <a:t>3f – BEV – 20 min of </a:t>
            </a:r>
            <a:r>
              <a:rPr lang="sk-SK" dirty="0" err="1">
                <a:solidFill>
                  <a:schemeClr val="accent2"/>
                </a:solidFill>
              </a:rPr>
              <a:t>full</a:t>
            </a:r>
            <a:r>
              <a:rPr lang="sk-SK" dirty="0">
                <a:solidFill>
                  <a:schemeClr val="accent2"/>
                </a:solidFill>
              </a:rPr>
              <a:t> </a:t>
            </a:r>
            <a:r>
              <a:rPr lang="sk-SK" dirty="0" err="1">
                <a:solidFill>
                  <a:schemeClr val="accent2"/>
                </a:solidFill>
              </a:rPr>
              <a:t>charge</a:t>
            </a:r>
            <a:endParaRPr lang="sk-SK" dirty="0">
              <a:solidFill>
                <a:schemeClr val="accent2"/>
              </a:solidFill>
            </a:endParaRPr>
          </a:p>
        </p:txBody>
      </p:sp>
      <p:pic>
        <p:nvPicPr>
          <p:cNvPr id="6" name="Zástupný objekt pre obsah 5" descr="Obrázok, na ktorom je písmo, rad, snímka obrazovky, text&#10;&#10;Automaticky generovaný popis">
            <a:extLst>
              <a:ext uri="{FF2B5EF4-FFF2-40B4-BE49-F238E27FC236}">
                <a16:creationId xmlns:a16="http://schemas.microsoft.com/office/drawing/2014/main" id="{CECDD933-F1D3-5F24-7402-C13FC603A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4" y="1028921"/>
            <a:ext cx="11659672" cy="5552948"/>
          </a:xfrm>
        </p:spPr>
      </p:pic>
    </p:spTree>
    <p:extLst>
      <p:ext uri="{BB962C8B-B14F-4D97-AF65-F5344CB8AC3E}">
        <p14:creationId xmlns:p14="http://schemas.microsoft.com/office/powerpoint/2010/main" val="1420164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8834D-0043-5866-3126-2DCC831B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E2CB91-527A-FF29-CF8E-EDB40F63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11" y="0"/>
            <a:ext cx="10515600" cy="1325563"/>
          </a:xfrm>
        </p:spPr>
        <p:txBody>
          <a:bodyPr/>
          <a:lstStyle/>
          <a:p>
            <a:r>
              <a:rPr lang="sk-SK" dirty="0">
                <a:solidFill>
                  <a:schemeClr val="accent2"/>
                </a:solidFill>
              </a:rPr>
              <a:t>3f – BEV – </a:t>
            </a:r>
            <a:r>
              <a:rPr lang="sk-SK" dirty="0" err="1">
                <a:solidFill>
                  <a:schemeClr val="accent2"/>
                </a:solidFill>
              </a:rPr>
              <a:t>regulation</a:t>
            </a:r>
            <a:r>
              <a:rPr lang="sk-SK" dirty="0">
                <a:solidFill>
                  <a:schemeClr val="accent2"/>
                </a:solidFill>
              </a:rPr>
              <a:t> max → min</a:t>
            </a:r>
          </a:p>
        </p:txBody>
      </p:sp>
      <p:pic>
        <p:nvPicPr>
          <p:cNvPr id="7" name="Zástupný objekt pre obsah 6" descr="Obrázok, na ktorom je snímka obrazovky, text, písmo, vývoj&#10;&#10;Automaticky generovaný popis">
            <a:extLst>
              <a:ext uri="{FF2B5EF4-FFF2-40B4-BE49-F238E27FC236}">
                <a16:creationId xmlns:a16="http://schemas.microsoft.com/office/drawing/2014/main" id="{1673DB84-AFCD-11FF-7575-CF88197EDF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2" y="911223"/>
            <a:ext cx="10515600" cy="5910084"/>
          </a:xfrm>
        </p:spPr>
      </p:pic>
    </p:spTree>
    <p:extLst>
      <p:ext uri="{BB962C8B-B14F-4D97-AF65-F5344CB8AC3E}">
        <p14:creationId xmlns:p14="http://schemas.microsoft.com/office/powerpoint/2010/main" val="21457026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3CCAF4-F095-A16A-72A7-4146A0890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537"/>
            <a:ext cx="10515600" cy="553998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Start of charging processes </a:t>
            </a:r>
            <a:r>
              <a:rPr lang="sk-SK" dirty="0">
                <a:solidFill>
                  <a:schemeClr val="accent2"/>
                </a:solidFill>
              </a:rPr>
              <a:t>of</a:t>
            </a:r>
            <a:r>
              <a:rPr lang="en-US" dirty="0">
                <a:solidFill>
                  <a:schemeClr val="accent2"/>
                </a:solidFill>
              </a:rPr>
              <a:t> 3 BEV</a:t>
            </a:r>
            <a:endParaRPr lang="sk-SK" dirty="0">
              <a:solidFill>
                <a:schemeClr val="accent2"/>
              </a:solidFill>
            </a:endParaRPr>
          </a:p>
        </p:txBody>
      </p:sp>
      <p:pic>
        <p:nvPicPr>
          <p:cNvPr id="5" name="Zástupný objekt pre obsah 4" descr="Obrázok, na ktorom je text, rad, diagram, vývoj&#10;&#10;Automaticky generovaný popis">
            <a:extLst>
              <a:ext uri="{FF2B5EF4-FFF2-40B4-BE49-F238E27FC236}">
                <a16:creationId xmlns:a16="http://schemas.microsoft.com/office/drawing/2014/main" id="{9D3C3ADA-FD48-8620-9FCA-A505E36BE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39" y="1287666"/>
            <a:ext cx="11105961" cy="5570334"/>
          </a:xfrm>
        </p:spPr>
      </p:pic>
    </p:spTree>
    <p:extLst>
      <p:ext uri="{BB962C8B-B14F-4D97-AF65-F5344CB8AC3E}">
        <p14:creationId xmlns:p14="http://schemas.microsoft.com/office/powerpoint/2010/main" val="1253839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B192B0-3292-5FF0-9A0D-2AE245F0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solidFill>
                  <a:schemeClr val="accent2"/>
                </a:solidFill>
              </a:rPr>
              <a:t>Conclusion</a:t>
            </a:r>
            <a:endParaRPr lang="sk-SK" dirty="0">
              <a:solidFill>
                <a:schemeClr val="accent2"/>
              </a:solidFill>
            </a:endParaRP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54D5E31B-3139-4418-4916-466978358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914401"/>
            <a:ext cx="10314306" cy="4739759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800" dirty="0"/>
              <a:t>3f EV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symmetrical load for ES,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THD limits exceeded from 20H</a:t>
            </a:r>
          </a:p>
          <a:p>
            <a:pPr marL="457200" lvl="1" indent="0">
              <a:buNone/>
            </a:pPr>
            <a:endParaRPr lang="sk-SK" sz="2800" dirty="0"/>
          </a:p>
          <a:p>
            <a:pPr marL="457200" lvl="1" indent="0">
              <a:buNone/>
            </a:pPr>
            <a:r>
              <a:rPr lang="en-US" sz="2800" dirty="0"/>
              <a:t>1f EV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unbalance arises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higher than recommended by EN 50160 (&gt;2%)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THDV better than 3f EV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Other challenges: new generation EV measurement, V2G, education of new generation for new technologies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071005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620" y="1747507"/>
            <a:ext cx="4246245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sk-SK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 for your attention</a:t>
            </a:r>
            <a:endParaRPr lang="en-GB" altLang="sk-SK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912495" y="3994993"/>
            <a:ext cx="468090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b="1" dirty="0">
                <a:latin typeface="Arial" panose="020B0604020202020204" pitchFamily="34" charset="0"/>
              </a:rPr>
              <a:t>Department of Electrical Power Engineering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dirty="0">
                <a:latin typeface="Arial" panose="020B0604020202020204" pitchFamily="34" charset="0"/>
              </a:rPr>
              <a:t>Faculty of Electrical Engineering and Informatics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dirty="0">
                <a:latin typeface="Arial" panose="020B0604020202020204" pitchFamily="34" charset="0"/>
              </a:rPr>
              <a:t>Technical University of </a:t>
            </a:r>
            <a:r>
              <a:rPr lang="en-US" altLang="sk-SK" sz="1600" dirty="0" err="1">
                <a:latin typeface="Arial" panose="020B0604020202020204" pitchFamily="34" charset="0"/>
              </a:rPr>
              <a:t>Košice</a:t>
            </a:r>
            <a:endParaRPr lang="en-US" altLang="sk-SK" sz="1600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dirty="0" err="1">
                <a:latin typeface="Arial" panose="020B0604020202020204" pitchFamily="34" charset="0"/>
              </a:rPr>
              <a:t>Mäsiarska</a:t>
            </a:r>
            <a:r>
              <a:rPr lang="en-US" altLang="sk-SK" sz="1600" dirty="0">
                <a:latin typeface="Arial" panose="020B0604020202020204" pitchFamily="34" charset="0"/>
              </a:rPr>
              <a:t> 74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dirty="0">
                <a:latin typeface="Arial" panose="020B0604020202020204" pitchFamily="34" charset="0"/>
              </a:rPr>
              <a:t>042 01 </a:t>
            </a:r>
            <a:r>
              <a:rPr lang="en-US" altLang="sk-SK" sz="1600" dirty="0" err="1">
                <a:latin typeface="Arial" panose="020B0604020202020204" pitchFamily="34" charset="0"/>
              </a:rPr>
              <a:t>Košice</a:t>
            </a:r>
            <a:endParaRPr lang="en-US" altLang="sk-SK" sz="1600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sk-SK" sz="1600" dirty="0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cs-CZ" altLang="sk-SK" sz="1600" dirty="0">
                <a:latin typeface="Arial" panose="020B0604020202020204" pitchFamily="34" charset="0"/>
              </a:rPr>
              <a:t>E-mail:</a:t>
            </a:r>
            <a:r>
              <a:rPr lang="en-US" altLang="sk-SK" sz="1600" dirty="0">
                <a:latin typeface="Arial" panose="020B0604020202020204" pitchFamily="34" charset="0"/>
              </a:rPr>
              <a:t> kee.fei@tuke.sk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sk-SK" sz="1600" dirty="0">
                <a:latin typeface="Arial" panose="020B0604020202020204" pitchFamily="34" charset="0"/>
              </a:rPr>
              <a:t>https://kee.fei.tuke.sk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sk-SK" altLang="sk-SK" sz="1600" dirty="0">
                <a:latin typeface="Arial" panose="020B0604020202020204" pitchFamily="34" charset="0"/>
              </a:rPr>
              <a:t>Tel</a:t>
            </a:r>
            <a:r>
              <a:rPr lang="en-GB" altLang="sk-SK" sz="1600" dirty="0"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ru-RU" altLang="sk-SK" sz="1600" dirty="0">
                <a:latin typeface="Arial" panose="020B0604020202020204" pitchFamily="34" charset="0"/>
                <a:cs typeface="Times New Roman" panose="02020603050405020304" pitchFamily="18" charset="0"/>
              </a:rPr>
              <a:t>+421 / 55 / 602 355</a:t>
            </a:r>
            <a:r>
              <a:rPr lang="en-US" altLang="sk-SK" sz="1600" dirty="0">
                <a:latin typeface="Arial" panose="020B0604020202020204" pitchFamily="34" charset="0"/>
                <a:cs typeface="Times New Roman" panose="02020603050405020304" pitchFamily="18" charset="0"/>
              </a:rPr>
              <a:t>0</a:t>
            </a:r>
            <a:endParaRPr lang="ru-RU" altLang="sk-SK" sz="16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7" name="Picture 4" descr="KEE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369" y="777661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B0B40A4-6FE7-2505-F0A4-D311F3D0B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7362" y="3195100"/>
            <a:ext cx="4372759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sk-SK" altLang="sk-SK" sz="1800" b="1" kern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Dušan Medveď</a:t>
            </a:r>
            <a:endParaRPr lang="en-GB" altLang="sk-SK" sz="1800" b="1" kern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7BE5F4E-4B84-6FA6-D253-C6D6919795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8" y="717553"/>
            <a:ext cx="3454532" cy="58185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2AFD9AA0-B4F2-1DA2-C222-2E6545BBA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8" t="29376" r="63264" b="41721"/>
          <a:stretch/>
        </p:blipFill>
        <p:spPr>
          <a:xfrm>
            <a:off x="6442153" y="457200"/>
            <a:ext cx="4792979" cy="62219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33B8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1112</Words>
  <Application>Microsoft Office PowerPoint</Application>
  <PresentationFormat>Širokouhlá</PresentationFormat>
  <Paragraphs>153</Paragraphs>
  <Slides>20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7" baseType="lpstr">
      <vt:lpstr>Arial</vt:lpstr>
      <vt:lpstr>Calibri</vt:lpstr>
      <vt:lpstr>Courier New</vt:lpstr>
      <vt:lpstr>Symbol</vt:lpstr>
      <vt:lpstr>Tahoma</vt:lpstr>
      <vt:lpstr>Times New Roman</vt:lpstr>
      <vt:lpstr>Office Theme</vt:lpstr>
      <vt:lpstr>Prezentácia programu PowerPoint</vt:lpstr>
      <vt:lpstr>Smart Industry Laboratory</vt:lpstr>
      <vt:lpstr>ELECTRIC VEHICLE CHARGING MEASUREMENT</vt:lpstr>
      <vt:lpstr>Smart Industry Laboratory – Renewable Energy Sources</vt:lpstr>
      <vt:lpstr>SINGLE-POLE PRINCIPIAL SCHEMATIC  SIL</vt:lpstr>
      <vt:lpstr>VSD LABORATORY ON THE PREMISES OF TUKE  SIL</vt:lpstr>
      <vt:lpstr>DESCRIPTION OF SMARTINDUSTRYLAB</vt:lpstr>
      <vt:lpstr>DESCRIPTION OF SMARTINDUSTRYLAB</vt:lpstr>
      <vt:lpstr>DESCRIPTION OF SMARTINDUSTRYLAB</vt:lpstr>
      <vt:lpstr>ELECTRIC VEHICLE CHARGING STATIONS</vt:lpstr>
      <vt:lpstr>ELECTRIC VEHICLE CHARGING MEASUREMENT</vt:lpstr>
      <vt:lpstr>Monitored control modes of EV</vt:lpstr>
      <vt:lpstr>Prezentácia programu PowerPoint</vt:lpstr>
      <vt:lpstr>1f – BEV – 20 min of full charge</vt:lpstr>
      <vt:lpstr>1f – BEV – regulation max → min</vt:lpstr>
      <vt:lpstr>3f – BEV – 20 min of full charge</vt:lpstr>
      <vt:lpstr>3f – BEV – regulation max → min</vt:lpstr>
      <vt:lpstr>Start of charging processes of 3 BEV</vt:lpstr>
      <vt:lpstr>Conclusion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DM</dc:creator>
  <cp:lastModifiedBy>Dušan Medveď</cp:lastModifiedBy>
  <cp:revision>37</cp:revision>
  <dcterms:created xsi:type="dcterms:W3CDTF">2022-05-03T08:43:30Z</dcterms:created>
  <dcterms:modified xsi:type="dcterms:W3CDTF">2026-09-07T06:21:13Z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2021-12-06T00:00:00Z</vt:filetime>
  </property>
  <property fmtid="{D5CDD505-2E9C-101B-9397-08002B2CF9AE}" pid="3" name="Creator">
    <vt:lpwstr>Microsoft® PowerPoint® pre Microsoft 365</vt:lpwstr>
  </property>
  <property fmtid="{D5CDD505-2E9C-101B-9397-08002B2CF9AE}" pid="4" name="LastSaved">
    <vt:filetime>2022-05-03T00:00:00Z</vt:filetime>
  </property>
</Properties>
</file>