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18"/>
  </p:notesMasterIdLst>
  <p:handoutMasterIdLst>
    <p:handoutMasterId r:id="rId19"/>
  </p:handoutMasterIdLst>
  <p:sldIdLst>
    <p:sldId id="256" r:id="rId3"/>
    <p:sldId id="258" r:id="rId4"/>
    <p:sldId id="276" r:id="rId5"/>
    <p:sldId id="261" r:id="rId6"/>
    <p:sldId id="273" r:id="rId7"/>
    <p:sldId id="274" r:id="rId8"/>
    <p:sldId id="275" r:id="rId9"/>
    <p:sldId id="278" r:id="rId10"/>
    <p:sldId id="277" r:id="rId11"/>
    <p:sldId id="281" r:id="rId12"/>
    <p:sldId id="279" r:id="rId13"/>
    <p:sldId id="280" r:id="rId14"/>
    <p:sldId id="283" r:id="rId15"/>
    <p:sldId id="269" r:id="rId16"/>
    <p:sldId id="270" r:id="rId17"/>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9061"/>
    <a:srgbClr val="4A6572"/>
    <a:srgbClr val="163A5F"/>
    <a:srgbClr val="009900"/>
    <a:srgbClr val="FFFF00"/>
    <a:srgbClr val="00EE00"/>
    <a:srgbClr val="2038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9E3A4-C008-4587-A152-4FEC8229CE52}" v="29" dt="2026-09-07T07:07:21.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9831" autoAdjust="0"/>
  </p:normalViewPr>
  <p:slideViewPr>
    <p:cSldViewPr snapToGrid="0" snapToObjects="1">
      <p:cViewPr varScale="1">
        <p:scale>
          <a:sx n="66" d="100"/>
          <a:sy n="66" d="100"/>
        </p:scale>
        <p:origin x="1301" y="43"/>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72" d="100"/>
          <a:sy n="72" d="100"/>
        </p:scale>
        <p:origin x="3010"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tišek Kurimský" userId="615c8bcf-d3ef-4543-b9d1-f43d628f7aec" providerId="ADAL" clId="{4F3D5E93-15EB-4ECC-9236-03152734FCCF}"/>
    <pc:docChg chg="undo redo custSel addSld delSld modSld sldOrd modMainMaster">
      <pc:chgData name="František Kurimský" userId="615c8bcf-d3ef-4543-b9d1-f43d628f7aec" providerId="ADAL" clId="{4F3D5E93-15EB-4ECC-9236-03152734FCCF}" dt="2026-09-07T08:46:46.750" v="2188" actId="20577"/>
      <pc:docMkLst>
        <pc:docMk/>
      </pc:docMkLst>
      <pc:sldChg chg="addSp delSp modSp mod">
        <pc:chgData name="František Kurimský" userId="615c8bcf-d3ef-4543-b9d1-f43d628f7aec" providerId="ADAL" clId="{4F3D5E93-15EB-4ECC-9236-03152734FCCF}" dt="2026-09-07T08:46:46.750" v="2188" actId="20577"/>
        <pc:sldMkLst>
          <pc:docMk/>
          <pc:sldMk cId="0" sldId="256"/>
        </pc:sldMkLst>
        <pc:spChg chg="add del">
          <ac:chgData name="František Kurimský" userId="615c8bcf-d3ef-4543-b9d1-f43d628f7aec" providerId="ADAL" clId="{4F3D5E93-15EB-4ECC-9236-03152734FCCF}" dt="2026-09-07T06:14:12.448" v="1950" actId="22"/>
          <ac:spMkLst>
            <pc:docMk/>
            <pc:sldMk cId="0" sldId="256"/>
            <ac:spMk id="3" creationId="{75519AA7-7DE1-5304-B966-94D22FFB5DF2}"/>
          </ac:spMkLst>
        </pc:spChg>
        <pc:spChg chg="add del mod">
          <ac:chgData name="František Kurimský" userId="615c8bcf-d3ef-4543-b9d1-f43d628f7aec" providerId="ADAL" clId="{4F3D5E93-15EB-4ECC-9236-03152734FCCF}" dt="2026-09-07T06:21:05.540" v="1978"/>
          <ac:spMkLst>
            <pc:docMk/>
            <pc:sldMk cId="0" sldId="256"/>
            <ac:spMk id="4" creationId="{1007A71C-18B5-F259-F7B5-3D355FC81A67}"/>
          </ac:spMkLst>
        </pc:spChg>
        <pc:spChg chg="mod">
          <ac:chgData name="František Kurimský" userId="615c8bcf-d3ef-4543-b9d1-f43d628f7aec" providerId="ADAL" clId="{4F3D5E93-15EB-4ECC-9236-03152734FCCF}" dt="2026-09-07T06:13:33.417" v="1887" actId="20577"/>
          <ac:spMkLst>
            <pc:docMk/>
            <pc:sldMk cId="0" sldId="256"/>
            <ac:spMk id="6" creationId="{544A3F76-983B-00AD-A8AF-4CB534E23A42}"/>
          </ac:spMkLst>
        </pc:spChg>
        <pc:spChg chg="mod">
          <ac:chgData name="František Kurimský" userId="615c8bcf-d3ef-4543-b9d1-f43d628f7aec" providerId="ADAL" clId="{4F3D5E93-15EB-4ECC-9236-03152734FCCF}" dt="2026-09-07T08:46:46.750" v="2188" actId="20577"/>
          <ac:spMkLst>
            <pc:docMk/>
            <pc:sldMk cId="0" sldId="256"/>
            <ac:spMk id="13" creationId="{00000000-0000-0000-0000-000000000000}"/>
          </ac:spMkLst>
        </pc:spChg>
        <pc:spChg chg="mod">
          <ac:chgData name="František Kurimský" userId="615c8bcf-d3ef-4543-b9d1-f43d628f7aec" providerId="ADAL" clId="{4F3D5E93-15EB-4ECC-9236-03152734FCCF}" dt="2026-09-07T07:07:35.813" v="2187" actId="20577"/>
          <ac:spMkLst>
            <pc:docMk/>
            <pc:sldMk cId="0" sldId="256"/>
            <ac:spMk id="14" creationId="{00000000-0000-0000-0000-000000000000}"/>
          </ac:spMkLst>
        </pc:spChg>
      </pc:sldChg>
      <pc:sldChg chg="modSp mod">
        <pc:chgData name="František Kurimský" userId="615c8bcf-d3ef-4543-b9d1-f43d628f7aec" providerId="ADAL" clId="{4F3D5E93-15EB-4ECC-9236-03152734FCCF}" dt="2026-09-07T07:07:10.201" v="2173" actId="20577"/>
        <pc:sldMkLst>
          <pc:docMk/>
          <pc:sldMk cId="0" sldId="270"/>
        </pc:sldMkLst>
        <pc:spChg chg="mod">
          <ac:chgData name="František Kurimský" userId="615c8bcf-d3ef-4543-b9d1-f43d628f7aec" providerId="ADAL" clId="{4F3D5E93-15EB-4ECC-9236-03152734FCCF}" dt="2026-09-07T07:07:10.201" v="2173" actId="20577"/>
          <ac:spMkLst>
            <pc:docMk/>
            <pc:sldMk cId="0" sldId="270"/>
            <ac:spMk id="17" creationId="{00000000-0000-0000-0000-000000000000}"/>
          </ac:spMkLst>
        </pc:spChg>
      </pc:sldChg>
      <pc:sldMasterChg chg="modSp mod modSldLayout">
        <pc:chgData name="František Kurimský" userId="615c8bcf-d3ef-4543-b9d1-f43d628f7aec" providerId="ADAL" clId="{4F3D5E93-15EB-4ECC-9236-03152734FCCF}" dt="2026-09-07T07:06:44.606" v="2171" actId="20577"/>
        <pc:sldMasterMkLst>
          <pc:docMk/>
          <pc:sldMasterMk cId="3004561814" sldId="2147483648"/>
        </pc:sldMasterMkLst>
        <pc:spChg chg="mod">
          <ac:chgData name="František Kurimský" userId="615c8bcf-d3ef-4543-b9d1-f43d628f7aec" providerId="ADAL" clId="{4F3D5E93-15EB-4ECC-9236-03152734FCCF}" dt="2026-09-07T07:06:44.606" v="2171" actId="20577"/>
          <ac:spMkLst>
            <pc:docMk/>
            <pc:sldMasterMk cId="3004561814" sldId="2147483648"/>
            <ac:spMk id="2" creationId="{1C57B3C2-5A88-A5DE-AB3D-7EBBA7CF6751}"/>
          </ac:spMkLst>
        </pc:spChg>
        <pc:spChg chg="mod">
          <ac:chgData name="František Kurimský" userId="615c8bcf-d3ef-4543-b9d1-f43d628f7aec" providerId="ADAL" clId="{4F3D5E93-15EB-4ECC-9236-03152734FCCF}" dt="2026-09-07T06:22:52.415" v="2121" actId="20577"/>
          <ac:spMkLst>
            <pc:docMk/>
            <pc:sldMasterMk cId="3004561814" sldId="2147483648"/>
            <ac:spMk id="5" creationId="{1738544D-5D66-240F-C698-79FB52D2EC4C}"/>
          </ac:spMkLst>
        </pc:spChg>
        <pc:spChg chg="mod">
          <ac:chgData name="František Kurimský" userId="615c8bcf-d3ef-4543-b9d1-f43d628f7aec" providerId="ADAL" clId="{4F3D5E93-15EB-4ECC-9236-03152734FCCF}" dt="2026-09-07T06:22:04.891" v="2075" actId="20577"/>
          <ac:spMkLst>
            <pc:docMk/>
            <pc:sldMasterMk cId="3004561814" sldId="2147483648"/>
            <ac:spMk id="6" creationId="{F98CEC3E-E1F5-5295-6485-E29F67FF8F9D}"/>
          </ac:spMkLst>
        </pc:spChg>
        <pc:sldLayoutChg chg="addSp delSp modSp mod">
          <pc:chgData name="František Kurimský" userId="615c8bcf-d3ef-4543-b9d1-f43d628f7aec" providerId="ADAL" clId="{4F3D5E93-15EB-4ECC-9236-03152734FCCF}" dt="2026-09-07T07:05:47.439" v="2139"/>
          <pc:sldLayoutMkLst>
            <pc:docMk/>
            <pc:sldMasterMk cId="3004561814" sldId="2147483648"/>
            <pc:sldLayoutMk cId="2907407989" sldId="2147483649"/>
          </pc:sldLayoutMkLst>
          <pc:spChg chg="add del mod">
            <ac:chgData name="František Kurimský" userId="615c8bcf-d3ef-4543-b9d1-f43d628f7aec" providerId="ADAL" clId="{4F3D5E93-15EB-4ECC-9236-03152734FCCF}" dt="2026-09-07T07:05:46.211" v="2136"/>
            <ac:spMkLst>
              <pc:docMk/>
              <pc:sldMasterMk cId="3004561814" sldId="2147483648"/>
              <pc:sldLayoutMk cId="2907407989" sldId="2147483649"/>
              <ac:spMk id="2" creationId="{EB8DD4DE-86FD-3660-8125-502E4B9A9E5D}"/>
            </ac:spMkLst>
          </pc:spChg>
          <pc:spChg chg="add del mod">
            <ac:chgData name="František Kurimský" userId="615c8bcf-d3ef-4543-b9d1-f43d628f7aec" providerId="ADAL" clId="{4F3D5E93-15EB-4ECC-9236-03152734FCCF}" dt="2026-09-07T07:05:47.439" v="2139"/>
            <ac:spMkLst>
              <pc:docMk/>
              <pc:sldMasterMk cId="3004561814" sldId="2147483648"/>
              <pc:sldLayoutMk cId="2907407989" sldId="2147483649"/>
              <ac:spMk id="3" creationId="{DC0EBAA8-D69A-AE0F-ABFD-66C65959AD09}"/>
            </ac:spMkLst>
          </pc:spChg>
        </pc:sldLayoutChg>
      </pc:sldMasterChg>
      <pc:sldMasterChg chg="modSp mod">
        <pc:chgData name="František Kurimský" userId="615c8bcf-d3ef-4543-b9d1-f43d628f7aec" providerId="ADAL" clId="{4F3D5E93-15EB-4ECC-9236-03152734FCCF}" dt="2026-09-07T07:06:48.610" v="2172"/>
        <pc:sldMasterMkLst>
          <pc:docMk/>
          <pc:sldMasterMk cId="1278326016" sldId="2147483651"/>
        </pc:sldMasterMkLst>
        <pc:spChg chg="mod">
          <ac:chgData name="František Kurimský" userId="615c8bcf-d3ef-4543-b9d1-f43d628f7aec" providerId="ADAL" clId="{4F3D5E93-15EB-4ECC-9236-03152734FCCF}" dt="2026-09-07T07:06:48.610" v="2172"/>
          <ac:spMkLst>
            <pc:docMk/>
            <pc:sldMasterMk cId="1278326016" sldId="2147483651"/>
            <ac:spMk id="10" creationId="{582E7B4E-D9B7-5E50-D2E8-87F61C85A52A}"/>
          </ac:spMkLst>
        </pc:spChg>
        <pc:spChg chg="mod">
          <ac:chgData name="František Kurimský" userId="615c8bcf-d3ef-4543-b9d1-f43d628f7aec" providerId="ADAL" clId="{4F3D5E93-15EB-4ECC-9236-03152734FCCF}" dt="2026-09-07T06:22:57.929" v="2125" actId="20577"/>
          <ac:spMkLst>
            <pc:docMk/>
            <pc:sldMasterMk cId="1278326016" sldId="2147483651"/>
            <ac:spMk id="11" creationId="{D0D3C7B9-0791-A74C-8699-5971E4B87B2B}"/>
          </ac:spMkLst>
        </pc:spChg>
        <pc:spChg chg="mod">
          <ac:chgData name="František Kurimský" userId="615c8bcf-d3ef-4543-b9d1-f43d628f7aec" providerId="ADAL" clId="{4F3D5E93-15EB-4ECC-9236-03152734FCCF}" dt="2026-09-07T06:22:27.186" v="2119" actId="20577"/>
          <ac:spMkLst>
            <pc:docMk/>
            <pc:sldMasterMk cId="1278326016" sldId="2147483651"/>
            <ac:spMk id="12" creationId="{66BD0773-B228-1547-9A9D-360E34FA90F7}"/>
          </ac:spMkLst>
        </pc:sp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Total: 248 Rules Extracted</a:t>
            </a:r>
          </a:p>
        </c:rich>
      </c:tx>
      <c:overlay val="0"/>
    </c:title>
    <c:autoTitleDeleted val="0"/>
    <c:plotArea>
      <c:layout/>
      <c:barChart>
        <c:barDir val="col"/>
        <c:grouping val="clustered"/>
        <c:varyColors val="0"/>
        <c:ser>
          <c:idx val="0"/>
          <c:order val="0"/>
          <c:tx>
            <c:strRef>
              <c:f>Sheet1!$B$1</c:f>
              <c:strCache>
                <c:ptCount val="1"/>
                <c:pt idx="0">
                  <c:v>Rules</c:v>
                </c:pt>
              </c:strCache>
            </c:strRef>
          </c:tx>
          <c:spPr>
            <a:solidFill>
              <a:srgbClr val="1B7A34"/>
            </a:solidFill>
            <a:effectLst/>
          </c:spPr>
          <c:invertIfNegative val="0"/>
          <c:dPt>
            <c:idx val="0"/>
            <c:invertIfNegative val="0"/>
            <c:bubble3D val="0"/>
            <c:extLst>
              <c:ext xmlns:c16="http://schemas.microsoft.com/office/drawing/2014/chart" uri="{C3380CC4-5D6E-409C-BE32-E72D297353CC}">
                <c16:uniqueId val="{00000000-3FB8-4E0D-AE5D-6DD871D5F077}"/>
              </c:ext>
            </c:extLst>
          </c:dPt>
          <c:dPt>
            <c:idx val="1"/>
            <c:invertIfNegative val="0"/>
            <c:bubble3D val="0"/>
            <c:spPr>
              <a:solidFill>
                <a:srgbClr val="6BBF8A"/>
              </a:solidFill>
              <a:effectLst/>
            </c:spPr>
            <c:extLst>
              <c:ext xmlns:c16="http://schemas.microsoft.com/office/drawing/2014/chart" uri="{C3380CC4-5D6E-409C-BE32-E72D297353CC}">
                <c16:uniqueId val="{00000002-3FB8-4E0D-AE5D-6DD871D5F077}"/>
              </c:ext>
            </c:extLst>
          </c:dPt>
          <c:dPt>
            <c:idx val="2"/>
            <c:invertIfNegative val="0"/>
            <c:bubble3D val="0"/>
            <c:spPr>
              <a:solidFill>
                <a:srgbClr val="888888"/>
              </a:solidFill>
              <a:effectLst/>
            </c:spPr>
            <c:extLst>
              <c:ext xmlns:c16="http://schemas.microsoft.com/office/drawing/2014/chart" uri="{C3380CC4-5D6E-409C-BE32-E72D297353CC}">
                <c16:uniqueId val="{00000004-3FB8-4E0D-AE5D-6DD871D5F077}"/>
              </c:ext>
            </c:extLst>
          </c:dPt>
          <c:dPt>
            <c:idx val="3"/>
            <c:invertIfNegative val="0"/>
            <c:bubble3D val="0"/>
            <c:spPr>
              <a:solidFill>
                <a:srgbClr val="F4A261"/>
              </a:solidFill>
              <a:effectLst/>
            </c:spPr>
            <c:extLst>
              <c:ext xmlns:c16="http://schemas.microsoft.com/office/drawing/2014/chart" uri="{C3380CC4-5D6E-409C-BE32-E72D297353CC}">
                <c16:uniqueId val="{00000006-3FB8-4E0D-AE5D-6DD871D5F077}"/>
              </c:ext>
            </c:extLst>
          </c:dPt>
          <c:dPt>
            <c:idx val="4"/>
            <c:invertIfNegative val="0"/>
            <c:bubble3D val="0"/>
            <c:spPr>
              <a:solidFill>
                <a:srgbClr val="E76F51"/>
              </a:solidFill>
              <a:effectLst/>
            </c:spPr>
            <c:extLst>
              <c:ext xmlns:c16="http://schemas.microsoft.com/office/drawing/2014/chart" uri="{C3380CC4-5D6E-409C-BE32-E72D297353CC}">
                <c16:uniqueId val="{00000008-3FB8-4E0D-AE5D-6DD871D5F077}"/>
              </c:ext>
            </c:extLst>
          </c:dPt>
          <c:dLbls>
            <c:numFmt formatCode="#,##0" sourceLinked="0"/>
            <c:spPr>
              <a:noFill/>
              <a:ln>
                <a:noFill/>
              </a:ln>
              <a:effectLst/>
            </c:spPr>
            <c:txPr>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price_cat(0)
Lowest</c:v>
                </c:pt>
                <c:pt idx="1">
                  <c:v>price_cat(1)</c:v>
                </c:pt>
                <c:pt idx="2">
                  <c:v>price_cat(2)</c:v>
                </c:pt>
                <c:pt idx="3">
                  <c:v>price_cat(3)</c:v>
                </c:pt>
                <c:pt idx="4">
                  <c:v>price_cat(4)
Highest</c:v>
                </c:pt>
              </c:strCache>
            </c:strRef>
          </c:cat>
          <c:val>
            <c:numRef>
              <c:f>Sheet1!$B$2:$B$6</c:f>
              <c:numCache>
                <c:formatCode>General</c:formatCode>
                <c:ptCount val="5"/>
                <c:pt idx="0">
                  <c:v>125</c:v>
                </c:pt>
                <c:pt idx="1">
                  <c:v>5</c:v>
                </c:pt>
                <c:pt idx="2">
                  <c:v>6</c:v>
                </c:pt>
                <c:pt idx="3">
                  <c:v>10</c:v>
                </c:pt>
                <c:pt idx="4">
                  <c:v>102</c:v>
                </c:pt>
              </c:numCache>
            </c:numRef>
          </c:val>
          <c:extLst>
            <c:ext xmlns:c16="http://schemas.microsoft.com/office/drawing/2014/chart" uri="{C3380CC4-5D6E-409C-BE32-E72D297353CC}">
              <c16:uniqueId val="{00000009-3FB8-4E0D-AE5D-6DD871D5F077}"/>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800"/>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800"/>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txPr>
    <a:bodyPr/>
    <a:lstStyle/>
    <a:p>
      <a:pPr>
        <a:defRPr>
          <a:latin typeface="Aptos" panose="020B00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a:extLst>
              <a:ext uri="{FF2B5EF4-FFF2-40B4-BE49-F238E27FC236}">
                <a16:creationId xmlns:a16="http://schemas.microsoft.com/office/drawing/2014/main" id="{36120120-0744-3B8E-0BD0-A02671F1FD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a:extLst>
              <a:ext uri="{FF2B5EF4-FFF2-40B4-BE49-F238E27FC236}">
                <a16:creationId xmlns:a16="http://schemas.microsoft.com/office/drawing/2014/main" id="{3BBDA698-D00D-7427-4949-9757ED5EA9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666952-E2AE-4DCA-9FED-7C6D0A0A55CE}" type="datetimeFigureOut">
              <a:rPr lang="sk-SK" smtClean="0"/>
              <a:t>7. 9. 2026</a:t>
            </a:fld>
            <a:endParaRPr lang="sk-SK"/>
          </a:p>
        </p:txBody>
      </p:sp>
      <p:sp>
        <p:nvSpPr>
          <p:cNvPr id="4" name="Zástupný objekt pre pätu 3">
            <a:extLst>
              <a:ext uri="{FF2B5EF4-FFF2-40B4-BE49-F238E27FC236}">
                <a16:creationId xmlns:a16="http://schemas.microsoft.com/office/drawing/2014/main" id="{665E50A5-CE82-7BE5-5269-FE75819DFB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5" name="Zástupný objekt pre číslo snímky 4">
            <a:extLst>
              <a:ext uri="{FF2B5EF4-FFF2-40B4-BE49-F238E27FC236}">
                <a16:creationId xmlns:a16="http://schemas.microsoft.com/office/drawing/2014/main" id="{ED371296-C06E-7827-5F91-B57323BF0C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7C6473-9AAB-432F-850C-9021FAE4BAFB}" type="slidenum">
              <a:rPr lang="sk-SK" smtClean="0"/>
              <a:t>‹#›</a:t>
            </a:fld>
            <a:endParaRPr lang="sk-SK"/>
          </a:p>
        </p:txBody>
      </p:sp>
    </p:spTree>
    <p:extLst>
      <p:ext uri="{BB962C8B-B14F-4D97-AF65-F5344CB8AC3E}">
        <p14:creationId xmlns:p14="http://schemas.microsoft.com/office/powerpoint/2010/main" val="3844487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3B6AA9-7975-354A-A998-04EF9469A609}" type="datetimeFigureOut">
              <a:rPr lang="sk-SK" smtClean="0"/>
              <a:t>7. 9. 2026</a:t>
            </a:fld>
            <a:endParaRPr lang="sk-S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k-S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E1512-5E53-DD4B-AFA2-A8661F5B2C62}" type="slidenum">
              <a:rPr lang="sk-SK" smtClean="0"/>
              <a:t>‹#›</a:t>
            </a:fld>
            <a:endParaRPr lang="sk-SK"/>
          </a:p>
        </p:txBody>
      </p:sp>
    </p:spTree>
    <p:extLst>
      <p:ext uri="{BB962C8B-B14F-4D97-AF65-F5344CB8AC3E}">
        <p14:creationId xmlns:p14="http://schemas.microsoft.com/office/powerpoint/2010/main" val="166656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František Kurimský, I am from the Department of Electric Power Engineering at the Technical University of </a:t>
            </a:r>
            <a:r>
              <a:rPr lang="en-US" dirty="0" err="1"/>
              <a:t>Košice</a:t>
            </a:r>
            <a:r>
              <a:rPr lang="en-US" dirty="0"/>
              <a:t> in Slovakia. Today I will present our work on analyzing the relationship between solar and wind energy generation and electricity prices in Germany, using a data mining method called GUHA. This research covers ten years of data, from 2015 to 2024.</a:t>
            </a:r>
          </a:p>
        </p:txBody>
      </p:sp>
      <p:sp>
        <p:nvSpPr>
          <p:cNvPr id="4" name="Slide Number Placeholder 3"/>
          <p:cNvSpPr>
            <a:spLocks noGrp="1"/>
          </p:cNvSpPr>
          <p:nvPr>
            <p:ph type="sldNum" sz="quarter" idx="5"/>
          </p:nvPr>
        </p:nvSpPr>
        <p:spPr/>
        <p:txBody>
          <a:bodyPr/>
          <a:lstStyle/>
          <a:p>
            <a:fld id="{FCBE1512-5E53-DD4B-AFA2-A8661F5B2C62}" type="slidenum">
              <a:rPr lang="sk-SK" smtClean="0"/>
              <a:t>1</a:t>
            </a:fld>
            <a:endParaRPr lang="sk-SK"/>
          </a:p>
        </p:txBody>
      </p:sp>
    </p:spTree>
    <p:extLst>
      <p:ext uri="{BB962C8B-B14F-4D97-AF65-F5344CB8AC3E}">
        <p14:creationId xmlns:p14="http://schemas.microsoft.com/office/powerpoint/2010/main" val="3936567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"Europe is rapidly expanding wind and solar, and this is being driven by the Fit for 55 package — the EU's commitment to cut greenhouse gas emissions by 55% by 2030. This is forcing every member state, including Germany, to grow renewables fast."</a:t>
            </a:r>
          </a:p>
          <a:p>
            <a:r>
              <a:rPr lang="en-US" dirty="0"/>
              <a:t>"Germany is leading this transition. As you can see on the right, renewables already account for over 61% of electricity generation — that is 4,400 gigawatt hours out of roughly 7,800. Fossil fuels are now the minority at just 38%."</a:t>
            </a:r>
          </a:p>
          <a:p>
            <a:r>
              <a:rPr lang="en-US" dirty="0"/>
              <a:t>"But this shift changes how electricity markets work. When a lot of wind and solar generate at the same time, prices behave very differently than in a fossil-fuel dominated market. Prices can drop sharply, sometimes even go negative, or spike during low generation periods."</a:t>
            </a:r>
          </a:p>
          <a:p>
            <a:r>
              <a:rPr lang="en-US" dirty="0"/>
              <a:t>"Traditional analysis methods rely on pre-set assumptions about what patterns to look for — and because of that, they can easily miss hidden or time-specific relationships in the data. Our study takes a data-driven approach — we let the data reveal these patterns freely, without deciding in advance what we expect to find."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FE848-DBE2-52C5-15C9-61536287827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3F6C13C-F7D8-AE90-102D-AE258A1ECC4F}"/>
              </a:ext>
            </a:extLst>
          </p:cNvPr>
          <p:cNvSpPr>
            <a:spLocks noGrp="1"/>
          </p:cNvSpPr>
          <p:nvPr>
            <p:ph type="body" idx="1"/>
          </p:nvPr>
        </p:nvSpPr>
        <p:spPr/>
        <p:txBody>
          <a:bodyPr/>
          <a:lstStyle/>
          <a:p>
            <a:r>
              <a:rPr lang="en-US" dirty="0"/>
              <a:t>"Europe is rapidly expanding wind and solar, and this is being driven by the Fit for 55 package — the EU's commitment to cut greenhouse gas emissions by 55% by 2030. This is forcing every member state, including Germany, to grow renewables fast."</a:t>
            </a:r>
          </a:p>
          <a:p>
            <a:r>
              <a:rPr lang="en-US" dirty="0"/>
              <a:t>"Germany is leading this transition. As you can see on the right, renewables already account for over 61% of electricity generation — that is 4,400 gigawatt hours out of roughly 7,800. Fossil fuels are now the minority at just 38%."</a:t>
            </a:r>
          </a:p>
          <a:p>
            <a:r>
              <a:rPr lang="en-US" dirty="0"/>
              <a:t>"But this shift changes how electricity markets work. When a lot of wind and solar generate at the same time, prices behave very differently than in a fossil-fuel dominated market. Prices can drop sharply, sometimes even go negative, or spike during low generation periods."</a:t>
            </a:r>
          </a:p>
          <a:p>
            <a:r>
              <a:rPr lang="en-US" dirty="0"/>
              <a:t>"Traditional analysis methods rely on pre-set assumptions about what patterns to look for — and because of that, they can easily miss hidden or time-specific relationships in the data. Our study takes a data-driven approach — we let the data reveal these patterns freely, without deciding in advance what we expect to find."</a:t>
            </a:r>
          </a:p>
        </p:txBody>
      </p:sp>
    </p:spTree>
    <p:extLst>
      <p:ext uri="{BB962C8B-B14F-4D97-AF65-F5344CB8AC3E}">
        <p14:creationId xmlns:p14="http://schemas.microsoft.com/office/powerpoint/2010/main" val="4077939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"Existing research on renewables and electricity prices falls into two groups. Econometric models rely on pre-defined model assumptions — they are built around a specific structure before even looking at the data. Forecasting models are more data-driven, but their goal is purely prediction accuracy — they are not designed to help us understand what is actually happening in the market."</a:t>
            </a:r>
          </a:p>
          <a:p>
            <a:r>
              <a:rPr lang="en-US" dirty="0"/>
              <a:t>"Neither of these approaches is designed to freely discover conditional, time-specific patterns. For example — what specifically happens at hour 18 in a low-wind year, or during a midday solar peak in summer. These patterns exist in the data, but traditional methods are not built to find them."</a:t>
            </a:r>
          </a:p>
          <a:p>
            <a:r>
              <a:rPr lang="en-US" dirty="0"/>
              <a:t>"In this study we use an exploratory approach with no pre-defined assumptions. We focus on interpretable and readable results, and we systematically explore all possible combinations of conditions. The patterns emerge directly from the data."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61110-9C63-1636-FCDF-35A792187F0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FF7DA9F-4038-5AA6-5441-34158CBA95D6}"/>
              </a:ext>
            </a:extLst>
          </p:cNvPr>
          <p:cNvSpPr>
            <a:spLocks noGrp="1"/>
          </p:cNvSpPr>
          <p:nvPr>
            <p:ph type="body" idx="1"/>
          </p:nvPr>
        </p:nvSpPr>
        <p:spPr/>
        <p:txBody>
          <a:bodyPr/>
          <a:lstStyle/>
          <a:p>
            <a:r>
              <a:rPr lang="en-US" dirty="0"/>
              <a:t>"GUHA was developed in 1966 and is one of the earliest data mining methods. Instead of testing what you already expect, it automatically generates and tests all possible patterns in the data."</a:t>
            </a:r>
          </a:p>
          <a:p>
            <a:r>
              <a:rPr lang="en-US" dirty="0"/>
              <a:t>"The results are simple if-then rules. The math behind it is also simple — out of all hours where the condition is true, at least 60% of them must also show the expected price outcome. That is what we call confidence."</a:t>
            </a:r>
          </a:p>
          <a:p>
            <a:r>
              <a:rPr lang="en-US" dirty="0"/>
              <a:t>"For example — every single time solar was high and wind was high, the price was in the lowest category. 100% confidence."</a:t>
            </a:r>
          </a:p>
        </p:txBody>
      </p:sp>
    </p:spTree>
    <p:extLst>
      <p:ext uri="{BB962C8B-B14F-4D97-AF65-F5344CB8AC3E}">
        <p14:creationId xmlns:p14="http://schemas.microsoft.com/office/powerpoint/2010/main" val="2827384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8E835-6710-1256-910A-826919BC3C6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007CB55-3649-6053-F385-7371AFA94426}"/>
              </a:ext>
            </a:extLst>
          </p:cNvPr>
          <p:cNvSpPr>
            <a:spLocks noGrp="1"/>
          </p:cNvSpPr>
          <p:nvPr>
            <p:ph type="body" idx="1"/>
          </p:nvPr>
        </p:nvSpPr>
        <p:spPr/>
        <p:txBody>
          <a:bodyPr/>
          <a:lstStyle/>
          <a:p>
            <a:r>
              <a:rPr lang="en-US" dirty="0"/>
              <a:t>"To understand how established GUHA is in the scientific community, we did a bibliometric analysis. We found 94 publications with 767 citations total and an h-index of 14 — which shows the method has a solid position in data mining research."</a:t>
            </a:r>
          </a:p>
          <a:p>
            <a:r>
              <a:rPr lang="en-US" dirty="0"/>
              <a:t>"We also did a keyword co-occurrence analysis. Out of 195 distinct keywords, most appear only once — which tells us GUHA has been applied across a very wide range of domains. Not just data mining, but also financial markets, behavioral finance, and customer equity."</a:t>
            </a:r>
          </a:p>
          <a:p>
            <a:r>
              <a:rPr lang="en-US" dirty="0"/>
              <a:t>"As you can see in the network, the three central topics are data mining, association rules and GUHA method — which is exactly what our study builds on."</a:t>
            </a:r>
          </a:p>
        </p:txBody>
      </p:sp>
    </p:spTree>
    <p:extLst>
      <p:ext uri="{BB962C8B-B14F-4D97-AF65-F5344CB8AC3E}">
        <p14:creationId xmlns:p14="http://schemas.microsoft.com/office/powerpoint/2010/main" val="453247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71F1-021D-D7B6-B7DA-3F5A4F6EDBA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960974D-1CFF-355C-4467-AF67A705E3EB}"/>
              </a:ext>
            </a:extLst>
          </p:cNvPr>
          <p:cNvSpPr>
            <a:spLocks noGrp="1"/>
          </p:cNvSpPr>
          <p:nvPr>
            <p:ph type="body" idx="1"/>
          </p:nvPr>
        </p:nvSpPr>
        <p:spPr/>
        <p:txBody>
          <a:bodyPr/>
          <a:lstStyle/>
          <a:p>
            <a:r>
              <a:rPr lang="en-US" dirty="0"/>
              <a:t>"This is the keyword co-occurrence network from our bibliometric analysis. The three dominant nodes are data mining, association rules and GUHA method — the core of the research field."</a:t>
            </a:r>
          </a:p>
          <a:p>
            <a:r>
              <a:rPr lang="en-US" dirty="0"/>
              <a:t>"Around them you can see methodological tools like lisp-miner, 4ft-miner and statistical inference. The wide spread of keywords across very different domains confirms that GUHA has been applied across many scientific fields — which motivates our application to energy market data."</a:t>
            </a:r>
          </a:p>
        </p:txBody>
      </p:sp>
    </p:spTree>
    <p:extLst>
      <p:ext uri="{BB962C8B-B14F-4D97-AF65-F5344CB8AC3E}">
        <p14:creationId xmlns:p14="http://schemas.microsoft.com/office/powerpoint/2010/main" val="3890786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analysis we used data from the Energy-Charts portal — a public platform providing hourly electricity generation and price data for Germany. We used ten years of data, from 2015 to 2024."</a:t>
            </a:r>
          </a:p>
          <a:p>
            <a:r>
              <a:rPr lang="en-US" dirty="0"/>
              <a:t>"We selected six key variables — solar, wind onshore, wind offshore, price, hour and year. Hour and year are already categorical, so no conversion was needed for them."</a:t>
            </a:r>
          </a:p>
          <a:p>
            <a:r>
              <a:rPr lang="en-US" dirty="0"/>
              <a:t>"For solar we created 10 equal-width categories per year, and for both wind onshore and offshore we created 5 equal-width categories per year. For price we used quantile-based categories — meaning each category contains roughly the same number of observations. All categories were created separately for each year to capture how the market changed over time."</a:t>
            </a:r>
          </a:p>
          <a:p>
            <a:r>
              <a:rPr lang="en-US" dirty="0"/>
              <a:t>"For the GUHA mining we used 4ft-Miner. Each rule must have between 3 and 5 conditions in the antecedent, minimum support of 30 cases, and minimum confidence of 60%. The consequent is always fixed to the price category."</a:t>
            </a:r>
          </a:p>
        </p:txBody>
      </p:sp>
      <p:sp>
        <p:nvSpPr>
          <p:cNvPr id="4" name="Slide Number Placeholder 3"/>
          <p:cNvSpPr>
            <a:spLocks noGrp="1"/>
          </p:cNvSpPr>
          <p:nvPr>
            <p:ph type="sldNum" sz="quarter" idx="5"/>
          </p:nvPr>
        </p:nvSpPr>
        <p:spPr/>
        <p:txBody>
          <a:bodyPr/>
          <a:lstStyle/>
          <a:p>
            <a:fld id="{FCBE1512-5E53-DD4B-AFA2-A8661F5B2C62}" type="slidenum">
              <a:rPr lang="sk-SK" smtClean="0"/>
              <a:t>8</a:t>
            </a:fld>
            <a:endParaRPr lang="sk-SK"/>
          </a:p>
        </p:txBody>
      </p:sp>
    </p:spTree>
    <p:extLst>
      <p:ext uri="{BB962C8B-B14F-4D97-AF65-F5344CB8AC3E}">
        <p14:creationId xmlns:p14="http://schemas.microsoft.com/office/powerpoint/2010/main" val="2595530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the distribution of all categorical variables across the full dataset. Let me quickly walk you through the key observations."</a:t>
            </a:r>
          </a:p>
          <a:p>
            <a:r>
              <a:rPr lang="en-US" dirty="0"/>
              <a:t>"Price categories are almost perfectly balanced — that is expected because we used quantile-based discretization, so each category has roughly the same number of observations."</a:t>
            </a:r>
          </a:p>
          <a:p>
            <a:r>
              <a:rPr lang="en-US" dirty="0"/>
              <a:t>"For solar, category 0 is by far the most frequent — even though we filtered for solar-active hours, in many of those hours solar is not generating at full capacity due to clouds and other factors."</a:t>
            </a:r>
          </a:p>
          <a:p>
            <a:r>
              <a:rPr lang="en-US" dirty="0"/>
              <a:t>"For wind onshore and offshore, most observations fall in the lowest categories — meaning low wind production is the most common condition in our dataset."</a:t>
            </a:r>
          </a:p>
          <a:p>
            <a:r>
              <a:rPr lang="en-US" dirty="0"/>
              <a:t>"The hour distribution starts at 3 and ends at 19 — directly reflecting our solar filter. And for months, summer months appear more frequently than winter — again because of the solar filter."</a:t>
            </a:r>
          </a:p>
          <a:p>
            <a:endParaRPr lang="en-US" dirty="0"/>
          </a:p>
        </p:txBody>
      </p:sp>
      <p:sp>
        <p:nvSpPr>
          <p:cNvPr id="4" name="Slide Number Placeholder 3"/>
          <p:cNvSpPr>
            <a:spLocks noGrp="1"/>
          </p:cNvSpPr>
          <p:nvPr>
            <p:ph type="sldNum" sz="quarter" idx="5"/>
          </p:nvPr>
        </p:nvSpPr>
        <p:spPr/>
        <p:txBody>
          <a:bodyPr/>
          <a:lstStyle/>
          <a:p>
            <a:fld id="{FCBE1512-5E53-DD4B-AFA2-A8661F5B2C62}" type="slidenum">
              <a:rPr lang="sk-SK" smtClean="0"/>
              <a:t>9</a:t>
            </a:fld>
            <a:endParaRPr lang="sk-SK"/>
          </a:p>
        </p:txBody>
      </p:sp>
    </p:spTree>
    <p:extLst>
      <p:ext uri="{BB962C8B-B14F-4D97-AF65-F5344CB8AC3E}">
        <p14:creationId xmlns:p14="http://schemas.microsoft.com/office/powerpoint/2010/main" val="2039254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our defined constraints — minimum support of 30 cases and minimum confidence of 60% — we extracted 248 association rules in total. The first and most striking observation is how unevenly these rules are distributed across price categories."</a:t>
            </a:r>
          </a:p>
          <a:p>
            <a:r>
              <a:rPr lang="en-US" dirty="0"/>
              <a:t>"125 rules describe the lowest price category — </a:t>
            </a:r>
            <a:r>
              <a:rPr lang="en-US" dirty="0" err="1"/>
              <a:t>price_cat</a:t>
            </a:r>
            <a:r>
              <a:rPr lang="en-US" dirty="0"/>
              <a:t> 0. 102 rules describe the highest price category — </a:t>
            </a:r>
            <a:r>
              <a:rPr lang="en-US" dirty="0" err="1"/>
              <a:t>price_cat</a:t>
            </a:r>
            <a:r>
              <a:rPr lang="en-US" dirty="0"/>
              <a:t> 4. Together that is 227 rules out of 248 — almost 90% of all rules describe only the extreme price categories. The middle categories — </a:t>
            </a:r>
            <a:r>
              <a:rPr lang="en-US" dirty="0" err="1"/>
              <a:t>price_cat</a:t>
            </a:r>
            <a:r>
              <a:rPr lang="en-US" dirty="0"/>
              <a:t> 1, 2 and 3 — have only 5, 6 and 10 rules respectively."</a:t>
            </a:r>
          </a:p>
          <a:p>
            <a:r>
              <a:rPr lang="en-US" dirty="0"/>
              <a:t>"This is already a very interesting finding on its own. It tells us that extreme price behavior — both very low and very high prices — is structurally more predictable and more rule-dense than moderate price levels. The market behaves most consistently under extreme renewable conditions."</a:t>
            </a:r>
          </a:p>
          <a:p>
            <a:r>
              <a:rPr lang="en-US" dirty="0"/>
              <a:t>"On the right side you can see the two dominant patterns we found. When renewable generation is abundant — high solar combined with high wind — prices are pushed to the lowest category. This is the classic merit-order effect. On the other hand, when renewable generation is scarce — especially during evening peak hours in recent years like 2024 — prices are pushed to the highest category. The middle categories are much more complex and year-specific, concentrated in early morning hours in years like 2016 and 2021."</a:t>
            </a:r>
          </a:p>
        </p:txBody>
      </p:sp>
      <p:sp>
        <p:nvSpPr>
          <p:cNvPr id="4" name="Slide Number Placeholder 3"/>
          <p:cNvSpPr>
            <a:spLocks noGrp="1"/>
          </p:cNvSpPr>
          <p:nvPr>
            <p:ph type="sldNum" sz="quarter" idx="5"/>
          </p:nvPr>
        </p:nvSpPr>
        <p:spPr/>
        <p:txBody>
          <a:bodyPr/>
          <a:lstStyle/>
          <a:p>
            <a:fld id="{FCBE1512-5E53-DD4B-AFA2-A8661F5B2C62}" type="slidenum">
              <a:rPr lang="sk-SK" smtClean="0"/>
              <a:t>10</a:t>
            </a:fld>
            <a:endParaRPr lang="sk-SK"/>
          </a:p>
        </p:txBody>
      </p:sp>
    </p:spTree>
    <p:extLst>
      <p:ext uri="{BB962C8B-B14F-4D97-AF65-F5344CB8AC3E}">
        <p14:creationId xmlns:p14="http://schemas.microsoft.com/office/powerpoint/2010/main" val="2496025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walk you through the most important rules associated with low prices. We found 125 rules in total for this category. The most striking one is </a:t>
            </a:r>
            <a:r>
              <a:rPr lang="en-US" dirty="0" err="1"/>
              <a:t>solar_cat</a:t>
            </a:r>
            <a:r>
              <a:rPr lang="en-US" dirty="0"/>
              <a:t> 5, wind onshore category 3 and wind offshore category 2 — this rule achieves 100% confidence in 31 cases. This means every single time these conditions occurred in our ten year dataset, the price was in the lowest category. No exceptions."</a:t>
            </a:r>
          </a:p>
          <a:p>
            <a:r>
              <a:rPr lang="en-US" dirty="0"/>
              <a:t>"The second and third rules are near-deterministic as well — 94.6% and 85.5% confidence. These all share the same characteristic — high solar combined with moderate to high wind production. The message is very clear — when renewables are abundant, this consistently co-occurs with the lowest price category."</a:t>
            </a:r>
          </a:p>
          <a:p>
            <a:r>
              <a:rPr lang="en-US" dirty="0"/>
              <a:t>"The last two rules introduce a time dimension. </a:t>
            </a:r>
            <a:r>
              <a:rPr lang="en-US" dirty="0" err="1"/>
              <a:t>Solar_cat</a:t>
            </a:r>
            <a:r>
              <a:rPr lang="en-US" dirty="0"/>
              <a:t> 5 with wind onshore category 2 at hour 13 — 93.3% confidence in 56 cases. </a:t>
            </a:r>
            <a:r>
              <a:rPr lang="en-US" dirty="0" err="1"/>
              <a:t>Solar_cat</a:t>
            </a:r>
            <a:r>
              <a:rPr lang="en-US" dirty="0"/>
              <a:t> 6 with wind onshore category 2 at hour 12 — 92.9% confidence in 39 cases. These midday rules show that the association with low prices is not just about how much renewable energy is generated — it is also very specifically linked to the midday solar peak hours. This is direct evidence of the intra-day merit-order effect in our data."</a:t>
            </a:r>
          </a:p>
        </p:txBody>
      </p:sp>
      <p:sp>
        <p:nvSpPr>
          <p:cNvPr id="4" name="Slide Number Placeholder 3"/>
          <p:cNvSpPr>
            <a:spLocks noGrp="1"/>
          </p:cNvSpPr>
          <p:nvPr>
            <p:ph type="sldNum" sz="quarter" idx="5"/>
          </p:nvPr>
        </p:nvSpPr>
        <p:spPr/>
        <p:txBody>
          <a:bodyPr/>
          <a:lstStyle/>
          <a:p>
            <a:fld id="{FCBE1512-5E53-DD4B-AFA2-A8661F5B2C62}" type="slidenum">
              <a:rPr lang="sk-SK" smtClean="0"/>
              <a:t>11</a:t>
            </a:fld>
            <a:endParaRPr lang="sk-SK"/>
          </a:p>
        </p:txBody>
      </p:sp>
    </p:spTree>
    <p:extLst>
      <p:ext uri="{BB962C8B-B14F-4D97-AF65-F5344CB8AC3E}">
        <p14:creationId xmlns:p14="http://schemas.microsoft.com/office/powerpoint/2010/main" val="2330564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"Now the opposite picture — rules associated with the highest price category. We found 102 rules here. The pattern is completely symmetric to what we saw for low prices — but this time it is about renewable scarcity, not abundance."</a:t>
            </a:r>
          </a:p>
          <a:p>
            <a:r>
              <a:rPr lang="en-US" dirty="0">
                <a:effectLst/>
              </a:rPr>
              <a:t>"The highest support rule is </a:t>
            </a:r>
            <a:r>
              <a:rPr lang="en-US" dirty="0" err="1">
                <a:effectLst/>
              </a:rPr>
              <a:t>solar_cat</a:t>
            </a:r>
            <a:r>
              <a:rPr lang="en-US" dirty="0">
                <a:effectLst/>
              </a:rPr>
              <a:t> 0, wind onshore category 0 and year 2024 — 463 cases with 66.9% confidence. This is by far the most frequent rule in our entire dataset. In 2024, when both solar and wind were in their lowest category, the price was in the highest category almost 67% of the time."</a:t>
            </a:r>
          </a:p>
          <a:p>
            <a:r>
              <a:rPr lang="en-US" dirty="0">
                <a:effectLst/>
              </a:rPr>
              <a:t>"When we add wind offshore category 0 as well — so all three renewables at their minimum simultaneously — the confidence jumps to 74.3% in 260 cases. When all three renewables are scarce at the same time, the association with high prices becomes even stronger."</a:t>
            </a:r>
          </a:p>
          <a:p>
            <a:r>
              <a:rPr lang="en-US" dirty="0">
                <a:effectLst/>
              </a:rPr>
              <a:t>"But the most extreme rules involve the time dimension. </a:t>
            </a:r>
            <a:r>
              <a:rPr lang="en-US" dirty="0" err="1">
                <a:effectLst/>
              </a:rPr>
              <a:t>Solar_cat</a:t>
            </a:r>
            <a:r>
              <a:rPr lang="en-US" dirty="0">
                <a:effectLst/>
              </a:rPr>
              <a:t> 0, wind onshore 0, year 2024 and hour 18 — evening peak hour — shows 95.8% confidence in 91 cases. And when we add wind offshore 0 to that same condition, confidence reaches 98% in 50 cases. During the evening peak in 2024, when no renewables were generating, the price was almost always in the highest category."</a:t>
            </a:r>
          </a:p>
          <a:p>
            <a:r>
              <a:rPr lang="en-US" dirty="0">
                <a:effectLst/>
              </a:rPr>
              <a:t>"Even outside of 2024, morning hours show this pattern. Low solar and low wind at hour 8 is associated with the highest price category with 71.7% confidence across 193 cases — showing this is not just a 2024 phenomenon but a recurring structural pattern across the full ten years."</a:t>
            </a:r>
          </a:p>
          <a:p>
            <a:endParaRPr lang="en-US" dirty="0">
              <a:effectLst/>
            </a:endParaRPr>
          </a:p>
        </p:txBody>
      </p:sp>
      <p:sp>
        <p:nvSpPr>
          <p:cNvPr id="4" name="Slide Number Placeholder 3"/>
          <p:cNvSpPr>
            <a:spLocks noGrp="1"/>
          </p:cNvSpPr>
          <p:nvPr>
            <p:ph type="sldNum" sz="quarter" idx="5"/>
          </p:nvPr>
        </p:nvSpPr>
        <p:spPr/>
        <p:txBody>
          <a:bodyPr/>
          <a:lstStyle/>
          <a:p>
            <a:fld id="{FCBE1512-5E53-DD4B-AFA2-A8661F5B2C62}" type="slidenum">
              <a:rPr lang="sk-SK" smtClean="0"/>
              <a:t>12</a:t>
            </a:fld>
            <a:endParaRPr lang="sk-SK"/>
          </a:p>
        </p:txBody>
      </p:sp>
    </p:spTree>
    <p:extLst>
      <p:ext uri="{BB962C8B-B14F-4D97-AF65-F5344CB8AC3E}">
        <p14:creationId xmlns:p14="http://schemas.microsoft.com/office/powerpoint/2010/main" val="1059183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53122-6A46-437F-5AB3-0595FEB96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0632A-3E40-4E30-6FF0-A5627E3CA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EA636-B7AF-6190-FB63-3FF1A8FD93B2}"/>
              </a:ext>
            </a:extLst>
          </p:cNvPr>
          <p:cNvSpPr>
            <a:spLocks noGrp="1"/>
          </p:cNvSpPr>
          <p:nvPr>
            <p:ph type="body" idx="1"/>
          </p:nvPr>
        </p:nvSpPr>
        <p:spPr/>
        <p:txBody>
          <a:bodyPr/>
          <a:lstStyle/>
          <a:p>
            <a:r>
              <a:rPr lang="en-US" dirty="0"/>
              <a:t>"This Sankey diagram visualizes all 248 association rules we extracted. Each flow represents a chain of conditions — starting from solar category on the left, through wind onshore, wind offshore, year and hour — all flowing into the price category on the right."</a:t>
            </a:r>
          </a:p>
          <a:p>
            <a:r>
              <a:rPr lang="en-US" dirty="0"/>
              <a:t>"You can immediately see two dominant patterns. The large orange block at the top is </a:t>
            </a:r>
            <a:r>
              <a:rPr lang="en-US" dirty="0" err="1"/>
              <a:t>solar_cat</a:t>
            </a:r>
            <a:r>
              <a:rPr lang="en-US" dirty="0"/>
              <a:t> 0 — low solar — and most of its flow goes to the right side towards </a:t>
            </a:r>
            <a:r>
              <a:rPr lang="en-US" dirty="0" err="1"/>
              <a:t>price_cat</a:t>
            </a:r>
            <a:r>
              <a:rPr lang="en-US" dirty="0"/>
              <a:t> 4 — the highest prices. On the other hand, the lower solar categories with higher wind categories flow towards </a:t>
            </a:r>
            <a:r>
              <a:rPr lang="en-US" dirty="0" err="1"/>
              <a:t>price_cat</a:t>
            </a:r>
            <a:r>
              <a:rPr lang="en-US" dirty="0"/>
              <a:t> 0 — the lowest prices."</a:t>
            </a:r>
          </a:p>
          <a:p>
            <a:r>
              <a:rPr lang="en-US" dirty="0"/>
              <a:t>"The width of each flow represents how many cases that rule covers — so the thicker the line, the more frequently that combination occurred in our ten year dataset."</a:t>
            </a:r>
          </a:p>
          <a:p>
            <a:r>
              <a:rPr lang="en-US" dirty="0"/>
              <a:t>"This diagram is mainly descriptive — it gives a complete overview of all discovered associations at once.</a:t>
            </a:r>
          </a:p>
        </p:txBody>
      </p:sp>
      <p:sp>
        <p:nvSpPr>
          <p:cNvPr id="4" name="Slide Number Placeholder 3">
            <a:extLst>
              <a:ext uri="{FF2B5EF4-FFF2-40B4-BE49-F238E27FC236}">
                <a16:creationId xmlns:a16="http://schemas.microsoft.com/office/drawing/2014/main" id="{8E8700D9-E108-6C1C-5C5B-E1DE1EFC3C94}"/>
              </a:ext>
            </a:extLst>
          </p:cNvPr>
          <p:cNvSpPr>
            <a:spLocks noGrp="1"/>
          </p:cNvSpPr>
          <p:nvPr>
            <p:ph type="sldNum" sz="quarter" idx="5"/>
          </p:nvPr>
        </p:nvSpPr>
        <p:spPr/>
        <p:txBody>
          <a:bodyPr/>
          <a:lstStyle/>
          <a:p>
            <a:fld id="{FCBE1512-5E53-DD4B-AFA2-A8661F5B2C62}" type="slidenum">
              <a:rPr lang="sk-SK" smtClean="0"/>
              <a:t>13</a:t>
            </a:fld>
            <a:endParaRPr lang="sk-SK"/>
          </a:p>
        </p:txBody>
      </p:sp>
    </p:spTree>
    <p:extLst>
      <p:ext uri="{BB962C8B-B14F-4D97-AF65-F5344CB8AC3E}">
        <p14:creationId xmlns:p14="http://schemas.microsoft.com/office/powerpoint/2010/main" val="3008077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"To summarize our key findings — high solar and wind generation is strongly associated with the lowest price category, with some rules reaching 100% confidence. On the other side, low renewable output during evening peak hours — specifically hour 18 in 2024 — is associated with the highest price category, up to 98% confidence."</a:t>
            </a:r>
          </a:p>
          <a:p>
            <a:r>
              <a:rPr lang="en-US" dirty="0"/>
              <a:t>"Year-specific patterns also show that the market structurally evolved over the decade — price volatility peaked in 2021 and 2022 and partially normalized in 2024."</a:t>
            </a:r>
          </a:p>
          <a:p>
            <a:r>
              <a:rPr lang="en-US" dirty="0"/>
              <a:t>"Importantly, GUHA produced fully interpretable, hypothesis-free rules that complement existing regression and forecasting approaches — not replacing them, but adding a different perspective."</a:t>
            </a:r>
          </a:p>
          <a:p>
            <a:r>
              <a:rPr lang="en-US" dirty="0"/>
              <a:t>"For future work we plan to extend the analysis to nighttime and winter periods, include demand-side and cross-border variables, and apply formal validation. We also want to extend the analysis beyond Germany to other European markets."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Thank you for your attention. To summarize the key messages: wind value decline is real and growing in high-penetration markets like Germany. Poland still has good conditions but needs to prepare. Capture price and capture rate are essential tools for evaluating wind projects. The success of Fit for 55 depends on improving market design - not just building more turbines, but also building storage, better cross-border grids, and smarter contract mechanisms. I am happy to answer any questions.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28F018F4-B38F-2E44-8A38-1A1EA2D36F56}"/>
              </a:ext>
            </a:extLst>
          </p:cNvPr>
          <p:cNvSpPr>
            <a:spLocks noGrp="1"/>
          </p:cNvSpPr>
          <p:nvPr>
            <p:ph type="body" sz="quarter" idx="10" hasCustomPrompt="1"/>
          </p:nvPr>
        </p:nvSpPr>
        <p:spPr>
          <a:xfrm>
            <a:off x="1097911" y="2515053"/>
            <a:ext cx="9996178" cy="707118"/>
          </a:xfrm>
          <a:prstGeom prst="rect">
            <a:avLst/>
          </a:prstGeom>
        </p:spPr>
        <p:txBody>
          <a:bodyPr>
            <a:noAutofit/>
          </a:bodyPr>
          <a:lstStyle>
            <a:lvl1pPr marL="0" indent="0">
              <a:buNone/>
              <a:defRPr sz="4800">
                <a:solidFill>
                  <a:schemeClr val="bg1"/>
                </a:solidFill>
                <a:latin typeface="Arial" panose="020B0604020202020204" pitchFamily="34" charset="0"/>
                <a:cs typeface="Arial" panose="020B0604020202020204" pitchFamily="34" charset="0"/>
              </a:defRPr>
            </a:lvl1pPr>
          </a:lstStyle>
          <a:p>
            <a:pPr lvl="0"/>
            <a:r>
              <a:rPr lang="sk-SK" dirty="0"/>
              <a:t>NADPIS</a:t>
            </a:r>
          </a:p>
        </p:txBody>
      </p:sp>
      <p:sp>
        <p:nvSpPr>
          <p:cNvPr id="13" name="Text Placeholder 11">
            <a:extLst>
              <a:ext uri="{FF2B5EF4-FFF2-40B4-BE49-F238E27FC236}">
                <a16:creationId xmlns:a16="http://schemas.microsoft.com/office/drawing/2014/main" id="{4B950876-6C55-6740-A374-92050844C5D3}"/>
              </a:ext>
            </a:extLst>
          </p:cNvPr>
          <p:cNvSpPr>
            <a:spLocks noGrp="1"/>
          </p:cNvSpPr>
          <p:nvPr>
            <p:ph type="body" sz="quarter" idx="11" hasCustomPrompt="1"/>
          </p:nvPr>
        </p:nvSpPr>
        <p:spPr>
          <a:xfrm>
            <a:off x="1097911" y="3222171"/>
            <a:ext cx="9996178" cy="1382486"/>
          </a:xfrm>
          <a:prstGeom prst="rect">
            <a:avLst/>
          </a:prstGeom>
        </p:spPr>
        <p:txBody>
          <a:bodyPr>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sk-SK" dirty="0"/>
              <a:t>PODNADPIS PREZENTÁCIE</a:t>
            </a:r>
          </a:p>
        </p:txBody>
      </p:sp>
      <p:sp>
        <p:nvSpPr>
          <p:cNvPr id="11" name="Text Placeholder 11">
            <a:extLst>
              <a:ext uri="{FF2B5EF4-FFF2-40B4-BE49-F238E27FC236}">
                <a16:creationId xmlns:a16="http://schemas.microsoft.com/office/drawing/2014/main" id="{CB97A56A-3D72-2A4C-95D1-7235114C82EA}"/>
              </a:ext>
            </a:extLst>
          </p:cNvPr>
          <p:cNvSpPr>
            <a:spLocks noGrp="1"/>
          </p:cNvSpPr>
          <p:nvPr>
            <p:ph type="body" sz="quarter" idx="12" hasCustomPrompt="1"/>
          </p:nvPr>
        </p:nvSpPr>
        <p:spPr>
          <a:xfrm>
            <a:off x="1097911" y="4609193"/>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Meno a priezvisko študenta</a:t>
            </a:r>
          </a:p>
        </p:txBody>
      </p:sp>
      <p:sp>
        <p:nvSpPr>
          <p:cNvPr id="14" name="Text Placeholder 11">
            <a:extLst>
              <a:ext uri="{FF2B5EF4-FFF2-40B4-BE49-F238E27FC236}">
                <a16:creationId xmlns:a16="http://schemas.microsoft.com/office/drawing/2014/main" id="{22810C69-3273-DA4A-BFEE-D5ABF84768D0}"/>
              </a:ext>
            </a:extLst>
          </p:cNvPr>
          <p:cNvSpPr>
            <a:spLocks noGrp="1"/>
          </p:cNvSpPr>
          <p:nvPr>
            <p:ph type="body" sz="quarter" idx="13" hasCustomPrompt="1"/>
          </p:nvPr>
        </p:nvSpPr>
        <p:spPr>
          <a:xfrm>
            <a:off x="1097911" y="4983661"/>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Meno a priezvisko školiteľa</a:t>
            </a:r>
          </a:p>
        </p:txBody>
      </p:sp>
      <p:sp>
        <p:nvSpPr>
          <p:cNvPr id="15" name="Text Placeholder 11">
            <a:extLst>
              <a:ext uri="{FF2B5EF4-FFF2-40B4-BE49-F238E27FC236}">
                <a16:creationId xmlns:a16="http://schemas.microsoft.com/office/drawing/2014/main" id="{B98B4246-0B6F-E640-B986-82EBEB43412C}"/>
              </a:ext>
            </a:extLst>
          </p:cNvPr>
          <p:cNvSpPr>
            <a:spLocks noGrp="1"/>
          </p:cNvSpPr>
          <p:nvPr>
            <p:ph type="body" sz="quarter" idx="14" hasCustomPrompt="1"/>
          </p:nvPr>
        </p:nvSpPr>
        <p:spPr>
          <a:xfrm>
            <a:off x="1097911" y="5356294"/>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Názov katedry</a:t>
            </a:r>
          </a:p>
        </p:txBody>
      </p:sp>
      <p:sp>
        <p:nvSpPr>
          <p:cNvPr id="16" name="Text Placeholder 11">
            <a:extLst>
              <a:ext uri="{FF2B5EF4-FFF2-40B4-BE49-F238E27FC236}">
                <a16:creationId xmlns:a16="http://schemas.microsoft.com/office/drawing/2014/main" id="{264C7096-44EF-404A-906C-30A1AD23A7A0}"/>
              </a:ext>
            </a:extLst>
          </p:cNvPr>
          <p:cNvSpPr>
            <a:spLocks noGrp="1"/>
          </p:cNvSpPr>
          <p:nvPr>
            <p:ph type="body" sz="quarter" idx="15" hasCustomPrompt="1"/>
          </p:nvPr>
        </p:nvSpPr>
        <p:spPr>
          <a:xfrm>
            <a:off x="1097911" y="5731180"/>
            <a:ext cx="9996178" cy="370114"/>
          </a:xfrm>
          <a:prstGeom prst="rect">
            <a:avLst/>
          </a:prstGeom>
        </p:spPr>
        <p:txBody>
          <a:bodyPr anchor="ctr">
            <a:noAutofit/>
          </a:bodyPr>
          <a:lstStyle>
            <a:lvl1pPr marL="0" indent="0" algn="r">
              <a:buNone/>
              <a:defRPr sz="1600">
                <a:solidFill>
                  <a:schemeClr val="bg1"/>
                </a:solidFill>
                <a:latin typeface="Arial" panose="020B0604020202020204" pitchFamily="34" charset="0"/>
                <a:cs typeface="Arial" panose="020B0604020202020204" pitchFamily="34" charset="0"/>
              </a:defRPr>
            </a:lvl1pPr>
          </a:lstStyle>
          <a:p>
            <a:pPr lvl="0"/>
            <a:r>
              <a:rPr lang="sk-SK" dirty="0"/>
              <a:t>Dátum</a:t>
            </a:r>
          </a:p>
        </p:txBody>
      </p:sp>
    </p:spTree>
    <p:extLst>
      <p:ext uri="{BB962C8B-B14F-4D97-AF65-F5344CB8AC3E}">
        <p14:creationId xmlns:p14="http://schemas.microsoft.com/office/powerpoint/2010/main" val="2907407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áver">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40FF04A3-785C-A946-9332-C2EAFE6328C4}"/>
              </a:ext>
            </a:extLst>
          </p:cNvPr>
          <p:cNvSpPr>
            <a:spLocks noGrp="1"/>
          </p:cNvSpPr>
          <p:nvPr>
            <p:ph type="body" sz="quarter" idx="11" hasCustomPrompt="1"/>
          </p:nvPr>
        </p:nvSpPr>
        <p:spPr>
          <a:xfrm>
            <a:off x="1097911" y="3222170"/>
            <a:ext cx="9996178" cy="1518271"/>
          </a:xfrm>
          <a:prstGeom prst="rect">
            <a:avLst/>
          </a:prstGeom>
        </p:spPr>
        <p:txBody>
          <a:bodyPr>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sk-SK" dirty="0"/>
              <a:t>ĎAKUJEM ZA POZORNOSŤ</a:t>
            </a:r>
          </a:p>
        </p:txBody>
      </p:sp>
    </p:spTree>
    <p:extLst>
      <p:ext uri="{BB962C8B-B14F-4D97-AF65-F5344CB8AC3E}">
        <p14:creationId xmlns:p14="http://schemas.microsoft.com/office/powerpoint/2010/main" val="50445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5D3D52A-DA18-3545-AAEE-E0081083CB97}"/>
              </a:ext>
            </a:extLst>
          </p:cNvPr>
          <p:cNvSpPr>
            <a:spLocks noGrp="1"/>
          </p:cNvSpPr>
          <p:nvPr>
            <p:ph type="body" sz="quarter" idx="13" hasCustomPrompt="1"/>
          </p:nvPr>
        </p:nvSpPr>
        <p:spPr>
          <a:xfrm>
            <a:off x="1146220" y="1609366"/>
            <a:ext cx="10207580"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11" name="Text Placeholder 10">
            <a:extLst>
              <a:ext uri="{FF2B5EF4-FFF2-40B4-BE49-F238E27FC236}">
                <a16:creationId xmlns:a16="http://schemas.microsoft.com/office/drawing/2014/main" id="{FB86E5B1-08FD-EA40-9D89-2A8FA0CD8CCF}"/>
              </a:ext>
            </a:extLst>
          </p:cNvPr>
          <p:cNvSpPr>
            <a:spLocks noGrp="1"/>
          </p:cNvSpPr>
          <p:nvPr>
            <p:ph type="body" sz="quarter" idx="14" hasCustomPrompt="1"/>
          </p:nvPr>
        </p:nvSpPr>
        <p:spPr>
          <a:xfrm>
            <a:off x="1146221" y="871793"/>
            <a:ext cx="10207580"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1209807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5D3D52A-DA18-3545-AAEE-E0081083CB97}"/>
              </a:ext>
            </a:extLst>
          </p:cNvPr>
          <p:cNvSpPr>
            <a:spLocks noGrp="1"/>
          </p:cNvSpPr>
          <p:nvPr>
            <p:ph type="body" sz="quarter" idx="13" hasCustomPrompt="1"/>
          </p:nvPr>
        </p:nvSpPr>
        <p:spPr>
          <a:xfrm>
            <a:off x="1146220" y="1609366"/>
            <a:ext cx="5015094"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a:p>
            <a:pPr lvl="0"/>
            <a:endParaRPr lang="sk-SK" dirty="0"/>
          </a:p>
        </p:txBody>
      </p:sp>
      <p:sp>
        <p:nvSpPr>
          <p:cNvPr id="11" name="Text Placeholder 10">
            <a:extLst>
              <a:ext uri="{FF2B5EF4-FFF2-40B4-BE49-F238E27FC236}">
                <a16:creationId xmlns:a16="http://schemas.microsoft.com/office/drawing/2014/main" id="{FB86E5B1-08FD-EA40-9D89-2A8FA0CD8CCF}"/>
              </a:ext>
            </a:extLst>
          </p:cNvPr>
          <p:cNvSpPr>
            <a:spLocks noGrp="1"/>
          </p:cNvSpPr>
          <p:nvPr>
            <p:ph type="body" sz="quarter" idx="14" hasCustomPrompt="1"/>
          </p:nvPr>
        </p:nvSpPr>
        <p:spPr>
          <a:xfrm>
            <a:off x="1146221" y="871793"/>
            <a:ext cx="10207580"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6" name="Text Placeholder 7">
            <a:extLst>
              <a:ext uri="{FF2B5EF4-FFF2-40B4-BE49-F238E27FC236}">
                <a16:creationId xmlns:a16="http://schemas.microsoft.com/office/drawing/2014/main" id="{E56B732E-6592-2F4F-891F-A80D5BE2632E}"/>
              </a:ext>
            </a:extLst>
          </p:cNvPr>
          <p:cNvSpPr>
            <a:spLocks noGrp="1"/>
          </p:cNvSpPr>
          <p:nvPr>
            <p:ph type="body" sz="quarter" idx="15" hasCustomPrompt="1"/>
          </p:nvPr>
        </p:nvSpPr>
        <p:spPr>
          <a:xfrm>
            <a:off x="6338707" y="1609366"/>
            <a:ext cx="5015094"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a:p>
            <a:pPr lvl="0"/>
            <a:endParaRPr lang="sk-SK" dirty="0"/>
          </a:p>
        </p:txBody>
      </p:sp>
    </p:spTree>
    <p:extLst>
      <p:ext uri="{BB962C8B-B14F-4D97-AF65-F5344CB8AC3E}">
        <p14:creationId xmlns:p14="http://schemas.microsoft.com/office/powerpoint/2010/main" val="1859343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 text">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52D4FB48-E4FB-B440-BC34-A2B828DD6E11}"/>
              </a:ext>
            </a:extLst>
          </p:cNvPr>
          <p:cNvSpPr>
            <a:spLocks noGrp="1"/>
          </p:cNvSpPr>
          <p:nvPr>
            <p:ph type="body" sz="quarter" idx="13" hasCustomPrompt="1"/>
          </p:nvPr>
        </p:nvSpPr>
        <p:spPr>
          <a:xfrm>
            <a:off x="1146220"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3" name="Text Placeholder 10">
            <a:extLst>
              <a:ext uri="{FF2B5EF4-FFF2-40B4-BE49-F238E27FC236}">
                <a16:creationId xmlns:a16="http://schemas.microsoft.com/office/drawing/2014/main" id="{1A08039C-0937-3943-9727-FB3A92DE27AD}"/>
              </a:ext>
            </a:extLst>
          </p:cNvPr>
          <p:cNvSpPr>
            <a:spLocks noGrp="1"/>
          </p:cNvSpPr>
          <p:nvPr>
            <p:ph type="body" sz="quarter" idx="14" hasCustomPrompt="1"/>
          </p:nvPr>
        </p:nvSpPr>
        <p:spPr>
          <a:xfrm>
            <a:off x="1146221"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24" name="Text Placeholder 7">
            <a:extLst>
              <a:ext uri="{FF2B5EF4-FFF2-40B4-BE49-F238E27FC236}">
                <a16:creationId xmlns:a16="http://schemas.microsoft.com/office/drawing/2014/main" id="{3CD7EC1F-E91C-A54C-8E5B-527644413361}"/>
              </a:ext>
            </a:extLst>
          </p:cNvPr>
          <p:cNvSpPr>
            <a:spLocks noGrp="1"/>
          </p:cNvSpPr>
          <p:nvPr>
            <p:ph type="body" sz="quarter" idx="15" hasCustomPrompt="1"/>
          </p:nvPr>
        </p:nvSpPr>
        <p:spPr>
          <a:xfrm>
            <a:off x="4520792"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5" name="Text Placeholder 10">
            <a:extLst>
              <a:ext uri="{FF2B5EF4-FFF2-40B4-BE49-F238E27FC236}">
                <a16:creationId xmlns:a16="http://schemas.microsoft.com/office/drawing/2014/main" id="{2DF69D21-6F08-A744-B186-1F9D82B7109F}"/>
              </a:ext>
            </a:extLst>
          </p:cNvPr>
          <p:cNvSpPr>
            <a:spLocks noGrp="1"/>
          </p:cNvSpPr>
          <p:nvPr>
            <p:ph type="body" sz="quarter" idx="16" hasCustomPrompt="1"/>
          </p:nvPr>
        </p:nvSpPr>
        <p:spPr>
          <a:xfrm>
            <a:off x="4520793"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26" name="Text Placeholder 7">
            <a:extLst>
              <a:ext uri="{FF2B5EF4-FFF2-40B4-BE49-F238E27FC236}">
                <a16:creationId xmlns:a16="http://schemas.microsoft.com/office/drawing/2014/main" id="{779C4343-199D-A341-9AB7-BDEA4FDC5308}"/>
              </a:ext>
            </a:extLst>
          </p:cNvPr>
          <p:cNvSpPr>
            <a:spLocks noGrp="1"/>
          </p:cNvSpPr>
          <p:nvPr>
            <p:ph type="body" sz="quarter" idx="17" hasCustomPrompt="1"/>
          </p:nvPr>
        </p:nvSpPr>
        <p:spPr>
          <a:xfrm>
            <a:off x="7895364" y="1609366"/>
            <a:ext cx="3077437"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27" name="Text Placeholder 10">
            <a:extLst>
              <a:ext uri="{FF2B5EF4-FFF2-40B4-BE49-F238E27FC236}">
                <a16:creationId xmlns:a16="http://schemas.microsoft.com/office/drawing/2014/main" id="{581671B3-9280-8B41-B98C-FEBE45AAD215}"/>
              </a:ext>
            </a:extLst>
          </p:cNvPr>
          <p:cNvSpPr>
            <a:spLocks noGrp="1"/>
          </p:cNvSpPr>
          <p:nvPr>
            <p:ph type="body" sz="quarter" idx="18" hasCustomPrompt="1"/>
          </p:nvPr>
        </p:nvSpPr>
        <p:spPr>
          <a:xfrm>
            <a:off x="7895365" y="871793"/>
            <a:ext cx="3077437"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267110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modry okraj">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03248B-B0B7-E14A-8E92-363F5C5475F2}"/>
              </a:ext>
            </a:extLst>
          </p:cNvPr>
          <p:cNvSpPr/>
          <p:nvPr userDrawn="1"/>
        </p:nvSpPr>
        <p:spPr>
          <a:xfrm>
            <a:off x="7410617" y="76199"/>
            <a:ext cx="4781132" cy="67818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8" name="Text Placeholder 10">
            <a:extLst>
              <a:ext uri="{FF2B5EF4-FFF2-40B4-BE49-F238E27FC236}">
                <a16:creationId xmlns:a16="http://schemas.microsoft.com/office/drawing/2014/main" id="{74CBB870-2EBE-924E-B55B-96C0E84B1899}"/>
              </a:ext>
            </a:extLst>
          </p:cNvPr>
          <p:cNvSpPr>
            <a:spLocks noGrp="1"/>
          </p:cNvSpPr>
          <p:nvPr>
            <p:ph type="body" sz="quarter" idx="15" hasCustomPrompt="1"/>
          </p:nvPr>
        </p:nvSpPr>
        <p:spPr>
          <a:xfrm>
            <a:off x="7998941" y="484461"/>
            <a:ext cx="3532862" cy="347342"/>
          </a:xfrm>
          <a:prstGeom prst="rect">
            <a:avLst/>
          </a:prstGeom>
        </p:spPr>
        <p:txBody>
          <a:bodyPr anchor="ctr"/>
          <a:lstStyle>
            <a:lvl1pPr marL="0" indent="0">
              <a:buNone/>
              <a:defRPr sz="2000">
                <a:solidFill>
                  <a:schemeClr val="accent4"/>
                </a:solidFill>
                <a:latin typeface="Arial" panose="020B0604020202020204" pitchFamily="34" charset="0"/>
                <a:cs typeface="Arial" panose="020B0604020202020204" pitchFamily="34" charset="0"/>
              </a:defRPr>
            </a:lvl1pPr>
          </a:lstStyle>
          <a:p>
            <a:pPr lvl="0"/>
            <a:r>
              <a:rPr lang="en-US" dirty="0"/>
              <a:t>NADPIS</a:t>
            </a:r>
            <a:endParaRPr lang="sk-SK" dirty="0"/>
          </a:p>
        </p:txBody>
      </p:sp>
      <p:sp>
        <p:nvSpPr>
          <p:cNvPr id="11" name="Text Placeholder 10">
            <a:extLst>
              <a:ext uri="{FF2B5EF4-FFF2-40B4-BE49-F238E27FC236}">
                <a16:creationId xmlns:a16="http://schemas.microsoft.com/office/drawing/2014/main" id="{A7391038-2704-074F-BB6F-A5D39808ED74}"/>
              </a:ext>
            </a:extLst>
          </p:cNvPr>
          <p:cNvSpPr>
            <a:spLocks noGrp="1"/>
          </p:cNvSpPr>
          <p:nvPr>
            <p:ph type="body" sz="quarter" idx="16" hasCustomPrompt="1"/>
          </p:nvPr>
        </p:nvSpPr>
        <p:spPr>
          <a:xfrm>
            <a:off x="7998941" y="904918"/>
            <a:ext cx="3532862" cy="5425168"/>
          </a:xfrm>
          <a:prstGeom prst="rect">
            <a:avLst/>
          </a:prstGeom>
        </p:spPr>
        <p:txBody>
          <a:bodyPr/>
          <a:lstStyle>
            <a:lvl1pPr marL="0" indent="0" algn="just">
              <a:buNone/>
              <a:defRPr sz="1800">
                <a:solidFill>
                  <a:schemeClr val="bg1"/>
                </a:solidFill>
                <a:latin typeface="Arial" panose="020B0604020202020204" pitchFamily="34" charset="0"/>
                <a:cs typeface="Arial" panose="020B0604020202020204" pitchFamily="34" charset="0"/>
              </a:defRPr>
            </a:lvl1pPr>
          </a:lstStyle>
          <a:p>
            <a:pPr lvl="0"/>
            <a:r>
              <a:rPr lang="sk-SK" dirty="0"/>
              <a:t>Textové pole</a:t>
            </a:r>
          </a:p>
        </p:txBody>
      </p:sp>
      <p:sp>
        <p:nvSpPr>
          <p:cNvPr id="10" name="Text Placeholder 7">
            <a:extLst>
              <a:ext uri="{FF2B5EF4-FFF2-40B4-BE49-F238E27FC236}">
                <a16:creationId xmlns:a16="http://schemas.microsoft.com/office/drawing/2014/main" id="{2FBA3A62-7F88-954E-8688-33DC8C3A32B6}"/>
              </a:ext>
            </a:extLst>
          </p:cNvPr>
          <p:cNvSpPr>
            <a:spLocks noGrp="1"/>
          </p:cNvSpPr>
          <p:nvPr>
            <p:ph type="body" sz="quarter" idx="13" hasCustomPrompt="1"/>
          </p:nvPr>
        </p:nvSpPr>
        <p:spPr>
          <a:xfrm>
            <a:off x="1146220" y="1609366"/>
            <a:ext cx="5396093" cy="3876675"/>
          </a:xfrm>
          <a:prstGeom prst="rect">
            <a:avLst/>
          </a:prstGeom>
        </p:spPr>
        <p:txBody>
          <a:bodyPr/>
          <a:lstStyle>
            <a:lvl1pPr marL="0" indent="0">
              <a:buNone/>
              <a:defRPr sz="1800"/>
            </a:lvl1pPr>
          </a:lstStyle>
          <a:p>
            <a:pPr algn="just"/>
            <a:r>
              <a:rPr lang="sk-SK" sz="1800" b="0" i="0" u="none" strike="noStrike" kern="1200" dirty="0">
                <a:solidFill>
                  <a:schemeClr val="tx1">
                    <a:lumMod val="85000"/>
                    <a:lumOff val="15000"/>
                  </a:schemeClr>
                </a:solidFill>
                <a:effectLst/>
                <a:latin typeface="Arial" panose="020B0604020202020204" pitchFamily="34" charset="0"/>
                <a:ea typeface="+mn-ea"/>
                <a:cs typeface="Arial" panose="020B0604020202020204" pitchFamily="34" charset="0"/>
              </a:rPr>
              <a:t>Textové pole</a:t>
            </a:r>
            <a:endParaRPr lang="sk-SK" sz="1800" dirty="0">
              <a:solidFill>
                <a:schemeClr val="tx1">
                  <a:lumMod val="85000"/>
                  <a:lumOff val="15000"/>
                </a:schemeClr>
              </a:solidFill>
            </a:endParaRPr>
          </a:p>
        </p:txBody>
      </p:sp>
      <p:sp>
        <p:nvSpPr>
          <p:cNvPr id="12" name="Text Placeholder 10">
            <a:extLst>
              <a:ext uri="{FF2B5EF4-FFF2-40B4-BE49-F238E27FC236}">
                <a16:creationId xmlns:a16="http://schemas.microsoft.com/office/drawing/2014/main" id="{3408C93D-6981-6546-8777-BBF41BE80D6B}"/>
              </a:ext>
            </a:extLst>
          </p:cNvPr>
          <p:cNvSpPr>
            <a:spLocks noGrp="1"/>
          </p:cNvSpPr>
          <p:nvPr>
            <p:ph type="body" sz="quarter" idx="14" hasCustomPrompt="1"/>
          </p:nvPr>
        </p:nvSpPr>
        <p:spPr>
          <a:xfrm>
            <a:off x="1146221" y="871793"/>
            <a:ext cx="5396093" cy="604838"/>
          </a:xfrm>
          <a:prstGeom prst="rect">
            <a:avLst/>
          </a:prstGeom>
        </p:spPr>
        <p:txBody>
          <a:bodyPr anchor="ctr"/>
          <a:lstStyle>
            <a:lvl1pPr marL="0" indent="0">
              <a:buNone/>
              <a:defRPr sz="2800">
                <a:solidFill>
                  <a:schemeClr val="accent1">
                    <a:lumMod val="50000"/>
                  </a:schemeClr>
                </a:solidFill>
                <a:latin typeface="Arial" panose="020B0604020202020204" pitchFamily="34" charset="0"/>
                <a:cs typeface="Arial" panose="020B0604020202020204" pitchFamily="34" charset="0"/>
              </a:defRPr>
            </a:lvl1pPr>
          </a:lstStyle>
          <a:p>
            <a:pPr lvl="0"/>
            <a:r>
              <a:rPr lang="en-US" dirty="0"/>
              <a:t>NADPIS</a:t>
            </a:r>
            <a:endParaRPr lang="sk-SK" dirty="0"/>
          </a:p>
        </p:txBody>
      </p:sp>
    </p:spTree>
    <p:extLst>
      <p:ext uri="{BB962C8B-B14F-4D97-AF65-F5344CB8AC3E}">
        <p14:creationId xmlns:p14="http://schemas.microsoft.com/office/powerpoint/2010/main" val="33136918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alphaModFix amt="10000"/>
            <a:lum/>
          </a:blip>
          <a:srcRect/>
          <a:stretch>
            <a:fillRect t="-17000" b="-17000"/>
          </a:stretch>
        </a:blipFill>
        <a:effectLst/>
      </p:bgPr>
    </p:bg>
    <p:spTree>
      <p:nvGrpSpPr>
        <p:cNvPr id="1" name=""/>
        <p:cNvGrpSpPr/>
        <p:nvPr/>
      </p:nvGrpSpPr>
      <p:grpSpPr>
        <a:xfrm>
          <a:off x="0" y="0"/>
          <a:ext cx="0" cy="0"/>
          <a:chOff x="0" y="0"/>
          <a:chExt cx="0" cy="0"/>
        </a:xfrm>
      </p:grpSpPr>
      <p:sp>
        <p:nvSpPr>
          <p:cNvPr id="3" name="Shape 0">
            <a:extLst>
              <a:ext uri="{FF2B5EF4-FFF2-40B4-BE49-F238E27FC236}">
                <a16:creationId xmlns:a16="http://schemas.microsoft.com/office/drawing/2014/main" id="{F753CC54-8244-B5E3-60CD-6E74EE0D8F3A}"/>
              </a:ext>
            </a:extLst>
          </p:cNvPr>
          <p:cNvSpPr/>
          <p:nvPr userDrawn="1"/>
        </p:nvSpPr>
        <p:spPr>
          <a:xfrm>
            <a:off x="0" y="0"/>
            <a:ext cx="12191695" cy="347472"/>
          </a:xfrm>
          <a:prstGeom prst="rect">
            <a:avLst/>
          </a:prstGeom>
          <a:solidFill>
            <a:srgbClr val="163A5F"/>
          </a:solidFill>
          <a:ln w="12700">
            <a:solidFill>
              <a:srgbClr val="163A5F"/>
            </a:solidFill>
            <a:prstDash val="solid"/>
          </a:ln>
        </p:spPr>
        <p:txBody>
          <a:bodyPr/>
          <a:lstStyle/>
          <a:p>
            <a:endParaRPr lang="sk-SK"/>
          </a:p>
        </p:txBody>
      </p:sp>
      <p:sp>
        <p:nvSpPr>
          <p:cNvPr id="4" name="Shape 1">
            <a:extLst>
              <a:ext uri="{FF2B5EF4-FFF2-40B4-BE49-F238E27FC236}">
                <a16:creationId xmlns:a16="http://schemas.microsoft.com/office/drawing/2014/main" id="{AD84A450-913A-4972-9DF0-339D2C820727}"/>
              </a:ext>
            </a:extLst>
          </p:cNvPr>
          <p:cNvSpPr/>
          <p:nvPr userDrawn="1"/>
        </p:nvSpPr>
        <p:spPr>
          <a:xfrm>
            <a:off x="0" y="6510528"/>
            <a:ext cx="12191695" cy="347472"/>
          </a:xfrm>
          <a:prstGeom prst="rect">
            <a:avLst/>
          </a:prstGeom>
          <a:solidFill>
            <a:srgbClr val="163A5F"/>
          </a:solidFill>
          <a:ln w="12700">
            <a:solidFill>
              <a:srgbClr val="163A5F"/>
            </a:solidFill>
            <a:prstDash val="solid"/>
          </a:ln>
        </p:spPr>
        <p:txBody>
          <a:bodyPr/>
          <a:lstStyle/>
          <a:p>
            <a:endParaRPr lang="sk-SK"/>
          </a:p>
        </p:txBody>
      </p:sp>
      <p:sp>
        <p:nvSpPr>
          <p:cNvPr id="2" name="Text 2">
            <a:extLst>
              <a:ext uri="{FF2B5EF4-FFF2-40B4-BE49-F238E27FC236}">
                <a16:creationId xmlns:a16="http://schemas.microsoft.com/office/drawing/2014/main" id="{1C57B3C2-5A88-A5DE-AB3D-7EBBA7CF6751}"/>
              </a:ext>
            </a:extLst>
          </p:cNvPr>
          <p:cNvSpPr/>
          <p:nvPr userDrawn="1"/>
        </p:nvSpPr>
        <p:spPr>
          <a:xfrm>
            <a:off x="-2" y="6557807"/>
            <a:ext cx="6347484" cy="307777"/>
          </a:xfrm>
          <a:prstGeom prst="rect">
            <a:avLst/>
          </a:prstGeom>
          <a:noFill/>
          <a:ln/>
        </p:spPr>
        <p:txBody>
          <a:bodyPr wrap="square" rtlCol="0" anchor="ctr"/>
          <a:lstStyle/>
          <a:p>
            <a:pPr marL="0" indent="0">
              <a:buNone/>
            </a:pPr>
            <a:r>
              <a:rPr lang="en-US" sz="1600" b="1" dirty="0">
                <a:solidFill>
                  <a:srgbClr val="FFFFFF"/>
                </a:solidFill>
                <a:latin typeface="Aptos" pitchFamily="34" charset="0"/>
                <a:ea typeface="Aptos" pitchFamily="34" charset="-122"/>
                <a:cs typeface="Aptos" pitchFamily="34" charset="-120"/>
              </a:rPr>
              <a:t>V4 </a:t>
            </a:r>
            <a:r>
              <a:rPr lang="en-US" sz="1600" b="1" dirty="0" err="1">
                <a:solidFill>
                  <a:srgbClr val="FFFFFF"/>
                </a:solidFill>
                <a:latin typeface="Aptos" pitchFamily="34" charset="0"/>
                <a:ea typeface="Aptos" pitchFamily="34" charset="-122"/>
                <a:cs typeface="Aptos" pitchFamily="34" charset="-120"/>
              </a:rPr>
              <a:t>EnergyNet</a:t>
            </a:r>
            <a:r>
              <a:rPr lang="en-US" sz="1600" b="1" dirty="0">
                <a:solidFill>
                  <a:srgbClr val="FFFFFF"/>
                </a:solidFill>
                <a:latin typeface="Aptos" pitchFamily="34" charset="0"/>
                <a:ea typeface="Aptos" pitchFamily="34" charset="-122"/>
                <a:cs typeface="Aptos" pitchFamily="34" charset="-120"/>
              </a:rPr>
              <a:t> online workshop</a:t>
            </a:r>
            <a:endParaRPr lang="en-US" sz="1600" dirty="0"/>
          </a:p>
        </p:txBody>
      </p:sp>
      <p:sp>
        <p:nvSpPr>
          <p:cNvPr id="6" name="Text 2">
            <a:extLst>
              <a:ext uri="{FF2B5EF4-FFF2-40B4-BE49-F238E27FC236}">
                <a16:creationId xmlns:a16="http://schemas.microsoft.com/office/drawing/2014/main" id="{F98CEC3E-E1F5-5295-6485-E29F67FF8F9D}"/>
              </a:ext>
            </a:extLst>
          </p:cNvPr>
          <p:cNvSpPr/>
          <p:nvPr userDrawn="1"/>
        </p:nvSpPr>
        <p:spPr>
          <a:xfrm>
            <a:off x="5764696" y="6502945"/>
            <a:ext cx="6426997" cy="362640"/>
          </a:xfrm>
          <a:prstGeom prst="rect">
            <a:avLst/>
          </a:prstGeom>
          <a:noFill/>
          <a:ln/>
        </p:spPr>
        <p:txBody>
          <a:bodyPr wrap="square" rtlCol="0" anchor="ctr"/>
          <a:lstStyle/>
          <a:p>
            <a:pPr marL="0" indent="0" algn="r">
              <a:buNone/>
            </a:pPr>
            <a:r>
              <a:rPr lang="en-US" sz="1600" b="1" dirty="0">
                <a:solidFill>
                  <a:srgbClr val="FFFFFF"/>
                </a:solidFill>
                <a:latin typeface="Aptos" pitchFamily="34" charset="0"/>
                <a:ea typeface="Aptos" pitchFamily="34" charset="-122"/>
                <a:cs typeface="Aptos" pitchFamily="34" charset="-120"/>
              </a:rPr>
              <a:t>07.09.2026</a:t>
            </a:r>
            <a:endParaRPr lang="en-US" sz="1600" dirty="0"/>
          </a:p>
        </p:txBody>
      </p:sp>
      <p:sp>
        <p:nvSpPr>
          <p:cNvPr id="5" name="TextBox 4">
            <a:extLst>
              <a:ext uri="{FF2B5EF4-FFF2-40B4-BE49-F238E27FC236}">
                <a16:creationId xmlns:a16="http://schemas.microsoft.com/office/drawing/2014/main" id="{1738544D-5D66-240F-C698-79FB52D2EC4C}"/>
              </a:ext>
            </a:extLst>
          </p:cNvPr>
          <p:cNvSpPr txBox="1"/>
          <p:nvPr userDrawn="1"/>
        </p:nvSpPr>
        <p:spPr>
          <a:xfrm>
            <a:off x="5070775" y="6525233"/>
            <a:ext cx="2050143" cy="338554"/>
          </a:xfrm>
          <a:prstGeom prst="rect">
            <a:avLst/>
          </a:prstGeom>
          <a:noFill/>
        </p:spPr>
        <p:txBody>
          <a:bodyPr wrap="square" rtlCol="0">
            <a:spAutoFit/>
          </a:bodyPr>
          <a:lstStyle/>
          <a:p>
            <a:pPr algn="ctr"/>
            <a:fld id="{FD2551DA-676C-9449-B3FD-8B81DD4AA216}" type="slidenum">
              <a:rPr lang="sk-SK" sz="1600" b="0" smtClean="0">
                <a:solidFill>
                  <a:schemeClr val="bg1"/>
                </a:solidFill>
                <a:latin typeface="Aptos" panose="020B0004020202020204" pitchFamily="34" charset="0"/>
                <a:cs typeface="Arial" panose="020B0604020202020204" pitchFamily="34" charset="0"/>
              </a:rPr>
              <a:pPr algn="ctr"/>
              <a:t>‹#›</a:t>
            </a:fld>
            <a:r>
              <a:rPr lang="sk-SK" sz="1600" b="0" dirty="0">
                <a:solidFill>
                  <a:schemeClr val="bg1"/>
                </a:solidFill>
                <a:latin typeface="Aptos" panose="020B0004020202020204" pitchFamily="34" charset="0"/>
                <a:cs typeface="Arial" panose="020B0604020202020204" pitchFamily="34" charset="0"/>
              </a:rPr>
              <a:t> / </a:t>
            </a:r>
            <a:r>
              <a:rPr lang="en-US" sz="1600" b="0" dirty="0">
                <a:solidFill>
                  <a:schemeClr val="bg1"/>
                </a:solidFill>
                <a:latin typeface="Aptos" panose="020B0004020202020204" pitchFamily="34" charset="0"/>
                <a:cs typeface="Arial" panose="020B0604020202020204" pitchFamily="34" charset="0"/>
              </a:rPr>
              <a:t>15</a:t>
            </a:r>
            <a:endParaRPr lang="sk-SK" sz="1600" b="0" dirty="0">
              <a:solidFill>
                <a:schemeClr val="bg1"/>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0456181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alphaModFix amt="10000"/>
            <a:lum/>
          </a:blip>
          <a:srcRect/>
          <a:stretch>
            <a:fillRect t="-17000" b="-17000"/>
          </a:stretch>
        </a:blipFill>
        <a:effectLst/>
      </p:bgPr>
    </p:bg>
    <p:spTree>
      <p:nvGrpSpPr>
        <p:cNvPr id="1" name=""/>
        <p:cNvGrpSpPr/>
        <p:nvPr/>
      </p:nvGrpSpPr>
      <p:grpSpPr>
        <a:xfrm>
          <a:off x="0" y="0"/>
          <a:ext cx="0" cy="0"/>
          <a:chOff x="0" y="0"/>
          <a:chExt cx="0" cy="0"/>
        </a:xfrm>
      </p:grpSpPr>
      <p:sp>
        <p:nvSpPr>
          <p:cNvPr id="9" name="Shape 1">
            <a:extLst>
              <a:ext uri="{FF2B5EF4-FFF2-40B4-BE49-F238E27FC236}">
                <a16:creationId xmlns:a16="http://schemas.microsoft.com/office/drawing/2014/main" id="{D0CBF2F1-F550-EF08-B4C7-549103ACA726}"/>
              </a:ext>
            </a:extLst>
          </p:cNvPr>
          <p:cNvSpPr/>
          <p:nvPr userDrawn="1"/>
        </p:nvSpPr>
        <p:spPr>
          <a:xfrm>
            <a:off x="0" y="6510528"/>
            <a:ext cx="12191695" cy="347472"/>
          </a:xfrm>
          <a:prstGeom prst="rect">
            <a:avLst/>
          </a:prstGeom>
          <a:solidFill>
            <a:srgbClr val="163A5F"/>
          </a:solidFill>
          <a:ln w="12700">
            <a:solidFill>
              <a:srgbClr val="163A5F"/>
            </a:solidFill>
            <a:prstDash val="solid"/>
          </a:ln>
        </p:spPr>
        <p:txBody>
          <a:bodyPr/>
          <a:lstStyle/>
          <a:p>
            <a:endParaRPr lang="sk-SK"/>
          </a:p>
        </p:txBody>
      </p:sp>
      <p:sp>
        <p:nvSpPr>
          <p:cNvPr id="2" name="Shape 0">
            <a:extLst>
              <a:ext uri="{FF2B5EF4-FFF2-40B4-BE49-F238E27FC236}">
                <a16:creationId xmlns:a16="http://schemas.microsoft.com/office/drawing/2014/main" id="{3E7D592F-A787-B514-182A-3736BFF9A33E}"/>
              </a:ext>
            </a:extLst>
          </p:cNvPr>
          <p:cNvSpPr/>
          <p:nvPr userDrawn="1"/>
        </p:nvSpPr>
        <p:spPr>
          <a:xfrm>
            <a:off x="0" y="0"/>
            <a:ext cx="12191695" cy="347472"/>
          </a:xfrm>
          <a:prstGeom prst="rect">
            <a:avLst/>
          </a:prstGeom>
          <a:solidFill>
            <a:srgbClr val="163A5F"/>
          </a:solidFill>
          <a:ln w="12700">
            <a:solidFill>
              <a:srgbClr val="163A5F"/>
            </a:solidFill>
            <a:prstDash val="solid"/>
          </a:ln>
        </p:spPr>
        <p:txBody>
          <a:bodyPr/>
          <a:lstStyle/>
          <a:p>
            <a:endParaRPr lang="sk-SK"/>
          </a:p>
        </p:txBody>
      </p:sp>
      <p:sp>
        <p:nvSpPr>
          <p:cNvPr id="11" name="TextBox 10">
            <a:extLst>
              <a:ext uri="{FF2B5EF4-FFF2-40B4-BE49-F238E27FC236}">
                <a16:creationId xmlns:a16="http://schemas.microsoft.com/office/drawing/2014/main" id="{D0D3C7B9-0791-A74C-8699-5971E4B87B2B}"/>
              </a:ext>
            </a:extLst>
          </p:cNvPr>
          <p:cNvSpPr txBox="1"/>
          <p:nvPr userDrawn="1"/>
        </p:nvSpPr>
        <p:spPr>
          <a:xfrm>
            <a:off x="5070775" y="6525233"/>
            <a:ext cx="2050143" cy="338554"/>
          </a:xfrm>
          <a:prstGeom prst="rect">
            <a:avLst/>
          </a:prstGeom>
          <a:noFill/>
        </p:spPr>
        <p:txBody>
          <a:bodyPr wrap="square" rtlCol="0">
            <a:spAutoFit/>
          </a:bodyPr>
          <a:lstStyle/>
          <a:p>
            <a:pPr algn="ctr"/>
            <a:fld id="{FD2551DA-676C-9449-B3FD-8B81DD4AA216}" type="slidenum">
              <a:rPr lang="sk-SK" sz="1600" b="0" smtClean="0">
                <a:solidFill>
                  <a:schemeClr val="bg1"/>
                </a:solidFill>
                <a:latin typeface="Aptos" panose="020B0004020202020204" pitchFamily="34" charset="0"/>
                <a:cs typeface="Arial" panose="020B0604020202020204" pitchFamily="34" charset="0"/>
              </a:rPr>
              <a:pPr algn="ctr"/>
              <a:t>‹#›</a:t>
            </a:fld>
            <a:r>
              <a:rPr lang="sk-SK" sz="1600" b="0" dirty="0">
                <a:solidFill>
                  <a:schemeClr val="bg1"/>
                </a:solidFill>
                <a:latin typeface="Aptos" panose="020B0004020202020204" pitchFamily="34" charset="0"/>
                <a:cs typeface="Arial" panose="020B0604020202020204" pitchFamily="34" charset="0"/>
              </a:rPr>
              <a:t> / </a:t>
            </a:r>
            <a:r>
              <a:rPr lang="en-US" sz="1600" b="0" dirty="0">
                <a:solidFill>
                  <a:schemeClr val="bg1"/>
                </a:solidFill>
                <a:latin typeface="Aptos" panose="020B0004020202020204" pitchFamily="34" charset="0"/>
                <a:cs typeface="Arial" panose="020B0604020202020204" pitchFamily="34" charset="0"/>
              </a:rPr>
              <a:t>15</a:t>
            </a:r>
            <a:endParaRPr lang="sk-SK" sz="1600" b="0" dirty="0">
              <a:solidFill>
                <a:schemeClr val="bg1"/>
              </a:solidFill>
              <a:latin typeface="Aptos" panose="020B0004020202020204" pitchFamily="34" charset="0"/>
              <a:cs typeface="Arial" panose="020B0604020202020204" pitchFamily="34" charset="0"/>
            </a:endParaRPr>
          </a:p>
        </p:txBody>
      </p:sp>
      <p:sp>
        <p:nvSpPr>
          <p:cNvPr id="10" name="Text 2">
            <a:extLst>
              <a:ext uri="{FF2B5EF4-FFF2-40B4-BE49-F238E27FC236}">
                <a16:creationId xmlns:a16="http://schemas.microsoft.com/office/drawing/2014/main" id="{582E7B4E-D9B7-5E50-D2E8-87F61C85A52A}"/>
              </a:ext>
            </a:extLst>
          </p:cNvPr>
          <p:cNvSpPr/>
          <p:nvPr userDrawn="1"/>
        </p:nvSpPr>
        <p:spPr>
          <a:xfrm>
            <a:off x="-2" y="6557807"/>
            <a:ext cx="5319425" cy="307777"/>
          </a:xfrm>
          <a:prstGeom prst="rect">
            <a:avLst/>
          </a:prstGeom>
          <a:noFill/>
          <a:ln/>
        </p:spPr>
        <p:txBody>
          <a:bodyPr wrap="square" rtlCol="0" anchor="ctr"/>
          <a:lstStyle/>
          <a:p>
            <a:pPr marL="0" indent="0">
              <a:buNone/>
            </a:pPr>
            <a:r>
              <a:rPr lang="en-US" sz="1600" b="1" dirty="0">
                <a:solidFill>
                  <a:srgbClr val="FFFFFF"/>
                </a:solidFill>
                <a:latin typeface="Aptos" pitchFamily="34" charset="0"/>
                <a:ea typeface="Aptos" pitchFamily="34" charset="-122"/>
                <a:cs typeface="Aptos" pitchFamily="34" charset="-120"/>
              </a:rPr>
              <a:t>V4 </a:t>
            </a:r>
            <a:r>
              <a:rPr lang="en-US" sz="1600" b="1" dirty="0" err="1">
                <a:solidFill>
                  <a:srgbClr val="FFFFFF"/>
                </a:solidFill>
                <a:latin typeface="Aptos" pitchFamily="34" charset="0"/>
                <a:ea typeface="Aptos" pitchFamily="34" charset="-122"/>
                <a:cs typeface="Aptos" pitchFamily="34" charset="-120"/>
              </a:rPr>
              <a:t>EnergyNet</a:t>
            </a:r>
            <a:r>
              <a:rPr lang="en-US" sz="1600" b="1" dirty="0">
                <a:solidFill>
                  <a:srgbClr val="FFFFFF"/>
                </a:solidFill>
                <a:latin typeface="Aptos" pitchFamily="34" charset="0"/>
                <a:ea typeface="Aptos" pitchFamily="34" charset="-122"/>
                <a:cs typeface="Aptos" pitchFamily="34" charset="-120"/>
              </a:rPr>
              <a:t> online workshop</a:t>
            </a:r>
            <a:endParaRPr lang="en-US" sz="1600" dirty="0"/>
          </a:p>
        </p:txBody>
      </p:sp>
      <p:sp>
        <p:nvSpPr>
          <p:cNvPr id="12" name="Text 2">
            <a:extLst>
              <a:ext uri="{FF2B5EF4-FFF2-40B4-BE49-F238E27FC236}">
                <a16:creationId xmlns:a16="http://schemas.microsoft.com/office/drawing/2014/main" id="{66BD0773-B228-1547-9A9D-360E34FA90F7}"/>
              </a:ext>
            </a:extLst>
          </p:cNvPr>
          <p:cNvSpPr/>
          <p:nvPr userDrawn="1"/>
        </p:nvSpPr>
        <p:spPr>
          <a:xfrm>
            <a:off x="6872268" y="6502945"/>
            <a:ext cx="5319425" cy="362640"/>
          </a:xfrm>
          <a:prstGeom prst="rect">
            <a:avLst/>
          </a:prstGeom>
          <a:noFill/>
          <a:ln/>
        </p:spPr>
        <p:txBody>
          <a:bodyPr wrap="square" rtlCol="0" anchor="ctr"/>
          <a:lstStyle/>
          <a:p>
            <a:pPr marL="0" indent="0" algn="r">
              <a:buNone/>
            </a:pPr>
            <a:r>
              <a:rPr lang="en-US" sz="1600" b="1" dirty="0">
                <a:solidFill>
                  <a:srgbClr val="FFFFFF"/>
                </a:solidFill>
                <a:latin typeface="Aptos" pitchFamily="34" charset="0"/>
              </a:rPr>
              <a:t>07.09.2026</a:t>
            </a:r>
            <a:endParaRPr lang="en-US" sz="1600" dirty="0"/>
          </a:p>
        </p:txBody>
      </p:sp>
    </p:spTree>
    <p:extLst>
      <p:ext uri="{BB962C8B-B14F-4D97-AF65-F5344CB8AC3E}">
        <p14:creationId xmlns:p14="http://schemas.microsoft.com/office/powerpoint/2010/main" val="127832601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cNvSpPr/>
          <p:nvPr/>
        </p:nvSpPr>
        <p:spPr>
          <a:xfrm>
            <a:off x="731519" y="884279"/>
            <a:ext cx="9724813" cy="1097280"/>
          </a:xfrm>
          <a:prstGeom prst="rect">
            <a:avLst/>
          </a:prstGeom>
          <a:noFill/>
          <a:ln/>
        </p:spPr>
        <p:txBody>
          <a:bodyPr wrap="square" lIns="0" tIns="0" rIns="0" bIns="0" rtlCol="0" anchor="ctr"/>
          <a:lstStyle/>
          <a:p>
            <a:pPr marL="0" indent="0">
              <a:buNone/>
            </a:pPr>
            <a:r>
              <a:rPr lang="en-US" sz="2800" b="1" dirty="0">
                <a:solidFill>
                  <a:srgbClr val="163A5F"/>
                </a:solidFill>
                <a:latin typeface="Aptos Display" pitchFamily="34" charset="0"/>
              </a:rPr>
              <a:t>Analyzing the Association between Solar and Wind Generation and Electricity Prices in Germany using GUHA Association Rules</a:t>
            </a:r>
            <a:endParaRPr lang="en-US" sz="2800" dirty="0"/>
          </a:p>
        </p:txBody>
      </p:sp>
      <p:sp>
        <p:nvSpPr>
          <p:cNvPr id="13" name="Authors"/>
          <p:cNvSpPr/>
          <p:nvPr/>
        </p:nvSpPr>
        <p:spPr>
          <a:xfrm>
            <a:off x="731518" y="2709199"/>
            <a:ext cx="2663322" cy="1097280"/>
          </a:xfrm>
          <a:prstGeom prst="rect">
            <a:avLst/>
          </a:prstGeom>
          <a:noFill/>
          <a:ln/>
        </p:spPr>
        <p:txBody>
          <a:bodyPr wrap="square" lIns="0" rtlCol="0" anchor="ctr"/>
          <a:lstStyle/>
          <a:p>
            <a:r>
              <a:rPr lang="en-US" sz="2200" b="1" dirty="0">
                <a:solidFill>
                  <a:srgbClr val="1F2937"/>
                </a:solidFill>
                <a:latin typeface="Aptos" pitchFamily="34" charset="0"/>
              </a:rPr>
              <a:t>Franti</a:t>
            </a:r>
            <a:r>
              <a:rPr lang="sk-SK" sz="2200" b="1" dirty="0">
                <a:solidFill>
                  <a:srgbClr val="1F2937"/>
                </a:solidFill>
                <a:latin typeface="Aptos" pitchFamily="34" charset="0"/>
              </a:rPr>
              <a:t>š</a:t>
            </a:r>
            <a:r>
              <a:rPr lang="en-US" sz="2200" b="1" dirty="0">
                <a:solidFill>
                  <a:srgbClr val="1F2937"/>
                </a:solidFill>
                <a:latin typeface="Aptos" pitchFamily="34" charset="0"/>
              </a:rPr>
              <a:t>ek </a:t>
            </a:r>
            <a:r>
              <a:rPr lang="en-US" sz="2200" b="1" dirty="0" err="1">
                <a:solidFill>
                  <a:srgbClr val="1F2937"/>
                </a:solidFill>
                <a:latin typeface="Aptos" pitchFamily="34" charset="0"/>
              </a:rPr>
              <a:t>Kurimsk</a:t>
            </a:r>
            <a:r>
              <a:rPr lang="sk-SK" sz="2200" b="1">
                <a:solidFill>
                  <a:srgbClr val="1F2937"/>
                </a:solidFill>
                <a:latin typeface="Aptos" pitchFamily="34" charset="0"/>
              </a:rPr>
              <a:t>ý</a:t>
            </a:r>
            <a:endParaRPr lang="en-US" sz="2200" b="1" dirty="0">
              <a:solidFill>
                <a:srgbClr val="1F2937"/>
              </a:solidFill>
              <a:latin typeface="Aptos" pitchFamily="34" charset="0"/>
            </a:endParaRPr>
          </a:p>
        </p:txBody>
      </p:sp>
      <p:sp>
        <p:nvSpPr>
          <p:cNvPr id="14" name="Conference"/>
          <p:cNvSpPr/>
          <p:nvPr/>
        </p:nvSpPr>
        <p:spPr>
          <a:xfrm>
            <a:off x="5454224" y="2974159"/>
            <a:ext cx="6155183" cy="631623"/>
          </a:xfrm>
          <a:prstGeom prst="rect">
            <a:avLst/>
          </a:prstGeom>
          <a:noFill/>
          <a:ln/>
        </p:spPr>
        <p:txBody>
          <a:bodyPr wrap="square" lIns="0" rtlCol="0" anchor="ctr"/>
          <a:lstStyle/>
          <a:p>
            <a:r>
              <a:rPr lang="en-US" sz="2200" b="1" dirty="0">
                <a:solidFill>
                  <a:srgbClr val="1F2937"/>
                </a:solidFill>
                <a:latin typeface="Aptos" pitchFamily="34" charset="0"/>
              </a:rPr>
              <a:t>V4 </a:t>
            </a:r>
            <a:r>
              <a:rPr lang="en-US" sz="2200" b="1" dirty="0" err="1">
                <a:solidFill>
                  <a:srgbClr val="1F2937"/>
                </a:solidFill>
                <a:latin typeface="Aptos" pitchFamily="34" charset="0"/>
              </a:rPr>
              <a:t>EnergyNet</a:t>
            </a:r>
            <a:r>
              <a:rPr lang="en-US" sz="2200" b="1" dirty="0">
                <a:solidFill>
                  <a:srgbClr val="1F2937"/>
                </a:solidFill>
                <a:latin typeface="Aptos" pitchFamily="34" charset="0"/>
              </a:rPr>
              <a:t> online workshop</a:t>
            </a:r>
            <a:br>
              <a:rPr lang="en-US" sz="2200" b="1" dirty="0">
                <a:solidFill>
                  <a:srgbClr val="1F2937"/>
                </a:solidFill>
                <a:latin typeface="Aptos" pitchFamily="34" charset="0"/>
              </a:rPr>
            </a:br>
            <a:r>
              <a:rPr lang="en-US" sz="2400" dirty="0"/>
              <a:t>07.09.2026</a:t>
            </a:r>
            <a:endParaRPr lang="en-US" sz="2200" b="1" dirty="0">
              <a:solidFill>
                <a:srgbClr val="1F2937"/>
              </a:solidFill>
              <a:latin typeface="Aptos" panose="020B0004020202020204" pitchFamily="34" charset="0"/>
            </a:endParaRPr>
          </a:p>
        </p:txBody>
      </p:sp>
      <p:sp>
        <p:nvSpPr>
          <p:cNvPr id="6" name="Authors">
            <a:extLst>
              <a:ext uri="{FF2B5EF4-FFF2-40B4-BE49-F238E27FC236}">
                <a16:creationId xmlns:a16="http://schemas.microsoft.com/office/drawing/2014/main" id="{544A3F76-983B-00AD-A8AF-4CB534E23A42}"/>
              </a:ext>
            </a:extLst>
          </p:cNvPr>
          <p:cNvSpPr/>
          <p:nvPr/>
        </p:nvSpPr>
        <p:spPr>
          <a:xfrm>
            <a:off x="731518" y="4350889"/>
            <a:ext cx="9639397" cy="1855893"/>
          </a:xfrm>
          <a:prstGeom prst="rect">
            <a:avLst/>
          </a:prstGeom>
          <a:noFill/>
          <a:ln/>
        </p:spPr>
        <p:txBody>
          <a:bodyPr wrap="square" lIns="0" rtlCol="0" anchor="ctr"/>
          <a:lstStyle/>
          <a:p>
            <a:r>
              <a:rPr lang="en-US" sz="2200" i="1" dirty="0">
                <a:latin typeface="Aptos" panose="020B0004020202020204" pitchFamily="34" charset="0"/>
              </a:rPr>
              <a:t>Department of Electric Power Engineering</a:t>
            </a:r>
            <a:r>
              <a:rPr lang="sk-SK" sz="2200" i="1" dirty="0">
                <a:latin typeface="Aptos" panose="020B0004020202020204" pitchFamily="34" charset="0"/>
              </a:rPr>
              <a:t>,</a:t>
            </a:r>
            <a:br>
              <a:rPr lang="en-US" sz="2200" dirty="0">
                <a:latin typeface="Aptos" panose="020B0004020202020204" pitchFamily="34" charset="0"/>
              </a:rPr>
            </a:br>
            <a:r>
              <a:rPr lang="en-US" sz="2200" i="1" dirty="0">
                <a:latin typeface="Aptos" panose="020B0004020202020204" pitchFamily="34" charset="0"/>
              </a:rPr>
              <a:t>Technical University of </a:t>
            </a:r>
            <a:r>
              <a:rPr lang="en-US" sz="2200" i="1" dirty="0" err="1">
                <a:latin typeface="Aptos" panose="020B0004020202020204" pitchFamily="34" charset="0"/>
              </a:rPr>
              <a:t>Košice</a:t>
            </a:r>
            <a:endParaRPr lang="sk-SK" sz="2200" i="1" dirty="0">
              <a:latin typeface="Aptos" panose="020B0004020202020204" pitchFamily="34" charset="0"/>
            </a:endParaRPr>
          </a:p>
          <a:p>
            <a:endParaRPr lang="sk-SK" sz="2200" i="1" dirty="0">
              <a:latin typeface="Aptos" panose="020B00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B70732-F811-2C13-4190-7E9A33E4B951}"/>
              </a:ext>
            </a:extLst>
          </p:cNvPr>
          <p:cNvSpPr>
            <a:spLocks noGrp="1"/>
          </p:cNvSpPr>
          <p:nvPr>
            <p:ph type="body" sz="quarter" idx="13"/>
          </p:nvPr>
        </p:nvSpPr>
        <p:spPr>
          <a:xfrm>
            <a:off x="1146219" y="1609366"/>
            <a:ext cx="9907603" cy="4535402"/>
          </a:xfrm>
        </p:spPr>
        <p:txBody>
          <a:bodyPr/>
          <a:lstStyle/>
          <a:p>
            <a:pPr marL="285750" indent="-285750">
              <a:buFont typeface="Arial" panose="020B0604020202020204" pitchFamily="34" charset="0"/>
              <a:buChar char="•"/>
            </a:pPr>
            <a:r>
              <a:rPr lang="en-US" sz="2000" dirty="0">
                <a:latin typeface="Aptos" panose="020B0004020202020204" pitchFamily="34" charset="0"/>
              </a:rPr>
              <a:t>Europe is adding wind and solar </a:t>
            </a:r>
            <a:br>
              <a:rPr lang="en-US" sz="2000" dirty="0">
                <a:latin typeface="Aptos" panose="020B0004020202020204" pitchFamily="34" charset="0"/>
              </a:rPr>
            </a:br>
            <a:r>
              <a:rPr lang="en-US" sz="2000" dirty="0">
                <a:latin typeface="Aptos" panose="020B0004020202020204" pitchFamily="34" charset="0"/>
              </a:rPr>
              <a:t>fast </a:t>
            </a:r>
            <a:r>
              <a:rPr lang="sk-SK" sz="2000" dirty="0">
                <a:latin typeface="Aptos" panose="020B0004020202020204" pitchFamily="34" charset="0"/>
              </a:rPr>
              <a:t>-</a:t>
            </a:r>
            <a:r>
              <a:rPr lang="en-US" sz="2000" dirty="0">
                <a:latin typeface="Aptos" panose="020B0004020202020204" pitchFamily="34" charset="0"/>
              </a:rPr>
              <a:t> driven by Fit for 55</a:t>
            </a:r>
            <a:endParaRPr lang="sk-SK" sz="2000" dirty="0">
              <a:latin typeface="Aptos" panose="020B0004020202020204" pitchFamily="34" charset="0"/>
            </a:endParaRPr>
          </a:p>
          <a:p>
            <a:pPr marL="971550" lvl="1" indent="-285750"/>
            <a:r>
              <a:rPr lang="en-US" sz="2000" dirty="0">
                <a:latin typeface="Aptos" panose="020B0004020202020204" pitchFamily="34" charset="0"/>
              </a:rPr>
              <a:t>EU target: </a:t>
            </a:r>
            <a:r>
              <a:rPr lang="sk-SK" sz="2000" dirty="0">
                <a:latin typeface="Aptos" panose="020B0004020202020204" pitchFamily="34" charset="0"/>
              </a:rPr>
              <a:t>5</a:t>
            </a:r>
            <a:r>
              <a:rPr lang="en-US" sz="2000" dirty="0">
                <a:latin typeface="Aptos" panose="020B0004020202020204" pitchFamily="34" charset="0"/>
              </a:rPr>
              <a:t>5% </a:t>
            </a:r>
            <a:r>
              <a:rPr lang="sk-SK" sz="2000" dirty="0">
                <a:latin typeface="Aptos" panose="020B0004020202020204" pitchFamily="34" charset="0"/>
              </a:rPr>
              <a:t>less </a:t>
            </a:r>
            <a:br>
              <a:rPr lang="en-US" sz="2000" dirty="0">
                <a:latin typeface="Aptos" panose="020B0004020202020204" pitchFamily="34" charset="0"/>
              </a:rPr>
            </a:br>
            <a:r>
              <a:rPr lang="en-US" sz="2000" dirty="0">
                <a:latin typeface="Aptos" panose="020B0004020202020204" pitchFamily="34" charset="0"/>
              </a:rPr>
              <a:t>greenhouse gas emissions </a:t>
            </a:r>
            <a:br>
              <a:rPr lang="en-US" sz="2000" dirty="0">
                <a:latin typeface="Aptos" panose="020B0004020202020204" pitchFamily="34" charset="0"/>
              </a:rPr>
            </a:br>
            <a:r>
              <a:rPr lang="en-US" sz="2000" dirty="0">
                <a:latin typeface="Aptos" panose="020B0004020202020204" pitchFamily="34" charset="0"/>
              </a:rPr>
              <a:t>by 2030</a:t>
            </a:r>
            <a:endParaRPr lang="sk-SK" sz="2000" dirty="0">
              <a:latin typeface="Aptos" panose="020B0004020202020204" pitchFamily="34" charset="0"/>
            </a:endParaRPr>
          </a:p>
          <a:p>
            <a:pPr marL="971550" lvl="1" indent="-285750"/>
            <a:r>
              <a:rPr lang="en-US" sz="2000" dirty="0">
                <a:latin typeface="Aptos" panose="020B0004020202020204" pitchFamily="34" charset="0"/>
              </a:rPr>
              <a:t>Forces rapid growth of </a:t>
            </a:r>
            <a:br>
              <a:rPr lang="en-US" sz="2000" dirty="0">
                <a:latin typeface="Aptos" panose="020B0004020202020204" pitchFamily="34" charset="0"/>
              </a:rPr>
            </a:br>
            <a:r>
              <a:rPr lang="en-US" sz="2000" dirty="0">
                <a:latin typeface="Aptos" panose="020B0004020202020204" pitchFamily="34" charset="0"/>
              </a:rPr>
              <a:t>wind and solar across Europe</a:t>
            </a:r>
          </a:p>
          <a:p>
            <a:pPr marL="285750" indent="-285750">
              <a:buFont typeface="Arial" panose="020B0604020202020204" pitchFamily="34" charset="0"/>
              <a:buChar char="•"/>
            </a:pPr>
            <a:r>
              <a:rPr lang="en-US" sz="2000" dirty="0">
                <a:latin typeface="Aptos" panose="020B0004020202020204" pitchFamily="34" charset="0"/>
              </a:rPr>
              <a:t>~60% of German electricity from </a:t>
            </a:r>
            <a:br>
              <a:rPr lang="en-US" sz="2000" dirty="0">
                <a:latin typeface="Aptos" panose="020B0004020202020204" pitchFamily="34" charset="0"/>
              </a:rPr>
            </a:br>
            <a:r>
              <a:rPr lang="en-US" sz="2000" dirty="0">
                <a:latin typeface="Aptos" panose="020B0004020202020204" pitchFamily="34" charset="0"/>
              </a:rPr>
              <a:t>renewables in 2026</a:t>
            </a:r>
          </a:p>
          <a:p>
            <a:pPr marL="285750" indent="-285750">
              <a:buFont typeface="Arial" panose="020B0604020202020204" pitchFamily="34" charset="0"/>
              <a:buChar char="•"/>
            </a:pPr>
            <a:r>
              <a:rPr lang="en-US" sz="2000" dirty="0">
                <a:latin typeface="Aptos" panose="020B0004020202020204" pitchFamily="34" charset="0"/>
              </a:rPr>
              <a:t>Solar and wind power now cover a large share of electricity supply</a:t>
            </a:r>
          </a:p>
          <a:p>
            <a:pPr marL="285750" indent="-285750">
              <a:buFont typeface="Arial" panose="020B0604020202020204" pitchFamily="34" charset="0"/>
              <a:buChar char="•"/>
            </a:pPr>
            <a:r>
              <a:rPr lang="en-US" sz="2000" dirty="0">
                <a:latin typeface="Aptos" panose="020B0004020202020204" pitchFamily="34" charset="0"/>
              </a:rPr>
              <a:t>Renewable energy changes how electricity prices behave</a:t>
            </a:r>
          </a:p>
          <a:p>
            <a:pPr marL="285750" indent="-285750">
              <a:buFont typeface="Arial" panose="020B0604020202020204" pitchFamily="34" charset="0"/>
              <a:buChar char="•"/>
            </a:pPr>
            <a:r>
              <a:rPr lang="en-US" sz="2000" dirty="0">
                <a:latin typeface="Aptos" panose="020B0004020202020204" pitchFamily="34" charset="0"/>
              </a:rPr>
              <a:t>Traditional methods rely on pre-set assumptions - they can miss hidden patterns</a:t>
            </a:r>
          </a:p>
          <a:p>
            <a:pPr marL="285750" indent="-285750">
              <a:buFont typeface="Arial" panose="020B0604020202020204" pitchFamily="34" charset="0"/>
              <a:buChar char="•"/>
            </a:pPr>
            <a:r>
              <a:rPr lang="en-US" sz="2000" dirty="0">
                <a:latin typeface="Aptos" panose="020B0004020202020204" pitchFamily="34" charset="0"/>
              </a:rPr>
              <a:t>Data-driven approach to explore these relationships freely</a:t>
            </a:r>
          </a:p>
          <a:p>
            <a:pPr marL="285750" indent="-285750">
              <a:buFont typeface="Arial" panose="020B0604020202020204" pitchFamily="34" charset="0"/>
              <a:buChar char="•"/>
            </a:pPr>
            <a:endParaRPr lang="en-US" sz="2000" dirty="0">
              <a:latin typeface="Aptos" panose="020B0004020202020204" pitchFamily="34" charset="0"/>
            </a:endParaRPr>
          </a:p>
        </p:txBody>
      </p:sp>
      <p:sp>
        <p:nvSpPr>
          <p:cNvPr id="3" name="Text Placeholder 2">
            <a:extLst>
              <a:ext uri="{FF2B5EF4-FFF2-40B4-BE49-F238E27FC236}">
                <a16:creationId xmlns:a16="http://schemas.microsoft.com/office/drawing/2014/main" id="{CF01340A-D9FB-14C0-F206-E209B0EE249E}"/>
              </a:ext>
            </a:extLst>
          </p:cNvPr>
          <p:cNvSpPr>
            <a:spLocks noGrp="1"/>
          </p:cNvSpPr>
          <p:nvPr>
            <p:ph type="body" sz="quarter" idx="14"/>
          </p:nvPr>
        </p:nvSpPr>
        <p:spPr/>
        <p:txBody>
          <a:bodyPr/>
          <a:lstStyle/>
          <a:p>
            <a:r>
              <a:rPr lang="en-US" b="1" dirty="0">
                <a:solidFill>
                  <a:srgbClr val="163A5F"/>
                </a:solidFill>
                <a:latin typeface="Aptos Display" pitchFamily="34" charset="0"/>
              </a:rPr>
              <a:t>Motivation</a:t>
            </a:r>
          </a:p>
        </p:txBody>
      </p:sp>
      <p:pic>
        <p:nvPicPr>
          <p:cNvPr id="6" name="Picture 5">
            <a:extLst>
              <a:ext uri="{FF2B5EF4-FFF2-40B4-BE49-F238E27FC236}">
                <a16:creationId xmlns:a16="http://schemas.microsoft.com/office/drawing/2014/main" id="{07DD350D-7CEF-D010-AD21-0D8E01046D8B}"/>
              </a:ext>
            </a:extLst>
          </p:cNvPr>
          <p:cNvPicPr>
            <a:picLocks noChangeAspect="1"/>
          </p:cNvPicPr>
          <p:nvPr/>
        </p:nvPicPr>
        <p:blipFill>
          <a:blip r:embed="rId3"/>
          <a:stretch>
            <a:fillRect/>
          </a:stretch>
        </p:blipFill>
        <p:spPr>
          <a:xfrm>
            <a:off x="5695966" y="405176"/>
            <a:ext cx="6496034" cy="36922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38AAC-1CC5-77FA-CB9B-9E5F1577CE6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F74B79D-99E1-438C-AF56-7A1C57527F54}"/>
              </a:ext>
            </a:extLst>
          </p:cNvPr>
          <p:cNvPicPr>
            <a:picLocks noChangeAspect="1"/>
          </p:cNvPicPr>
          <p:nvPr/>
        </p:nvPicPr>
        <p:blipFill>
          <a:blip r:embed="rId3"/>
          <a:stretch>
            <a:fillRect/>
          </a:stretch>
        </p:blipFill>
        <p:spPr>
          <a:xfrm>
            <a:off x="0" y="127321"/>
            <a:ext cx="12192000" cy="6366493"/>
          </a:xfrm>
          <a:prstGeom prst="rect">
            <a:avLst/>
          </a:prstGeom>
        </p:spPr>
      </p:pic>
      <p:sp>
        <p:nvSpPr>
          <p:cNvPr id="2" name="Text Placeholder 2">
            <a:extLst>
              <a:ext uri="{FF2B5EF4-FFF2-40B4-BE49-F238E27FC236}">
                <a16:creationId xmlns:a16="http://schemas.microsoft.com/office/drawing/2014/main" id="{1E23F93A-2D51-E106-A4D3-43F876F35A54}"/>
              </a:ext>
            </a:extLst>
          </p:cNvPr>
          <p:cNvSpPr txBox="1">
            <a:spLocks/>
          </p:cNvSpPr>
          <p:nvPr/>
        </p:nvSpPr>
        <p:spPr>
          <a:xfrm>
            <a:off x="1146221" y="871793"/>
            <a:ext cx="10207580" cy="604838"/>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b="1" dirty="0">
                <a:solidFill>
                  <a:srgbClr val="163A5F"/>
                </a:solidFill>
                <a:latin typeface="Aptos Display" pitchFamily="34" charset="0"/>
              </a:rPr>
              <a:t>G</a:t>
            </a:r>
            <a:r>
              <a:rPr lang="en-US" b="1" dirty="0" err="1">
                <a:solidFill>
                  <a:srgbClr val="163A5F"/>
                </a:solidFill>
                <a:latin typeface="Aptos Display" pitchFamily="34" charset="0"/>
              </a:rPr>
              <a:t>rowth</a:t>
            </a:r>
            <a:r>
              <a:rPr lang="en-US" b="1" dirty="0">
                <a:solidFill>
                  <a:srgbClr val="163A5F"/>
                </a:solidFill>
                <a:latin typeface="Aptos Display" pitchFamily="34" charset="0"/>
              </a:rPr>
              <a:t> of Renewable Capacity in Germany</a:t>
            </a:r>
          </a:p>
        </p:txBody>
      </p:sp>
    </p:spTree>
    <p:extLst>
      <p:ext uri="{BB962C8B-B14F-4D97-AF65-F5344CB8AC3E}">
        <p14:creationId xmlns:p14="http://schemas.microsoft.com/office/powerpoint/2010/main" val="677033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57782EE-098B-BF11-456E-E59AEB824EB6}"/>
              </a:ext>
            </a:extLst>
          </p:cNvPr>
          <p:cNvSpPr>
            <a:spLocks noGrp="1"/>
          </p:cNvSpPr>
          <p:nvPr>
            <p:ph type="body" sz="quarter" idx="13"/>
          </p:nvPr>
        </p:nvSpPr>
        <p:spPr>
          <a:xfrm>
            <a:off x="1146220" y="1609366"/>
            <a:ext cx="10207580" cy="3876675"/>
          </a:xfrm>
        </p:spPr>
        <p:txBody>
          <a:bodyPr/>
          <a:lstStyle/>
          <a:p>
            <a:pPr marL="342900" indent="-342900">
              <a:buFont typeface="Arial" panose="020B0604020202020204" pitchFamily="34" charset="0"/>
              <a:buChar char="•"/>
            </a:pPr>
            <a:r>
              <a:rPr lang="en-US" sz="2000" dirty="0">
                <a:latin typeface="Aptos" panose="020B0004020202020204" pitchFamily="34" charset="0"/>
              </a:rPr>
              <a:t>Econometric models rely on pre-defined model assumptions</a:t>
            </a:r>
          </a:p>
          <a:p>
            <a:pPr marL="342900" indent="-342900">
              <a:buFont typeface="Arial" panose="020B0604020202020204" pitchFamily="34" charset="0"/>
              <a:buChar char="•"/>
            </a:pPr>
            <a:r>
              <a:rPr lang="en-US" sz="2000" dirty="0">
                <a:latin typeface="Aptos" panose="020B0004020202020204" pitchFamily="34" charset="0"/>
              </a:rPr>
              <a:t>Forecasting models are data-driven but optimized for prediction</a:t>
            </a:r>
          </a:p>
          <a:p>
            <a:pPr marL="342900" indent="-342900">
              <a:buFont typeface="Arial" panose="020B0604020202020204" pitchFamily="34" charset="0"/>
              <a:buChar char="•"/>
            </a:pPr>
            <a:r>
              <a:rPr lang="en-US" sz="2000" dirty="0">
                <a:latin typeface="Aptos" panose="020B0004020202020204" pitchFamily="34" charset="0"/>
              </a:rPr>
              <a:t>GUHA</a:t>
            </a:r>
          </a:p>
          <a:p>
            <a:pPr marL="1028700" lvl="1" indent="-342900"/>
            <a:r>
              <a:rPr lang="en-US" sz="2000" dirty="0">
                <a:latin typeface="Aptos" panose="020B0004020202020204" pitchFamily="34" charset="0"/>
              </a:rPr>
              <a:t>Free from pre-defined assumptions</a:t>
            </a:r>
          </a:p>
          <a:p>
            <a:pPr marL="1028700" lvl="1" indent="-342900"/>
            <a:r>
              <a:rPr lang="en-US" sz="2000" dirty="0">
                <a:latin typeface="Aptos" panose="020B0004020202020204" pitchFamily="34" charset="0"/>
              </a:rPr>
              <a:t>Focused on interpretable relationships</a:t>
            </a:r>
          </a:p>
          <a:p>
            <a:pPr marL="1028700" lvl="1" indent="-342900"/>
            <a:r>
              <a:rPr lang="en-US" sz="2000" dirty="0">
                <a:latin typeface="Aptos" panose="020B0004020202020204" pitchFamily="34" charset="0"/>
              </a:rPr>
              <a:t>Explores all possible combinations systematically</a:t>
            </a:r>
          </a:p>
        </p:txBody>
      </p:sp>
      <p:sp>
        <p:nvSpPr>
          <p:cNvPr id="3" name="Text Placeholder 2">
            <a:extLst>
              <a:ext uri="{FF2B5EF4-FFF2-40B4-BE49-F238E27FC236}">
                <a16:creationId xmlns:a16="http://schemas.microsoft.com/office/drawing/2014/main" id="{D807A401-6BBF-2422-C5D8-F5DEB5497E23}"/>
              </a:ext>
            </a:extLst>
          </p:cNvPr>
          <p:cNvSpPr>
            <a:spLocks noGrp="1"/>
          </p:cNvSpPr>
          <p:nvPr>
            <p:ph type="body" sz="quarter" idx="14"/>
          </p:nvPr>
        </p:nvSpPr>
        <p:spPr/>
        <p:txBody>
          <a:bodyPr/>
          <a:lstStyle/>
          <a:p>
            <a:r>
              <a:rPr lang="en-US" b="1" dirty="0">
                <a:solidFill>
                  <a:srgbClr val="163A5F"/>
                </a:solidFill>
                <a:latin typeface="Aptos Display" pitchFamily="34" charset="0"/>
              </a:rPr>
              <a:t>What Makes This Different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B88D0-6CA3-EB0C-8540-9E27FD1C82F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6422C12-BF46-65A5-343D-C8C0FABD969E}"/>
              </a:ext>
            </a:extLst>
          </p:cNvPr>
          <p:cNvSpPr>
            <a:spLocks noGrp="1"/>
          </p:cNvSpPr>
          <p:nvPr>
            <p:ph type="body" sz="quarter" idx="13"/>
          </p:nvPr>
        </p:nvSpPr>
        <p:spPr/>
        <p:txBody>
          <a:bodyPr/>
          <a:lstStyle/>
          <a:p>
            <a:pPr marL="342900" indent="-342900">
              <a:buFont typeface="Arial" panose="020B0604020202020204" pitchFamily="34" charset="0"/>
              <a:buChar char="•"/>
            </a:pPr>
            <a:r>
              <a:rPr lang="en-US" sz="2000" dirty="0">
                <a:latin typeface="Aptos" panose="020B0004020202020204" pitchFamily="34" charset="0"/>
              </a:rPr>
              <a:t>General Unary Hypotheses Automaton  Hájek et al., 1966</a:t>
            </a:r>
          </a:p>
          <a:p>
            <a:pPr marL="342900" indent="-342900">
              <a:buFont typeface="Arial" panose="020B0604020202020204" pitchFamily="34" charset="0"/>
              <a:buChar char="•"/>
            </a:pPr>
            <a:r>
              <a:rPr lang="en-US" sz="2000" dirty="0">
                <a:latin typeface="Aptos" panose="020B0004020202020204" pitchFamily="34" charset="0"/>
              </a:rPr>
              <a:t>One of the earliest data mining methods</a:t>
            </a:r>
          </a:p>
          <a:p>
            <a:pPr marL="342900" indent="-342900">
              <a:buFont typeface="Arial" panose="020B0604020202020204" pitchFamily="34" charset="0"/>
              <a:buChar char="•"/>
            </a:pPr>
            <a:r>
              <a:rPr lang="en-US" sz="2000" dirty="0">
                <a:latin typeface="Aptos" panose="020B0004020202020204" pitchFamily="34" charset="0"/>
              </a:rPr>
              <a:t>Automatically generates and tests all possible patterns</a:t>
            </a:r>
          </a:p>
          <a:p>
            <a:pPr marL="342900" indent="-342900">
              <a:buFont typeface="Arial" panose="020B0604020202020204" pitchFamily="34" charset="0"/>
              <a:buChar char="•"/>
            </a:pPr>
            <a:r>
              <a:rPr lang="en-US" sz="2000" dirty="0">
                <a:latin typeface="Aptos" panose="020B0004020202020204" pitchFamily="34" charset="0"/>
              </a:rPr>
              <a:t>No pre-formulated hypotheses</a:t>
            </a:r>
          </a:p>
          <a:p>
            <a:pPr marL="342900" indent="-342900">
              <a:buFont typeface="Arial" panose="020B0604020202020204" pitchFamily="34" charset="0"/>
              <a:buChar char="•"/>
            </a:pPr>
            <a:r>
              <a:rPr lang="en-US" sz="2000" dirty="0">
                <a:latin typeface="Aptos" panose="020B0004020202020204" pitchFamily="34" charset="0"/>
              </a:rPr>
              <a:t>Results are simple IF-THEN association rules</a:t>
            </a:r>
          </a:p>
        </p:txBody>
      </p:sp>
      <p:sp>
        <p:nvSpPr>
          <p:cNvPr id="3" name="Text Placeholder 2">
            <a:extLst>
              <a:ext uri="{FF2B5EF4-FFF2-40B4-BE49-F238E27FC236}">
                <a16:creationId xmlns:a16="http://schemas.microsoft.com/office/drawing/2014/main" id="{7690AC30-AF8D-4AC4-5786-DB0A7EC14352}"/>
              </a:ext>
            </a:extLst>
          </p:cNvPr>
          <p:cNvSpPr>
            <a:spLocks noGrp="1"/>
          </p:cNvSpPr>
          <p:nvPr>
            <p:ph type="body" sz="quarter" idx="14"/>
          </p:nvPr>
        </p:nvSpPr>
        <p:spPr/>
        <p:txBody>
          <a:bodyPr/>
          <a:lstStyle/>
          <a:p>
            <a:r>
              <a:rPr lang="en-US" b="1" dirty="0">
                <a:solidFill>
                  <a:srgbClr val="163A5F"/>
                </a:solidFill>
                <a:latin typeface="Aptos Display" pitchFamily="34" charset="0"/>
              </a:rPr>
              <a:t>What is GUHA?</a:t>
            </a:r>
          </a:p>
        </p:txBody>
      </p:sp>
      <mc:AlternateContent xmlns:mc="http://schemas.openxmlformats.org/markup-compatibility/2006" xmlns:a14="http://schemas.microsoft.com/office/drawing/2010/main">
        <mc:Choice Requires="a14">
          <p:sp>
            <p:nvSpPr>
              <p:cNvPr id="8" name="Text Placeholder 7">
                <a:extLst>
                  <a:ext uri="{FF2B5EF4-FFF2-40B4-BE49-F238E27FC236}">
                    <a16:creationId xmlns:a16="http://schemas.microsoft.com/office/drawing/2014/main" id="{3BA6EA49-5763-28C3-BED3-C90F8C59E1D7}"/>
                  </a:ext>
                </a:extLst>
              </p:cNvPr>
              <p:cNvSpPr>
                <a:spLocks noGrp="1"/>
              </p:cNvSpPr>
              <p:nvPr>
                <p:ph type="body" sz="quarter" idx="15"/>
              </p:nvPr>
            </p:nvSpPr>
            <p:spPr/>
            <p:txBody>
              <a:bodyPr/>
              <a:lstStyle/>
              <a:p>
                <a:pPr/>
                <a14:m>
                  <m:oMathPara xmlns:m="http://schemas.openxmlformats.org/officeDocument/2006/math">
                    <m:oMath>
                      <m:f>
                        <m:fPr>
                          <m:ctrlPr>
                            <a:rPr lang="x-none" sz="2400" i="1">
                              <a:latin typeface="Cambria Math" panose="02040503050406030204" pitchFamily="18" charset="0"/>
                            </a:rPr>
                          </m:ctrlPr>
                        </m:fPr>
                        <m:num>
                          <m:r>
                            <a:rPr lang="x-none" sz="2400" i="1">
                              <a:latin typeface="Cambria Math" panose="02040503050406030204" pitchFamily="18" charset="0"/>
                            </a:rPr>
                            <m:t>𝑟</m:t>
                          </m:r>
                        </m:num>
                        <m:den>
                          <m:r>
                            <a:rPr lang="x-none" sz="2400" i="1">
                              <a:latin typeface="Cambria Math" panose="02040503050406030204" pitchFamily="18" charset="0"/>
                            </a:rPr>
                            <m:t>𝑟</m:t>
                          </m:r>
                          <m:r>
                            <a:rPr lang="x-none" sz="2400">
                              <a:latin typeface="Cambria Math" panose="02040503050406030204" pitchFamily="18" charset="0"/>
                            </a:rPr>
                            <m:t>+</m:t>
                          </m:r>
                          <m:r>
                            <a:rPr lang="x-none" sz="2400" i="1">
                              <a:latin typeface="Cambria Math" panose="02040503050406030204" pitchFamily="18" charset="0"/>
                            </a:rPr>
                            <m:t>𝑠</m:t>
                          </m:r>
                        </m:den>
                      </m:f>
                      <m:r>
                        <a:rPr lang="en-US" sz="2400" i="1">
                          <a:latin typeface="Cambria Math" panose="02040503050406030204" pitchFamily="18" charset="0"/>
                        </a:rPr>
                        <m:t>≥</m:t>
                      </m:r>
                      <m:r>
                        <a:rPr lang="en-US" sz="2400" i="1">
                          <a:latin typeface="Cambria Math" panose="02040503050406030204" pitchFamily="18" charset="0"/>
                        </a:rPr>
                        <m:t>𝑝</m:t>
                      </m:r>
                    </m:oMath>
                  </m:oMathPara>
                </a14:m>
                <a:endParaRPr lang="en-US" sz="2400" dirty="0">
                  <a:latin typeface="Aptos" panose="020B0004020202020204" pitchFamily="34" charset="0"/>
                </a:endParaRPr>
              </a:p>
              <a:p>
                <a:pPr marL="285750" indent="-285750">
                  <a:buFont typeface="Arial" panose="020B0604020202020204" pitchFamily="34" charset="0"/>
                  <a:buChar char="•"/>
                </a:pPr>
                <a:r>
                  <a:rPr lang="en-US" sz="2000" dirty="0">
                    <a:latin typeface="Aptos" panose="020B0004020202020204" pitchFamily="34" charset="0"/>
                  </a:rPr>
                  <a:t>r = cases where condition AND outcome are both true</a:t>
                </a:r>
              </a:p>
              <a:p>
                <a:pPr marL="285750" indent="-285750">
                  <a:buFont typeface="Arial" panose="020B0604020202020204" pitchFamily="34" charset="0"/>
                  <a:buChar char="•"/>
                </a:pPr>
                <a:r>
                  <a:rPr lang="en-US" sz="2000" dirty="0">
                    <a:latin typeface="Aptos" panose="020B0004020202020204" pitchFamily="34" charset="0"/>
                  </a:rPr>
                  <a:t>r + s = all cases where condition is true</a:t>
                </a:r>
              </a:p>
              <a:p>
                <a:pPr marL="285750" indent="-285750">
                  <a:buFont typeface="Arial" panose="020B0604020202020204" pitchFamily="34" charset="0"/>
                  <a:buChar char="•"/>
                </a:pPr>
                <a:r>
                  <a:rPr lang="en-US" sz="2000" dirty="0">
                    <a:latin typeface="Aptos" panose="020B0004020202020204" pitchFamily="34" charset="0"/>
                  </a:rPr>
                  <a:t>p = minimum confidence (we use 0.6 = 60%)</a:t>
                </a:r>
              </a:p>
            </p:txBody>
          </p:sp>
        </mc:Choice>
        <mc:Fallback xmlns="">
          <p:sp>
            <p:nvSpPr>
              <p:cNvPr id="8" name="Text Placeholder 7">
                <a:extLst>
                  <a:ext uri="{FF2B5EF4-FFF2-40B4-BE49-F238E27FC236}">
                    <a16:creationId xmlns:a16="http://schemas.microsoft.com/office/drawing/2014/main" id="{3BA6EA49-5763-28C3-BED3-C90F8C59E1D7}"/>
                  </a:ext>
                </a:extLst>
              </p:cNvPr>
              <p:cNvSpPr>
                <a:spLocks noGrp="1" noRot="1" noChangeAspect="1" noMove="1" noResize="1" noEditPoints="1" noAdjustHandles="1" noChangeArrowheads="1" noChangeShapeType="1" noTextEdit="1"/>
              </p:cNvSpPr>
              <p:nvPr>
                <p:ph type="body" sz="quarter" idx="15"/>
              </p:nvPr>
            </p:nvSpPr>
            <p:spPr>
              <a:blipFill>
                <a:blip r:embed="rId3"/>
                <a:stretch>
                  <a:fillRect l="-1094"/>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71DBA96C-99BE-DBD2-F474-B9642181F3C9}"/>
              </a:ext>
            </a:extLst>
          </p:cNvPr>
          <p:cNvSpPr txBox="1"/>
          <p:nvPr/>
        </p:nvSpPr>
        <p:spPr>
          <a:xfrm>
            <a:off x="1146219" y="4833423"/>
            <a:ext cx="10207581" cy="400110"/>
          </a:xfrm>
          <a:prstGeom prst="rect">
            <a:avLst/>
          </a:prstGeom>
          <a:noFill/>
        </p:spPr>
        <p:txBody>
          <a:bodyPr wrap="square">
            <a:spAutoFit/>
          </a:bodyPr>
          <a:lstStyle/>
          <a:p>
            <a:r>
              <a:rPr lang="en-US" sz="2000" dirty="0">
                <a:latin typeface="Aptos" panose="020B0004020202020204" pitchFamily="34" charset="0"/>
              </a:rPr>
              <a:t>IF solar is high AND wind is high → price is low (confidence 100%)</a:t>
            </a:r>
          </a:p>
        </p:txBody>
      </p:sp>
    </p:spTree>
    <p:extLst>
      <p:ext uri="{BB962C8B-B14F-4D97-AF65-F5344CB8AC3E}">
        <p14:creationId xmlns:p14="http://schemas.microsoft.com/office/powerpoint/2010/main" val="3077011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68BF2-C645-316F-9BA2-2022803A2374}"/>
            </a:ext>
          </a:extLst>
        </p:cNvPr>
        <p:cNvGrpSpPr/>
        <p:nvPr/>
      </p:nvGrpSpPr>
      <p:grpSpPr>
        <a:xfrm>
          <a:off x="0" y="0"/>
          <a:ext cx="0" cy="0"/>
          <a:chOff x="0" y="0"/>
          <a:chExt cx="0" cy="0"/>
        </a:xfrm>
      </p:grpSpPr>
      <p:sp>
        <p:nvSpPr>
          <p:cNvPr id="6" name="Shape 2">
            <a:extLst>
              <a:ext uri="{FF2B5EF4-FFF2-40B4-BE49-F238E27FC236}">
                <a16:creationId xmlns:a16="http://schemas.microsoft.com/office/drawing/2014/main" id="{1EBFE33E-D2E3-3D5C-C97B-4B0BE6A54926}"/>
              </a:ext>
            </a:extLst>
          </p:cNvPr>
          <p:cNvSpPr/>
          <p:nvPr/>
        </p:nvSpPr>
        <p:spPr>
          <a:xfrm>
            <a:off x="1234440" y="1584920"/>
            <a:ext cx="2286000" cy="1389773"/>
          </a:xfrm>
          <a:prstGeom prst="rect">
            <a:avLst/>
          </a:prstGeom>
          <a:solidFill>
            <a:srgbClr val="0D2B45"/>
          </a:solidFill>
          <a:ln w="12700">
            <a:solidFill>
              <a:srgbClr val="0D2B45"/>
            </a:solidFill>
            <a:prstDash val="solid"/>
          </a:ln>
          <a:effectLst>
            <a:outerShdw blurRad="76200" dist="25400" dir="8100000" algn="bl" rotWithShape="0">
              <a:srgbClr val="000000">
                <a:alpha val="12000"/>
              </a:srgbClr>
            </a:outerShdw>
          </a:effectLst>
        </p:spPr>
        <p:txBody>
          <a:bodyPr/>
          <a:lstStyle/>
          <a:p>
            <a:endParaRPr lang="en-US"/>
          </a:p>
        </p:txBody>
      </p:sp>
      <p:sp>
        <p:nvSpPr>
          <p:cNvPr id="7" name="Text 3">
            <a:extLst>
              <a:ext uri="{FF2B5EF4-FFF2-40B4-BE49-F238E27FC236}">
                <a16:creationId xmlns:a16="http://schemas.microsoft.com/office/drawing/2014/main" id="{7E9DBA8F-BD64-F7F0-09AC-09403ABB2465}"/>
              </a:ext>
            </a:extLst>
          </p:cNvPr>
          <p:cNvSpPr/>
          <p:nvPr/>
        </p:nvSpPr>
        <p:spPr>
          <a:xfrm>
            <a:off x="1234440" y="1630640"/>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94</a:t>
            </a:r>
            <a:endParaRPr lang="en-US" sz="2800" dirty="0"/>
          </a:p>
        </p:txBody>
      </p:sp>
      <p:sp>
        <p:nvSpPr>
          <p:cNvPr id="8" name="Text 4">
            <a:extLst>
              <a:ext uri="{FF2B5EF4-FFF2-40B4-BE49-F238E27FC236}">
                <a16:creationId xmlns:a16="http://schemas.microsoft.com/office/drawing/2014/main" id="{8EC7FA2D-AB02-3BCA-D4AF-9909370D4398}"/>
              </a:ext>
            </a:extLst>
          </p:cNvPr>
          <p:cNvSpPr/>
          <p:nvPr/>
        </p:nvSpPr>
        <p:spPr>
          <a:xfrm>
            <a:off x="1234440" y="2295606"/>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Publications</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analyzed</a:t>
            </a:r>
            <a:endParaRPr lang="en-US" sz="2000" dirty="0"/>
          </a:p>
        </p:txBody>
      </p:sp>
      <p:sp>
        <p:nvSpPr>
          <p:cNvPr id="10" name="Shape 5">
            <a:extLst>
              <a:ext uri="{FF2B5EF4-FFF2-40B4-BE49-F238E27FC236}">
                <a16:creationId xmlns:a16="http://schemas.microsoft.com/office/drawing/2014/main" id="{2CCD4BA7-863C-4346-5F48-73F5F3A12EF5}"/>
              </a:ext>
            </a:extLst>
          </p:cNvPr>
          <p:cNvSpPr/>
          <p:nvPr/>
        </p:nvSpPr>
        <p:spPr>
          <a:xfrm>
            <a:off x="3810000" y="1584920"/>
            <a:ext cx="2286000" cy="1389773"/>
          </a:xfrm>
          <a:prstGeom prst="rect">
            <a:avLst/>
          </a:prstGeom>
          <a:solidFill>
            <a:srgbClr val="0A7E8C"/>
          </a:solidFill>
          <a:ln w="12700">
            <a:solidFill>
              <a:srgbClr val="0A7E8C"/>
            </a:solidFill>
            <a:prstDash val="solid"/>
          </a:ln>
          <a:effectLst>
            <a:outerShdw blurRad="76200" dist="25400" dir="8100000" algn="bl" rotWithShape="0">
              <a:srgbClr val="000000">
                <a:alpha val="12000"/>
              </a:srgbClr>
            </a:outerShdw>
          </a:effectLst>
        </p:spPr>
        <p:txBody>
          <a:bodyPr/>
          <a:lstStyle/>
          <a:p>
            <a:endParaRPr lang="en-US"/>
          </a:p>
        </p:txBody>
      </p:sp>
      <p:sp>
        <p:nvSpPr>
          <p:cNvPr id="11" name="Text 6">
            <a:extLst>
              <a:ext uri="{FF2B5EF4-FFF2-40B4-BE49-F238E27FC236}">
                <a16:creationId xmlns:a16="http://schemas.microsoft.com/office/drawing/2014/main" id="{1ADFA1D7-2CEF-C1DE-BF4D-2FE3CBCB3F56}"/>
              </a:ext>
            </a:extLst>
          </p:cNvPr>
          <p:cNvSpPr/>
          <p:nvPr/>
        </p:nvSpPr>
        <p:spPr>
          <a:xfrm>
            <a:off x="3810000" y="1630640"/>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767</a:t>
            </a:r>
            <a:endParaRPr lang="en-US" sz="2800" dirty="0"/>
          </a:p>
        </p:txBody>
      </p:sp>
      <p:sp>
        <p:nvSpPr>
          <p:cNvPr id="12" name="Text 7">
            <a:extLst>
              <a:ext uri="{FF2B5EF4-FFF2-40B4-BE49-F238E27FC236}">
                <a16:creationId xmlns:a16="http://schemas.microsoft.com/office/drawing/2014/main" id="{19448790-17D4-BB15-3600-655409F4AF2F}"/>
              </a:ext>
            </a:extLst>
          </p:cNvPr>
          <p:cNvSpPr/>
          <p:nvPr/>
        </p:nvSpPr>
        <p:spPr>
          <a:xfrm>
            <a:off x="3810000" y="2295606"/>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Total</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citations</a:t>
            </a:r>
            <a:endParaRPr lang="en-US" sz="2000" dirty="0"/>
          </a:p>
        </p:txBody>
      </p:sp>
      <p:sp>
        <p:nvSpPr>
          <p:cNvPr id="16" name="Shape 8">
            <a:extLst>
              <a:ext uri="{FF2B5EF4-FFF2-40B4-BE49-F238E27FC236}">
                <a16:creationId xmlns:a16="http://schemas.microsoft.com/office/drawing/2014/main" id="{EA6A946D-C397-D52A-830F-2E465DB2AFA9}"/>
              </a:ext>
            </a:extLst>
          </p:cNvPr>
          <p:cNvSpPr/>
          <p:nvPr/>
        </p:nvSpPr>
        <p:spPr>
          <a:xfrm>
            <a:off x="6385560" y="1584920"/>
            <a:ext cx="2286000" cy="1389773"/>
          </a:xfrm>
          <a:prstGeom prst="rect">
            <a:avLst/>
          </a:prstGeom>
          <a:solidFill>
            <a:srgbClr val="E76F51"/>
          </a:solidFill>
          <a:ln w="12700">
            <a:solidFill>
              <a:srgbClr val="E76F51"/>
            </a:solidFill>
            <a:prstDash val="solid"/>
          </a:ln>
          <a:effectLst>
            <a:outerShdw blurRad="76200" dist="25400" dir="8100000" algn="bl" rotWithShape="0">
              <a:srgbClr val="000000">
                <a:alpha val="12000"/>
              </a:srgbClr>
            </a:outerShdw>
          </a:effectLst>
        </p:spPr>
        <p:txBody>
          <a:bodyPr/>
          <a:lstStyle/>
          <a:p>
            <a:endParaRPr lang="en-US"/>
          </a:p>
        </p:txBody>
      </p:sp>
      <p:sp>
        <p:nvSpPr>
          <p:cNvPr id="17" name="Text 9">
            <a:extLst>
              <a:ext uri="{FF2B5EF4-FFF2-40B4-BE49-F238E27FC236}">
                <a16:creationId xmlns:a16="http://schemas.microsoft.com/office/drawing/2014/main" id="{0110AC5F-5E13-703B-863E-AB6E7894CDC9}"/>
              </a:ext>
            </a:extLst>
          </p:cNvPr>
          <p:cNvSpPr/>
          <p:nvPr/>
        </p:nvSpPr>
        <p:spPr>
          <a:xfrm>
            <a:off x="6385560" y="1630640"/>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14</a:t>
            </a:r>
            <a:endParaRPr lang="en-US" sz="2800" dirty="0"/>
          </a:p>
        </p:txBody>
      </p:sp>
      <p:sp>
        <p:nvSpPr>
          <p:cNvPr id="18" name="Text 10">
            <a:extLst>
              <a:ext uri="{FF2B5EF4-FFF2-40B4-BE49-F238E27FC236}">
                <a16:creationId xmlns:a16="http://schemas.microsoft.com/office/drawing/2014/main" id="{723C8EB5-066C-6C9F-B0D0-DF9E4CBFE8CB}"/>
              </a:ext>
            </a:extLst>
          </p:cNvPr>
          <p:cNvSpPr/>
          <p:nvPr/>
        </p:nvSpPr>
        <p:spPr>
          <a:xfrm>
            <a:off x="6385560" y="2295606"/>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h-index</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(corpus)</a:t>
            </a:r>
            <a:endParaRPr lang="en-US" sz="2000" dirty="0"/>
          </a:p>
        </p:txBody>
      </p:sp>
      <p:sp>
        <p:nvSpPr>
          <p:cNvPr id="19" name="Shape 11">
            <a:extLst>
              <a:ext uri="{FF2B5EF4-FFF2-40B4-BE49-F238E27FC236}">
                <a16:creationId xmlns:a16="http://schemas.microsoft.com/office/drawing/2014/main" id="{ECE5CE9F-858C-AB8E-C32A-148A1009841C}"/>
              </a:ext>
            </a:extLst>
          </p:cNvPr>
          <p:cNvSpPr/>
          <p:nvPr/>
        </p:nvSpPr>
        <p:spPr>
          <a:xfrm>
            <a:off x="8961120" y="1584920"/>
            <a:ext cx="2286000" cy="1389773"/>
          </a:xfrm>
          <a:prstGeom prst="rect">
            <a:avLst/>
          </a:prstGeom>
          <a:solidFill>
            <a:srgbClr val="1AABB5"/>
          </a:solidFill>
          <a:ln w="12700">
            <a:solidFill>
              <a:srgbClr val="1AABB5"/>
            </a:solidFill>
            <a:prstDash val="solid"/>
          </a:ln>
          <a:effectLst>
            <a:outerShdw blurRad="76200" dist="25400" dir="8100000" algn="bl" rotWithShape="0">
              <a:srgbClr val="000000">
                <a:alpha val="12000"/>
              </a:srgbClr>
            </a:outerShdw>
          </a:effectLst>
        </p:spPr>
        <p:txBody>
          <a:bodyPr/>
          <a:lstStyle/>
          <a:p>
            <a:endParaRPr lang="en-US"/>
          </a:p>
        </p:txBody>
      </p:sp>
      <p:sp>
        <p:nvSpPr>
          <p:cNvPr id="20" name="Text 12">
            <a:extLst>
              <a:ext uri="{FF2B5EF4-FFF2-40B4-BE49-F238E27FC236}">
                <a16:creationId xmlns:a16="http://schemas.microsoft.com/office/drawing/2014/main" id="{7B24B593-C8EB-7064-26EB-DC761ECD3D2D}"/>
              </a:ext>
            </a:extLst>
          </p:cNvPr>
          <p:cNvSpPr/>
          <p:nvPr/>
        </p:nvSpPr>
        <p:spPr>
          <a:xfrm>
            <a:off x="8961120" y="1630640"/>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8.16</a:t>
            </a:r>
            <a:endParaRPr lang="en-US" sz="2800" dirty="0"/>
          </a:p>
        </p:txBody>
      </p:sp>
      <p:sp>
        <p:nvSpPr>
          <p:cNvPr id="21" name="Text 13">
            <a:extLst>
              <a:ext uri="{FF2B5EF4-FFF2-40B4-BE49-F238E27FC236}">
                <a16:creationId xmlns:a16="http://schemas.microsoft.com/office/drawing/2014/main" id="{43868983-1EF0-825B-9BD9-55A7D7483C6E}"/>
              </a:ext>
            </a:extLst>
          </p:cNvPr>
          <p:cNvSpPr/>
          <p:nvPr/>
        </p:nvSpPr>
        <p:spPr>
          <a:xfrm>
            <a:off x="8961120" y="2295606"/>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Avg citations</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per paper</a:t>
            </a:r>
            <a:endParaRPr lang="en-US" sz="2000" dirty="0"/>
          </a:p>
        </p:txBody>
      </p:sp>
      <p:sp>
        <p:nvSpPr>
          <p:cNvPr id="24" name="Text Placeholder 4">
            <a:extLst>
              <a:ext uri="{FF2B5EF4-FFF2-40B4-BE49-F238E27FC236}">
                <a16:creationId xmlns:a16="http://schemas.microsoft.com/office/drawing/2014/main" id="{9E6A6F41-73DA-B5F3-8530-114C9C3EF6F6}"/>
              </a:ext>
            </a:extLst>
          </p:cNvPr>
          <p:cNvSpPr>
            <a:spLocks noGrp="1"/>
          </p:cNvSpPr>
          <p:nvPr>
            <p:ph type="body" sz="quarter" idx="13"/>
          </p:nvPr>
        </p:nvSpPr>
        <p:spPr>
          <a:xfrm>
            <a:off x="1146220" y="3090443"/>
            <a:ext cx="10207580" cy="2662177"/>
          </a:xfrm>
        </p:spPr>
        <p:txBody>
          <a:bodyPr/>
          <a:lstStyle/>
          <a:p>
            <a:pPr marL="342900" indent="-342900">
              <a:buFont typeface="Arial" panose="020B0604020202020204" pitchFamily="34" charset="0"/>
              <a:buChar char="•"/>
            </a:pPr>
            <a:r>
              <a:rPr lang="en-US" sz="2000" dirty="0"/>
              <a:t>Keyword co-occurrence bibliometric analysis</a:t>
            </a:r>
          </a:p>
          <a:p>
            <a:pPr marL="342900" indent="-342900">
              <a:buFont typeface="Arial" panose="020B0604020202020204" pitchFamily="34" charset="0"/>
              <a:buChar char="•"/>
            </a:pPr>
            <a:r>
              <a:rPr lang="en-US" sz="2000" dirty="0"/>
              <a:t>Central topics: data mining, association rules, GUHA method</a:t>
            </a:r>
          </a:p>
          <a:p>
            <a:pPr marL="342900" indent="-342900">
              <a:buFont typeface="Arial" panose="020B0604020202020204" pitchFamily="34" charset="0"/>
              <a:buChar char="•"/>
            </a:pPr>
            <a:r>
              <a:rPr lang="en-US" sz="2000" dirty="0"/>
              <a:t>195 distinct keywords - majority appear only once</a:t>
            </a:r>
          </a:p>
          <a:p>
            <a:pPr marL="342900" indent="-342900">
              <a:buFont typeface="Arial" panose="020B0604020202020204" pitchFamily="34" charset="0"/>
              <a:buChar char="•"/>
            </a:pPr>
            <a:r>
              <a:rPr lang="en-US" sz="2000" dirty="0"/>
              <a:t>GUHA applied across wide range of domains</a:t>
            </a:r>
          </a:p>
          <a:p>
            <a:pPr marL="342900" indent="-342900">
              <a:buFont typeface="Arial" panose="020B0604020202020204" pitchFamily="34" charset="0"/>
              <a:buChar char="•"/>
            </a:pPr>
            <a:r>
              <a:rPr lang="en-US" sz="2000" dirty="0">
                <a:latin typeface="Aptos" panose="020B0004020202020204" pitchFamily="34" charset="0"/>
              </a:rPr>
              <a:t>Unique keywords related to financial markets, behavioral finance, customer equity</a:t>
            </a:r>
          </a:p>
        </p:txBody>
      </p:sp>
      <p:sp>
        <p:nvSpPr>
          <p:cNvPr id="26" name="Text Placeholder 2">
            <a:extLst>
              <a:ext uri="{FF2B5EF4-FFF2-40B4-BE49-F238E27FC236}">
                <a16:creationId xmlns:a16="http://schemas.microsoft.com/office/drawing/2014/main" id="{03C27158-01D8-84AA-F370-6E825E05BEA5}"/>
              </a:ext>
            </a:extLst>
          </p:cNvPr>
          <p:cNvSpPr txBox="1">
            <a:spLocks/>
          </p:cNvSpPr>
          <p:nvPr/>
        </p:nvSpPr>
        <p:spPr>
          <a:xfrm>
            <a:off x="1146221" y="871793"/>
            <a:ext cx="10207580" cy="604838"/>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163A5F"/>
                </a:solidFill>
                <a:latin typeface="Aptos Display" pitchFamily="34" charset="0"/>
              </a:rPr>
              <a:t>Literature Overview</a:t>
            </a:r>
          </a:p>
        </p:txBody>
      </p:sp>
    </p:spTree>
    <p:extLst>
      <p:ext uri="{BB962C8B-B14F-4D97-AF65-F5344CB8AC3E}">
        <p14:creationId xmlns:p14="http://schemas.microsoft.com/office/powerpoint/2010/main" val="2791344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AC2B0-DCB1-55FD-FA02-E7F2FD079108}"/>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E59135BA-4B13-7A9C-F67F-CC544D3441D2}"/>
              </a:ext>
            </a:extLst>
          </p:cNvPr>
          <p:cNvSpPr>
            <a:spLocks noGrp="1"/>
          </p:cNvSpPr>
          <p:nvPr>
            <p:ph type="body" sz="quarter" idx="14"/>
          </p:nvPr>
        </p:nvSpPr>
        <p:spPr>
          <a:xfrm>
            <a:off x="1146221" y="362502"/>
            <a:ext cx="10207580" cy="604838"/>
          </a:xfrm>
        </p:spPr>
        <p:txBody>
          <a:bodyPr/>
          <a:lstStyle/>
          <a:p>
            <a:r>
              <a:rPr lang="en-US" b="1" dirty="0">
                <a:solidFill>
                  <a:srgbClr val="163A5F"/>
                </a:solidFill>
                <a:latin typeface="Aptos Display" pitchFamily="34" charset="0"/>
              </a:rPr>
              <a:t>Literature Overview</a:t>
            </a:r>
          </a:p>
        </p:txBody>
      </p:sp>
      <p:sp>
        <p:nvSpPr>
          <p:cNvPr id="6" name="Shape 2">
            <a:extLst>
              <a:ext uri="{FF2B5EF4-FFF2-40B4-BE49-F238E27FC236}">
                <a16:creationId xmlns:a16="http://schemas.microsoft.com/office/drawing/2014/main" id="{53F223E4-8E35-E0B6-0BE7-C9103F4477DE}"/>
              </a:ext>
            </a:extLst>
          </p:cNvPr>
          <p:cNvSpPr/>
          <p:nvPr/>
        </p:nvSpPr>
        <p:spPr>
          <a:xfrm>
            <a:off x="1234440" y="925164"/>
            <a:ext cx="2286000" cy="1389773"/>
          </a:xfrm>
          <a:prstGeom prst="rect">
            <a:avLst/>
          </a:prstGeom>
          <a:solidFill>
            <a:srgbClr val="0D2B45"/>
          </a:solidFill>
          <a:ln w="12700">
            <a:solidFill>
              <a:srgbClr val="0D2B45"/>
            </a:solidFill>
            <a:prstDash val="solid"/>
          </a:ln>
          <a:effectLst>
            <a:outerShdw blurRad="76200" dist="25400" dir="8100000" algn="bl" rotWithShape="0">
              <a:srgbClr val="000000">
                <a:alpha val="12000"/>
              </a:srgbClr>
            </a:outerShdw>
          </a:effectLst>
        </p:spPr>
        <p:txBody>
          <a:bodyPr/>
          <a:lstStyle/>
          <a:p>
            <a:endParaRPr lang="en-US" dirty="0"/>
          </a:p>
        </p:txBody>
      </p:sp>
      <p:sp>
        <p:nvSpPr>
          <p:cNvPr id="7" name="Text 3">
            <a:extLst>
              <a:ext uri="{FF2B5EF4-FFF2-40B4-BE49-F238E27FC236}">
                <a16:creationId xmlns:a16="http://schemas.microsoft.com/office/drawing/2014/main" id="{44C2C874-727E-9B48-1835-A55431F9BE14}"/>
              </a:ext>
            </a:extLst>
          </p:cNvPr>
          <p:cNvSpPr/>
          <p:nvPr/>
        </p:nvSpPr>
        <p:spPr>
          <a:xfrm>
            <a:off x="1234440" y="970884"/>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94</a:t>
            </a:r>
            <a:endParaRPr lang="en-US" sz="2800" dirty="0"/>
          </a:p>
        </p:txBody>
      </p:sp>
      <p:sp>
        <p:nvSpPr>
          <p:cNvPr id="8" name="Text 4">
            <a:extLst>
              <a:ext uri="{FF2B5EF4-FFF2-40B4-BE49-F238E27FC236}">
                <a16:creationId xmlns:a16="http://schemas.microsoft.com/office/drawing/2014/main" id="{396B9208-6BCF-98A7-C633-418B38C9250E}"/>
              </a:ext>
            </a:extLst>
          </p:cNvPr>
          <p:cNvSpPr/>
          <p:nvPr/>
        </p:nvSpPr>
        <p:spPr>
          <a:xfrm>
            <a:off x="1234440" y="1635850"/>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Publications</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analyzed</a:t>
            </a:r>
            <a:endParaRPr lang="en-US" sz="2000" dirty="0"/>
          </a:p>
        </p:txBody>
      </p:sp>
      <p:sp>
        <p:nvSpPr>
          <p:cNvPr id="10" name="Shape 5">
            <a:extLst>
              <a:ext uri="{FF2B5EF4-FFF2-40B4-BE49-F238E27FC236}">
                <a16:creationId xmlns:a16="http://schemas.microsoft.com/office/drawing/2014/main" id="{F93CD4D6-3B9C-7BDF-858A-B7D5412A7E34}"/>
              </a:ext>
            </a:extLst>
          </p:cNvPr>
          <p:cNvSpPr/>
          <p:nvPr/>
        </p:nvSpPr>
        <p:spPr>
          <a:xfrm>
            <a:off x="3810000" y="925164"/>
            <a:ext cx="2286000" cy="1389773"/>
          </a:xfrm>
          <a:prstGeom prst="rect">
            <a:avLst/>
          </a:prstGeom>
          <a:solidFill>
            <a:srgbClr val="0A7E8C"/>
          </a:solidFill>
          <a:ln w="12700">
            <a:solidFill>
              <a:srgbClr val="0A7E8C"/>
            </a:solidFill>
            <a:prstDash val="solid"/>
          </a:ln>
          <a:effectLst>
            <a:outerShdw blurRad="76200" dist="25400" dir="8100000" algn="bl" rotWithShape="0">
              <a:srgbClr val="000000">
                <a:alpha val="12000"/>
              </a:srgbClr>
            </a:outerShdw>
          </a:effectLst>
        </p:spPr>
        <p:txBody>
          <a:bodyPr/>
          <a:lstStyle/>
          <a:p>
            <a:endParaRPr lang="en-US" dirty="0"/>
          </a:p>
        </p:txBody>
      </p:sp>
      <p:sp>
        <p:nvSpPr>
          <p:cNvPr id="11" name="Text 6">
            <a:extLst>
              <a:ext uri="{FF2B5EF4-FFF2-40B4-BE49-F238E27FC236}">
                <a16:creationId xmlns:a16="http://schemas.microsoft.com/office/drawing/2014/main" id="{435AD6A8-16AD-49C2-AB91-473C3DFC03A2}"/>
              </a:ext>
            </a:extLst>
          </p:cNvPr>
          <p:cNvSpPr/>
          <p:nvPr/>
        </p:nvSpPr>
        <p:spPr>
          <a:xfrm>
            <a:off x="3810000" y="970884"/>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767</a:t>
            </a:r>
            <a:endParaRPr lang="en-US" sz="2800" dirty="0"/>
          </a:p>
        </p:txBody>
      </p:sp>
      <p:sp>
        <p:nvSpPr>
          <p:cNvPr id="12" name="Text 7">
            <a:extLst>
              <a:ext uri="{FF2B5EF4-FFF2-40B4-BE49-F238E27FC236}">
                <a16:creationId xmlns:a16="http://schemas.microsoft.com/office/drawing/2014/main" id="{0160CE5A-104E-22FD-9007-E4A678B9DFAF}"/>
              </a:ext>
            </a:extLst>
          </p:cNvPr>
          <p:cNvSpPr/>
          <p:nvPr/>
        </p:nvSpPr>
        <p:spPr>
          <a:xfrm>
            <a:off x="3810000" y="1635850"/>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Total</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citations</a:t>
            </a:r>
            <a:endParaRPr lang="en-US" sz="2000" dirty="0"/>
          </a:p>
        </p:txBody>
      </p:sp>
      <p:sp>
        <p:nvSpPr>
          <p:cNvPr id="16" name="Shape 8">
            <a:extLst>
              <a:ext uri="{FF2B5EF4-FFF2-40B4-BE49-F238E27FC236}">
                <a16:creationId xmlns:a16="http://schemas.microsoft.com/office/drawing/2014/main" id="{30F02171-32D9-A0B5-A8E5-7BB9DA32D04E}"/>
              </a:ext>
            </a:extLst>
          </p:cNvPr>
          <p:cNvSpPr/>
          <p:nvPr/>
        </p:nvSpPr>
        <p:spPr>
          <a:xfrm>
            <a:off x="6385560" y="925164"/>
            <a:ext cx="2286000" cy="1389773"/>
          </a:xfrm>
          <a:prstGeom prst="rect">
            <a:avLst/>
          </a:prstGeom>
          <a:solidFill>
            <a:srgbClr val="E76F51"/>
          </a:solidFill>
          <a:ln w="12700">
            <a:solidFill>
              <a:srgbClr val="E76F51"/>
            </a:solidFill>
            <a:prstDash val="solid"/>
          </a:ln>
          <a:effectLst>
            <a:outerShdw blurRad="76200" dist="25400" dir="8100000" algn="bl" rotWithShape="0">
              <a:srgbClr val="000000">
                <a:alpha val="12000"/>
              </a:srgbClr>
            </a:outerShdw>
          </a:effectLst>
        </p:spPr>
        <p:txBody>
          <a:bodyPr/>
          <a:lstStyle/>
          <a:p>
            <a:endParaRPr lang="en-US" dirty="0"/>
          </a:p>
        </p:txBody>
      </p:sp>
      <p:sp>
        <p:nvSpPr>
          <p:cNvPr id="17" name="Text 9">
            <a:extLst>
              <a:ext uri="{FF2B5EF4-FFF2-40B4-BE49-F238E27FC236}">
                <a16:creationId xmlns:a16="http://schemas.microsoft.com/office/drawing/2014/main" id="{D349EE40-164D-09A6-8795-CBED15B70F1D}"/>
              </a:ext>
            </a:extLst>
          </p:cNvPr>
          <p:cNvSpPr/>
          <p:nvPr/>
        </p:nvSpPr>
        <p:spPr>
          <a:xfrm>
            <a:off x="6385560" y="970884"/>
            <a:ext cx="2286000" cy="694887"/>
          </a:xfrm>
          <a:prstGeom prst="rect">
            <a:avLst/>
          </a:prstGeom>
          <a:noFill/>
          <a:ln/>
        </p:spPr>
        <p:txBody>
          <a:bodyPr wrap="square" lIns="0" tIns="0" rIns="0" bIns="0" rtlCol="0" anchor="ctr"/>
          <a:lstStyle/>
          <a:p>
            <a:pPr marL="0" indent="0" algn="ctr">
              <a:buNone/>
            </a:pPr>
            <a:r>
              <a:rPr lang="en-US" sz="2800" b="1" dirty="0">
                <a:solidFill>
                  <a:srgbClr val="FFFFFF"/>
                </a:solidFill>
                <a:latin typeface="Trebuchet MS" pitchFamily="34" charset="0"/>
                <a:ea typeface="Trebuchet MS" pitchFamily="34" charset="-122"/>
                <a:cs typeface="Trebuchet MS" pitchFamily="34" charset="-120"/>
              </a:rPr>
              <a:t>14</a:t>
            </a:r>
            <a:endParaRPr lang="en-US" sz="2800" dirty="0"/>
          </a:p>
        </p:txBody>
      </p:sp>
      <p:sp>
        <p:nvSpPr>
          <p:cNvPr id="18" name="Text 10">
            <a:extLst>
              <a:ext uri="{FF2B5EF4-FFF2-40B4-BE49-F238E27FC236}">
                <a16:creationId xmlns:a16="http://schemas.microsoft.com/office/drawing/2014/main" id="{367CB2E8-5F63-E94F-44C1-2BEF69D65B75}"/>
              </a:ext>
            </a:extLst>
          </p:cNvPr>
          <p:cNvSpPr/>
          <p:nvPr/>
        </p:nvSpPr>
        <p:spPr>
          <a:xfrm>
            <a:off x="6385560" y="1635850"/>
            <a:ext cx="2286000" cy="53064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h-index</a:t>
            </a:r>
            <a:endParaRPr lang="en-US" sz="2000" dirty="0"/>
          </a:p>
          <a:p>
            <a:pPr marL="0" indent="0" algn="ctr">
              <a:buNone/>
            </a:pPr>
            <a:r>
              <a:rPr lang="en-US" sz="2000" dirty="0">
                <a:solidFill>
                  <a:srgbClr val="FFFFFF"/>
                </a:solidFill>
                <a:latin typeface="Calibri" pitchFamily="34" charset="0"/>
                <a:ea typeface="Calibri" pitchFamily="34" charset="-122"/>
                <a:cs typeface="Calibri" pitchFamily="34" charset="-120"/>
              </a:rPr>
              <a:t>(corpus)</a:t>
            </a:r>
            <a:endParaRPr lang="en-US" sz="2000" dirty="0"/>
          </a:p>
        </p:txBody>
      </p:sp>
      <p:pic>
        <p:nvPicPr>
          <p:cNvPr id="2" name="Picture 1">
            <a:extLst>
              <a:ext uri="{FF2B5EF4-FFF2-40B4-BE49-F238E27FC236}">
                <a16:creationId xmlns:a16="http://schemas.microsoft.com/office/drawing/2014/main" id="{8D95CEF1-D66C-A502-1A8B-AA366205D09D}"/>
              </a:ext>
            </a:extLst>
          </p:cNvPr>
          <p:cNvPicPr>
            <a:picLocks noChangeAspect="1"/>
          </p:cNvPicPr>
          <p:nvPr/>
        </p:nvPicPr>
        <p:blipFill>
          <a:blip r:embed="rId3"/>
          <a:stretch>
            <a:fillRect/>
          </a:stretch>
        </p:blipFill>
        <p:spPr>
          <a:xfrm>
            <a:off x="1234440" y="378108"/>
            <a:ext cx="9124903" cy="6117390"/>
          </a:xfrm>
          <a:prstGeom prst="rect">
            <a:avLst/>
          </a:prstGeom>
        </p:spPr>
      </p:pic>
    </p:spTree>
    <p:extLst>
      <p:ext uri="{BB962C8B-B14F-4D97-AF65-F5344CB8AC3E}">
        <p14:creationId xmlns:p14="http://schemas.microsoft.com/office/powerpoint/2010/main" val="423935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2F5E583-6BE2-2D86-9DD7-835C52AFC2E3}"/>
              </a:ext>
            </a:extLst>
          </p:cNvPr>
          <p:cNvSpPr>
            <a:spLocks noGrp="1"/>
          </p:cNvSpPr>
          <p:nvPr>
            <p:ph type="body" sz="quarter" idx="14"/>
          </p:nvPr>
        </p:nvSpPr>
        <p:spPr/>
        <p:txBody>
          <a:bodyPr/>
          <a:lstStyle/>
          <a:p>
            <a:r>
              <a:rPr lang="en-US" b="1" dirty="0">
                <a:solidFill>
                  <a:srgbClr val="163A5F"/>
                </a:solidFill>
                <a:latin typeface="Aptos Display" pitchFamily="34" charset="0"/>
              </a:rPr>
              <a:t>Data Source &amp; Preprocessing</a:t>
            </a:r>
          </a:p>
        </p:txBody>
      </p:sp>
      <p:grpSp>
        <p:nvGrpSpPr>
          <p:cNvPr id="98" name="Group 97">
            <a:extLst>
              <a:ext uri="{FF2B5EF4-FFF2-40B4-BE49-F238E27FC236}">
                <a16:creationId xmlns:a16="http://schemas.microsoft.com/office/drawing/2014/main" id="{EB1744C3-8F62-833F-AFDA-56C31F00E52F}"/>
              </a:ext>
            </a:extLst>
          </p:cNvPr>
          <p:cNvGrpSpPr/>
          <p:nvPr/>
        </p:nvGrpSpPr>
        <p:grpSpPr>
          <a:xfrm>
            <a:off x="875982" y="1661546"/>
            <a:ext cx="5490258" cy="3743505"/>
            <a:chOff x="1261641" y="2231136"/>
            <a:chExt cx="5926237" cy="2615185"/>
          </a:xfrm>
        </p:grpSpPr>
        <p:sp>
          <p:nvSpPr>
            <p:cNvPr id="80" name="Shape 3">
              <a:extLst>
                <a:ext uri="{FF2B5EF4-FFF2-40B4-BE49-F238E27FC236}">
                  <a16:creationId xmlns:a16="http://schemas.microsoft.com/office/drawing/2014/main" id="{52B2D70F-25F4-19DF-B23F-4414648FDB1C}"/>
                </a:ext>
              </a:extLst>
            </p:cNvPr>
            <p:cNvSpPr/>
            <p:nvPr/>
          </p:nvSpPr>
          <p:spPr>
            <a:xfrm>
              <a:off x="1261641" y="2231136"/>
              <a:ext cx="1599043" cy="420624"/>
            </a:xfrm>
            <a:prstGeom prst="rect">
              <a:avLst/>
            </a:prstGeom>
            <a:solidFill>
              <a:srgbClr val="0D2B45"/>
            </a:solidFill>
            <a:ln w="12700">
              <a:solidFill>
                <a:srgbClr val="0D2B45"/>
              </a:solidFill>
              <a:prstDash val="solid"/>
            </a:ln>
          </p:spPr>
          <p:txBody>
            <a:bodyPr/>
            <a:lstStyle/>
            <a:p>
              <a:endParaRPr lang="en-US" sz="2000" dirty="0">
                <a:latin typeface="Aptos" panose="020B0004020202020204" pitchFamily="34" charset="0"/>
              </a:endParaRPr>
            </a:p>
          </p:txBody>
        </p:sp>
        <p:sp>
          <p:nvSpPr>
            <p:cNvPr id="81" name="Text 4">
              <a:extLst>
                <a:ext uri="{FF2B5EF4-FFF2-40B4-BE49-F238E27FC236}">
                  <a16:creationId xmlns:a16="http://schemas.microsoft.com/office/drawing/2014/main" id="{21B6B770-C9B5-6122-CDC8-79BDF328E0E5}"/>
                </a:ext>
              </a:extLst>
            </p:cNvPr>
            <p:cNvSpPr/>
            <p:nvPr/>
          </p:nvSpPr>
          <p:spPr>
            <a:xfrm>
              <a:off x="1261641" y="2231136"/>
              <a:ext cx="1599043" cy="420624"/>
            </a:xfrm>
            <a:prstGeom prst="rect">
              <a:avLst/>
            </a:prstGeom>
            <a:solidFill>
              <a:srgbClr val="163A5F"/>
            </a:solidFill>
            <a:ln/>
          </p:spPr>
          <p:txBody>
            <a:bodyPr wrap="square" rtlCol="0" anchor="ctr"/>
            <a:lstStyle/>
            <a:p>
              <a:pPr marL="0" indent="0" algn="ctr">
                <a:buNone/>
              </a:pPr>
              <a:r>
                <a:rPr lang="en-US" sz="2000" b="1" dirty="0">
                  <a:solidFill>
                    <a:srgbClr val="FFFFFF"/>
                  </a:solidFill>
                  <a:latin typeface="Aptos" panose="020B0004020202020204" pitchFamily="34" charset="0"/>
                  <a:ea typeface="Calibri" pitchFamily="34" charset="-122"/>
                  <a:cs typeface="Calibri" pitchFamily="34" charset="-120"/>
                </a:rPr>
                <a:t>Source</a:t>
              </a:r>
              <a:endParaRPr lang="en-US" sz="2000" dirty="0">
                <a:latin typeface="Aptos" panose="020B0004020202020204" pitchFamily="34" charset="0"/>
              </a:endParaRPr>
            </a:p>
          </p:txBody>
        </p:sp>
        <p:sp>
          <p:nvSpPr>
            <p:cNvPr id="82" name="Text 5">
              <a:extLst>
                <a:ext uri="{FF2B5EF4-FFF2-40B4-BE49-F238E27FC236}">
                  <a16:creationId xmlns:a16="http://schemas.microsoft.com/office/drawing/2014/main" id="{32BD3592-0C15-97DB-F7A8-3C475059154A}"/>
                </a:ext>
              </a:extLst>
            </p:cNvPr>
            <p:cNvSpPr/>
            <p:nvPr/>
          </p:nvSpPr>
          <p:spPr>
            <a:xfrm>
              <a:off x="2906404" y="2249424"/>
              <a:ext cx="4154900" cy="384048"/>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Energy-Charts portal (public API)</a:t>
              </a:r>
              <a:endParaRPr lang="en-US" sz="2000" dirty="0">
                <a:latin typeface="Aptos" panose="020B0004020202020204" pitchFamily="34" charset="0"/>
              </a:endParaRPr>
            </a:p>
          </p:txBody>
        </p:sp>
        <p:sp>
          <p:nvSpPr>
            <p:cNvPr id="83" name="Shape 6">
              <a:extLst>
                <a:ext uri="{FF2B5EF4-FFF2-40B4-BE49-F238E27FC236}">
                  <a16:creationId xmlns:a16="http://schemas.microsoft.com/office/drawing/2014/main" id="{4C1A7E9B-A3B1-46E1-A8B2-E66D7424C957}"/>
                </a:ext>
              </a:extLst>
            </p:cNvPr>
            <p:cNvSpPr/>
            <p:nvPr/>
          </p:nvSpPr>
          <p:spPr>
            <a:xfrm>
              <a:off x="1261641" y="2779776"/>
              <a:ext cx="1599043" cy="420624"/>
            </a:xfrm>
            <a:prstGeom prst="rect">
              <a:avLst/>
            </a:prstGeom>
            <a:solidFill>
              <a:srgbClr val="0D2B45"/>
            </a:solidFill>
            <a:ln w="12700">
              <a:solidFill>
                <a:srgbClr val="0D2B45"/>
              </a:solidFill>
              <a:prstDash val="solid"/>
            </a:ln>
          </p:spPr>
          <p:txBody>
            <a:bodyPr/>
            <a:lstStyle/>
            <a:p>
              <a:endParaRPr lang="en-US" sz="2000">
                <a:latin typeface="Aptos" panose="020B0004020202020204" pitchFamily="34" charset="0"/>
              </a:endParaRPr>
            </a:p>
          </p:txBody>
        </p:sp>
        <p:sp>
          <p:nvSpPr>
            <p:cNvPr id="84" name="Text 7">
              <a:extLst>
                <a:ext uri="{FF2B5EF4-FFF2-40B4-BE49-F238E27FC236}">
                  <a16:creationId xmlns:a16="http://schemas.microsoft.com/office/drawing/2014/main" id="{44BCCB56-7252-754F-AB26-FAAF864BA4F8}"/>
                </a:ext>
              </a:extLst>
            </p:cNvPr>
            <p:cNvSpPr/>
            <p:nvPr/>
          </p:nvSpPr>
          <p:spPr>
            <a:xfrm>
              <a:off x="1261641" y="2779776"/>
              <a:ext cx="1599043" cy="420624"/>
            </a:xfrm>
            <a:prstGeom prst="rect">
              <a:avLst/>
            </a:prstGeom>
            <a:solidFill>
              <a:srgbClr val="163A5F"/>
            </a:solidFill>
            <a:ln/>
          </p:spPr>
          <p:txBody>
            <a:bodyPr wrap="square" rtlCol="0" anchor="ctr"/>
            <a:lstStyle/>
            <a:p>
              <a:pPr marL="0" indent="0" algn="ctr">
                <a:buNone/>
              </a:pPr>
              <a:r>
                <a:rPr lang="en-US" sz="2000" b="1" dirty="0">
                  <a:solidFill>
                    <a:srgbClr val="FFFFFF"/>
                  </a:solidFill>
                  <a:latin typeface="Aptos" panose="020B0004020202020204" pitchFamily="34" charset="0"/>
                  <a:ea typeface="Calibri" pitchFamily="34" charset="-122"/>
                  <a:cs typeface="Calibri" pitchFamily="34" charset="-120"/>
                </a:rPr>
                <a:t>Period</a:t>
              </a:r>
              <a:endParaRPr lang="en-US" sz="2000" dirty="0">
                <a:latin typeface="Aptos" panose="020B0004020202020204" pitchFamily="34" charset="0"/>
              </a:endParaRPr>
            </a:p>
          </p:txBody>
        </p:sp>
        <p:sp>
          <p:nvSpPr>
            <p:cNvPr id="85" name="Text 8">
              <a:extLst>
                <a:ext uri="{FF2B5EF4-FFF2-40B4-BE49-F238E27FC236}">
                  <a16:creationId xmlns:a16="http://schemas.microsoft.com/office/drawing/2014/main" id="{F312FB17-FC37-76CF-22CC-D5EA4479BF0E}"/>
                </a:ext>
              </a:extLst>
            </p:cNvPr>
            <p:cNvSpPr/>
            <p:nvPr/>
          </p:nvSpPr>
          <p:spPr>
            <a:xfrm>
              <a:off x="2906404" y="2798064"/>
              <a:ext cx="4281474" cy="384048"/>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2015 – 2024 (10 years)</a:t>
              </a:r>
              <a:endParaRPr lang="en-US" sz="2000" dirty="0">
                <a:latin typeface="Aptos" panose="020B0004020202020204" pitchFamily="34" charset="0"/>
              </a:endParaRPr>
            </a:p>
          </p:txBody>
        </p:sp>
        <p:sp>
          <p:nvSpPr>
            <p:cNvPr id="86" name="Shape 9">
              <a:extLst>
                <a:ext uri="{FF2B5EF4-FFF2-40B4-BE49-F238E27FC236}">
                  <a16:creationId xmlns:a16="http://schemas.microsoft.com/office/drawing/2014/main" id="{07562174-E201-4A53-DF2D-05A28F6DC0BB}"/>
                </a:ext>
              </a:extLst>
            </p:cNvPr>
            <p:cNvSpPr/>
            <p:nvPr/>
          </p:nvSpPr>
          <p:spPr>
            <a:xfrm>
              <a:off x="1261641" y="3328416"/>
              <a:ext cx="1599043" cy="420624"/>
            </a:xfrm>
            <a:prstGeom prst="rect">
              <a:avLst/>
            </a:prstGeom>
            <a:solidFill>
              <a:srgbClr val="163A5F"/>
            </a:solidFill>
            <a:ln w="12700">
              <a:solidFill>
                <a:srgbClr val="0D2B45"/>
              </a:solidFill>
              <a:prstDash val="solid"/>
            </a:ln>
          </p:spPr>
          <p:txBody>
            <a:bodyPr/>
            <a:lstStyle/>
            <a:p>
              <a:endParaRPr lang="en-US" sz="2000">
                <a:latin typeface="Aptos" panose="020B0004020202020204" pitchFamily="34" charset="0"/>
              </a:endParaRPr>
            </a:p>
          </p:txBody>
        </p:sp>
        <p:sp>
          <p:nvSpPr>
            <p:cNvPr id="87" name="Text 10">
              <a:extLst>
                <a:ext uri="{FF2B5EF4-FFF2-40B4-BE49-F238E27FC236}">
                  <a16:creationId xmlns:a16="http://schemas.microsoft.com/office/drawing/2014/main" id="{10EA3922-1A9A-BD5D-A372-28D730939C37}"/>
                </a:ext>
              </a:extLst>
            </p:cNvPr>
            <p:cNvSpPr/>
            <p:nvPr/>
          </p:nvSpPr>
          <p:spPr>
            <a:xfrm>
              <a:off x="1261641" y="3328416"/>
              <a:ext cx="1599043" cy="420624"/>
            </a:xfrm>
            <a:prstGeom prst="rect">
              <a:avLst/>
            </a:prstGeom>
            <a:noFill/>
            <a:ln/>
          </p:spPr>
          <p:txBody>
            <a:bodyPr wrap="square" rtlCol="0" anchor="ctr"/>
            <a:lstStyle/>
            <a:p>
              <a:pPr marL="0" indent="0" algn="ctr">
                <a:buNone/>
              </a:pPr>
              <a:r>
                <a:rPr lang="en-US" sz="2000" b="1" dirty="0">
                  <a:solidFill>
                    <a:srgbClr val="FFFFFF"/>
                  </a:solidFill>
                  <a:latin typeface="Aptos" panose="020B0004020202020204" pitchFamily="34" charset="0"/>
                  <a:ea typeface="Calibri" pitchFamily="34" charset="-122"/>
                  <a:cs typeface="Calibri" pitchFamily="34" charset="-120"/>
                </a:rPr>
                <a:t>Country</a:t>
              </a:r>
              <a:endParaRPr lang="en-US" sz="2000" dirty="0">
                <a:latin typeface="Aptos" panose="020B0004020202020204" pitchFamily="34" charset="0"/>
              </a:endParaRPr>
            </a:p>
          </p:txBody>
        </p:sp>
        <p:sp>
          <p:nvSpPr>
            <p:cNvPr id="88" name="Text 11">
              <a:extLst>
                <a:ext uri="{FF2B5EF4-FFF2-40B4-BE49-F238E27FC236}">
                  <a16:creationId xmlns:a16="http://schemas.microsoft.com/office/drawing/2014/main" id="{590EF929-480A-CB0B-1DE4-631678883102}"/>
                </a:ext>
              </a:extLst>
            </p:cNvPr>
            <p:cNvSpPr/>
            <p:nvPr/>
          </p:nvSpPr>
          <p:spPr>
            <a:xfrm>
              <a:off x="2906404" y="3346704"/>
              <a:ext cx="4281474" cy="384048"/>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Germany</a:t>
              </a:r>
              <a:endParaRPr lang="en-US" sz="2000" dirty="0">
                <a:latin typeface="Aptos" panose="020B0004020202020204" pitchFamily="34" charset="0"/>
              </a:endParaRPr>
            </a:p>
          </p:txBody>
        </p:sp>
        <p:sp>
          <p:nvSpPr>
            <p:cNvPr id="89" name="Shape 12">
              <a:extLst>
                <a:ext uri="{FF2B5EF4-FFF2-40B4-BE49-F238E27FC236}">
                  <a16:creationId xmlns:a16="http://schemas.microsoft.com/office/drawing/2014/main" id="{0B37E3BB-104D-1D6F-006B-8027498D8A98}"/>
                </a:ext>
              </a:extLst>
            </p:cNvPr>
            <p:cNvSpPr/>
            <p:nvPr/>
          </p:nvSpPr>
          <p:spPr>
            <a:xfrm>
              <a:off x="1261641" y="3877056"/>
              <a:ext cx="1599043" cy="420624"/>
            </a:xfrm>
            <a:prstGeom prst="rect">
              <a:avLst/>
            </a:prstGeom>
            <a:solidFill>
              <a:srgbClr val="0D2B45"/>
            </a:solidFill>
            <a:ln w="12700">
              <a:solidFill>
                <a:srgbClr val="0D2B45"/>
              </a:solidFill>
              <a:prstDash val="solid"/>
            </a:ln>
          </p:spPr>
          <p:txBody>
            <a:bodyPr/>
            <a:lstStyle/>
            <a:p>
              <a:endParaRPr lang="en-US" sz="2000">
                <a:latin typeface="Aptos" panose="020B0004020202020204" pitchFamily="34" charset="0"/>
              </a:endParaRPr>
            </a:p>
          </p:txBody>
        </p:sp>
        <p:sp>
          <p:nvSpPr>
            <p:cNvPr id="90" name="Text 13">
              <a:extLst>
                <a:ext uri="{FF2B5EF4-FFF2-40B4-BE49-F238E27FC236}">
                  <a16:creationId xmlns:a16="http://schemas.microsoft.com/office/drawing/2014/main" id="{97FB3DE4-948B-5C4D-320C-6CCE8DDDF61A}"/>
                </a:ext>
              </a:extLst>
            </p:cNvPr>
            <p:cNvSpPr/>
            <p:nvPr/>
          </p:nvSpPr>
          <p:spPr>
            <a:xfrm>
              <a:off x="1261641" y="3877056"/>
              <a:ext cx="1599043" cy="420624"/>
            </a:xfrm>
            <a:prstGeom prst="rect">
              <a:avLst/>
            </a:prstGeom>
            <a:solidFill>
              <a:srgbClr val="163A5F"/>
            </a:solidFill>
            <a:ln/>
          </p:spPr>
          <p:txBody>
            <a:bodyPr wrap="square" rtlCol="0" anchor="ctr"/>
            <a:lstStyle/>
            <a:p>
              <a:pPr marL="0" indent="0" algn="ctr">
                <a:buNone/>
              </a:pPr>
              <a:r>
                <a:rPr lang="en-US" sz="2000" b="1" dirty="0">
                  <a:solidFill>
                    <a:srgbClr val="FFFFFF"/>
                  </a:solidFill>
                  <a:latin typeface="Aptos" panose="020B0004020202020204" pitchFamily="34" charset="0"/>
                  <a:ea typeface="Calibri" pitchFamily="34" charset="-122"/>
                  <a:cs typeface="Calibri" pitchFamily="34" charset="-120"/>
                </a:rPr>
                <a:t>Resolution</a:t>
              </a:r>
              <a:endParaRPr lang="en-US" sz="2000" dirty="0">
                <a:latin typeface="Aptos" panose="020B0004020202020204" pitchFamily="34" charset="0"/>
              </a:endParaRPr>
            </a:p>
          </p:txBody>
        </p:sp>
        <p:sp>
          <p:nvSpPr>
            <p:cNvPr id="91" name="Text 14">
              <a:extLst>
                <a:ext uri="{FF2B5EF4-FFF2-40B4-BE49-F238E27FC236}">
                  <a16:creationId xmlns:a16="http://schemas.microsoft.com/office/drawing/2014/main" id="{960B0558-0D36-DC02-0D65-64943B628C49}"/>
                </a:ext>
              </a:extLst>
            </p:cNvPr>
            <p:cNvSpPr/>
            <p:nvPr/>
          </p:nvSpPr>
          <p:spPr>
            <a:xfrm>
              <a:off x="2906404" y="3895344"/>
              <a:ext cx="4281474" cy="384048"/>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Hourly (CET/CEST)</a:t>
              </a:r>
              <a:endParaRPr lang="en-US" sz="2000" dirty="0">
                <a:latin typeface="Aptos" panose="020B0004020202020204" pitchFamily="34" charset="0"/>
              </a:endParaRPr>
            </a:p>
          </p:txBody>
        </p:sp>
        <p:sp>
          <p:nvSpPr>
            <p:cNvPr id="96" name="Text 19">
              <a:extLst>
                <a:ext uri="{FF2B5EF4-FFF2-40B4-BE49-F238E27FC236}">
                  <a16:creationId xmlns:a16="http://schemas.microsoft.com/office/drawing/2014/main" id="{7BD3FEE5-C39C-7844-FEB4-21D68230B49D}"/>
                </a:ext>
              </a:extLst>
            </p:cNvPr>
            <p:cNvSpPr/>
            <p:nvPr/>
          </p:nvSpPr>
          <p:spPr>
            <a:xfrm>
              <a:off x="1261641" y="4425697"/>
              <a:ext cx="1599043" cy="420624"/>
            </a:xfrm>
            <a:prstGeom prst="rect">
              <a:avLst/>
            </a:prstGeom>
            <a:solidFill>
              <a:srgbClr val="163A5F"/>
            </a:solidFill>
            <a:ln/>
          </p:spPr>
          <p:txBody>
            <a:bodyPr wrap="square" rtlCol="0" anchor="ctr"/>
            <a:lstStyle/>
            <a:p>
              <a:pPr marL="0" indent="0" algn="ctr">
                <a:buNone/>
              </a:pPr>
              <a:r>
                <a:rPr lang="en-US" sz="2000" b="1" dirty="0">
                  <a:solidFill>
                    <a:srgbClr val="FFFFFF"/>
                  </a:solidFill>
                  <a:latin typeface="Aptos" panose="020B0004020202020204" pitchFamily="34" charset="0"/>
                  <a:ea typeface="Calibri" pitchFamily="34" charset="-122"/>
                  <a:cs typeface="Calibri" pitchFamily="34" charset="-120"/>
                </a:rPr>
                <a:t>Key vars</a:t>
              </a:r>
              <a:endParaRPr lang="en-US" sz="2000" dirty="0">
                <a:latin typeface="Aptos" panose="020B0004020202020204" pitchFamily="34" charset="0"/>
              </a:endParaRPr>
            </a:p>
          </p:txBody>
        </p:sp>
        <p:sp>
          <p:nvSpPr>
            <p:cNvPr id="97" name="Text 20">
              <a:extLst>
                <a:ext uri="{FF2B5EF4-FFF2-40B4-BE49-F238E27FC236}">
                  <a16:creationId xmlns:a16="http://schemas.microsoft.com/office/drawing/2014/main" id="{0CB1A120-EDF3-0E89-F7FC-9D0E268F9A89}"/>
                </a:ext>
              </a:extLst>
            </p:cNvPr>
            <p:cNvSpPr/>
            <p:nvPr/>
          </p:nvSpPr>
          <p:spPr>
            <a:xfrm>
              <a:off x="2906404" y="4443985"/>
              <a:ext cx="4281474" cy="384048"/>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Solar, Wind Onshore, Wind Offshore, Price, Hour, Year</a:t>
              </a:r>
              <a:endParaRPr lang="en-US" sz="2000" dirty="0">
                <a:latin typeface="Aptos" panose="020B0004020202020204" pitchFamily="34" charset="0"/>
              </a:endParaRPr>
            </a:p>
          </p:txBody>
        </p:sp>
      </p:grpSp>
      <p:grpSp>
        <p:nvGrpSpPr>
          <p:cNvPr id="118" name="Group 117">
            <a:extLst>
              <a:ext uri="{FF2B5EF4-FFF2-40B4-BE49-F238E27FC236}">
                <a16:creationId xmlns:a16="http://schemas.microsoft.com/office/drawing/2014/main" id="{05418FF4-3DF8-B943-2B9D-53B70051CDCF}"/>
              </a:ext>
            </a:extLst>
          </p:cNvPr>
          <p:cNvGrpSpPr/>
          <p:nvPr/>
        </p:nvGrpSpPr>
        <p:grpSpPr>
          <a:xfrm>
            <a:off x="6248978" y="1625873"/>
            <a:ext cx="5147180" cy="3845596"/>
            <a:chOff x="5905900" y="600692"/>
            <a:chExt cx="5490258" cy="3845596"/>
          </a:xfrm>
        </p:grpSpPr>
        <p:sp>
          <p:nvSpPr>
            <p:cNvPr id="100" name="Shape 22">
              <a:extLst>
                <a:ext uri="{FF2B5EF4-FFF2-40B4-BE49-F238E27FC236}">
                  <a16:creationId xmlns:a16="http://schemas.microsoft.com/office/drawing/2014/main" id="{80F9E12A-4254-EBDC-9E54-F0250929B489}"/>
                </a:ext>
              </a:extLst>
            </p:cNvPr>
            <p:cNvSpPr/>
            <p:nvPr/>
          </p:nvSpPr>
          <p:spPr>
            <a:xfrm>
              <a:off x="5905900" y="600692"/>
              <a:ext cx="5490258" cy="663034"/>
            </a:xfrm>
            <a:prstGeom prst="rect">
              <a:avLst/>
            </a:prstGeom>
            <a:solidFill>
              <a:srgbClr val="FFFFFF"/>
            </a:solidFill>
            <a:ln w="12700">
              <a:solidFill>
                <a:srgbClr val="B0CDD5"/>
              </a:solidFill>
              <a:prstDash val="solid"/>
            </a:ln>
          </p:spPr>
          <p:txBody>
            <a:bodyPr/>
            <a:lstStyle/>
            <a:p>
              <a:endParaRPr lang="en-US" sz="2000" dirty="0">
                <a:latin typeface="Aptos" panose="020B0004020202020204" pitchFamily="34" charset="0"/>
              </a:endParaRPr>
            </a:p>
          </p:txBody>
        </p:sp>
        <p:sp>
          <p:nvSpPr>
            <p:cNvPr id="101" name="Text 23">
              <a:extLst>
                <a:ext uri="{FF2B5EF4-FFF2-40B4-BE49-F238E27FC236}">
                  <a16:creationId xmlns:a16="http://schemas.microsoft.com/office/drawing/2014/main" id="{71C69E48-4BE3-2C27-DBB6-69C28C8F4CD9}"/>
                </a:ext>
              </a:extLst>
            </p:cNvPr>
            <p:cNvSpPr/>
            <p:nvPr/>
          </p:nvSpPr>
          <p:spPr>
            <a:xfrm>
              <a:off x="6036620" y="666995"/>
              <a:ext cx="1699366" cy="530427"/>
            </a:xfrm>
            <a:prstGeom prst="rect">
              <a:avLst/>
            </a:prstGeom>
            <a:noFill/>
            <a:ln/>
          </p:spPr>
          <p:txBody>
            <a:bodyPr wrap="square" rtlCol="0" anchor="ctr"/>
            <a:lstStyle/>
            <a:p>
              <a:pPr marL="0" indent="0">
                <a:buNone/>
              </a:pPr>
              <a:r>
                <a:rPr lang="en-US" sz="2000" b="1" dirty="0">
                  <a:solidFill>
                    <a:srgbClr val="163A5F"/>
                  </a:solidFill>
                  <a:latin typeface="Aptos" panose="020B0004020202020204" pitchFamily="34" charset="0"/>
                  <a:ea typeface="Calibri" pitchFamily="34" charset="-122"/>
                  <a:cs typeface="Calibri" pitchFamily="34" charset="-120"/>
                </a:rPr>
                <a:t>Solar</a:t>
              </a:r>
              <a:endParaRPr lang="en-US" sz="2000" dirty="0">
                <a:solidFill>
                  <a:srgbClr val="163A5F"/>
                </a:solidFill>
                <a:latin typeface="Aptos" panose="020B0004020202020204" pitchFamily="34" charset="0"/>
              </a:endParaRPr>
            </a:p>
          </p:txBody>
        </p:sp>
        <p:sp>
          <p:nvSpPr>
            <p:cNvPr id="102" name="Text 24">
              <a:extLst>
                <a:ext uri="{FF2B5EF4-FFF2-40B4-BE49-F238E27FC236}">
                  <a16:creationId xmlns:a16="http://schemas.microsoft.com/office/drawing/2014/main" id="{CB485B1F-1322-0FE8-9FA6-21EA98CC70B8}"/>
                </a:ext>
              </a:extLst>
            </p:cNvPr>
            <p:cNvSpPr/>
            <p:nvPr/>
          </p:nvSpPr>
          <p:spPr>
            <a:xfrm>
              <a:off x="7801346" y="666995"/>
              <a:ext cx="3529452" cy="530427"/>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10 equal-width categories </a:t>
              </a:r>
              <a:br>
                <a:rPr lang="en-US" sz="2000" dirty="0">
                  <a:solidFill>
                    <a:srgbClr val="1A2E3B"/>
                  </a:solidFill>
                  <a:latin typeface="Aptos" panose="020B0004020202020204" pitchFamily="34" charset="0"/>
                  <a:ea typeface="Calibri" pitchFamily="34" charset="-122"/>
                  <a:cs typeface="Calibri" pitchFamily="34" charset="-120"/>
                </a:rPr>
              </a:br>
              <a:r>
                <a:rPr lang="en-US" sz="2000" dirty="0">
                  <a:solidFill>
                    <a:srgbClr val="1A2E3B"/>
                  </a:solidFill>
                  <a:latin typeface="Aptos" panose="020B0004020202020204" pitchFamily="34" charset="0"/>
                  <a:ea typeface="Calibri" pitchFamily="34" charset="-122"/>
                  <a:cs typeface="Calibri" pitchFamily="34" charset="-120"/>
                </a:rPr>
                <a:t>(per year)</a:t>
              </a:r>
              <a:endParaRPr lang="en-US" sz="2000" dirty="0">
                <a:latin typeface="Aptos" panose="020B0004020202020204" pitchFamily="34" charset="0"/>
              </a:endParaRPr>
            </a:p>
          </p:txBody>
        </p:sp>
        <p:sp>
          <p:nvSpPr>
            <p:cNvPr id="103" name="Shape 25">
              <a:extLst>
                <a:ext uri="{FF2B5EF4-FFF2-40B4-BE49-F238E27FC236}">
                  <a16:creationId xmlns:a16="http://schemas.microsoft.com/office/drawing/2014/main" id="{FA5EBC4A-F611-F9CD-619C-AC19BDED0428}"/>
                </a:ext>
              </a:extLst>
            </p:cNvPr>
            <p:cNvSpPr/>
            <p:nvPr/>
          </p:nvSpPr>
          <p:spPr>
            <a:xfrm>
              <a:off x="5905900" y="1396333"/>
              <a:ext cx="5490258" cy="663034"/>
            </a:xfrm>
            <a:prstGeom prst="rect">
              <a:avLst/>
            </a:prstGeom>
            <a:solidFill>
              <a:srgbClr val="E8F4F6"/>
            </a:solidFill>
            <a:ln w="12700">
              <a:solidFill>
                <a:srgbClr val="B0CDD5"/>
              </a:solidFill>
              <a:prstDash val="solid"/>
            </a:ln>
          </p:spPr>
          <p:txBody>
            <a:bodyPr/>
            <a:lstStyle/>
            <a:p>
              <a:endParaRPr lang="en-US" sz="2000">
                <a:latin typeface="Aptos" panose="020B0004020202020204" pitchFamily="34" charset="0"/>
              </a:endParaRPr>
            </a:p>
          </p:txBody>
        </p:sp>
        <p:sp>
          <p:nvSpPr>
            <p:cNvPr id="104" name="Text 26">
              <a:extLst>
                <a:ext uri="{FF2B5EF4-FFF2-40B4-BE49-F238E27FC236}">
                  <a16:creationId xmlns:a16="http://schemas.microsoft.com/office/drawing/2014/main" id="{B29AC3D4-35CA-145B-8AAD-53A2BEFBE0F3}"/>
                </a:ext>
              </a:extLst>
            </p:cNvPr>
            <p:cNvSpPr/>
            <p:nvPr/>
          </p:nvSpPr>
          <p:spPr>
            <a:xfrm>
              <a:off x="6036620" y="1462636"/>
              <a:ext cx="1699366" cy="530427"/>
            </a:xfrm>
            <a:prstGeom prst="rect">
              <a:avLst/>
            </a:prstGeom>
            <a:noFill/>
            <a:ln/>
          </p:spPr>
          <p:txBody>
            <a:bodyPr wrap="square" rtlCol="0" anchor="ctr"/>
            <a:lstStyle/>
            <a:p>
              <a:pPr marL="0" indent="0">
                <a:buNone/>
              </a:pPr>
              <a:r>
                <a:rPr lang="en-US" sz="2000" b="1" dirty="0">
                  <a:solidFill>
                    <a:srgbClr val="163A5F"/>
                  </a:solidFill>
                  <a:latin typeface="Aptos" panose="020B0004020202020204" pitchFamily="34" charset="0"/>
                  <a:ea typeface="Calibri" pitchFamily="34" charset="-122"/>
                  <a:cs typeface="Calibri" pitchFamily="34" charset="-120"/>
                </a:rPr>
                <a:t>Wind Onshore</a:t>
              </a:r>
              <a:endParaRPr lang="en-US" sz="2000" dirty="0">
                <a:solidFill>
                  <a:srgbClr val="163A5F"/>
                </a:solidFill>
                <a:latin typeface="Aptos" panose="020B0004020202020204" pitchFamily="34" charset="0"/>
              </a:endParaRPr>
            </a:p>
          </p:txBody>
        </p:sp>
        <p:sp>
          <p:nvSpPr>
            <p:cNvPr id="105" name="Text 27">
              <a:extLst>
                <a:ext uri="{FF2B5EF4-FFF2-40B4-BE49-F238E27FC236}">
                  <a16:creationId xmlns:a16="http://schemas.microsoft.com/office/drawing/2014/main" id="{43744C0B-724D-6093-3973-01472E0566E1}"/>
                </a:ext>
              </a:extLst>
            </p:cNvPr>
            <p:cNvSpPr/>
            <p:nvPr/>
          </p:nvSpPr>
          <p:spPr>
            <a:xfrm>
              <a:off x="7801346" y="1462636"/>
              <a:ext cx="3529452" cy="530427"/>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5 equal-width categories </a:t>
              </a:r>
              <a:br>
                <a:rPr lang="en-US" sz="2000" dirty="0">
                  <a:solidFill>
                    <a:srgbClr val="1A2E3B"/>
                  </a:solidFill>
                  <a:latin typeface="Aptos" panose="020B0004020202020204" pitchFamily="34" charset="0"/>
                  <a:ea typeface="Calibri" pitchFamily="34" charset="-122"/>
                  <a:cs typeface="Calibri" pitchFamily="34" charset="-120"/>
                </a:rPr>
              </a:br>
              <a:r>
                <a:rPr lang="en-US" sz="2000" dirty="0">
                  <a:solidFill>
                    <a:srgbClr val="1A2E3B"/>
                  </a:solidFill>
                  <a:latin typeface="Aptos" panose="020B0004020202020204" pitchFamily="34" charset="0"/>
                  <a:ea typeface="Calibri" pitchFamily="34" charset="-122"/>
                  <a:cs typeface="Calibri" pitchFamily="34" charset="-120"/>
                </a:rPr>
                <a:t>(per year)</a:t>
              </a:r>
              <a:endParaRPr lang="en-US" sz="2000" dirty="0">
                <a:latin typeface="Aptos" panose="020B0004020202020204" pitchFamily="34" charset="0"/>
              </a:endParaRPr>
            </a:p>
          </p:txBody>
        </p:sp>
        <p:sp>
          <p:nvSpPr>
            <p:cNvPr id="106" name="Shape 28">
              <a:extLst>
                <a:ext uri="{FF2B5EF4-FFF2-40B4-BE49-F238E27FC236}">
                  <a16:creationId xmlns:a16="http://schemas.microsoft.com/office/drawing/2014/main" id="{1F10D360-18FF-5621-9C9F-A384B68E7A7B}"/>
                </a:ext>
              </a:extLst>
            </p:cNvPr>
            <p:cNvSpPr/>
            <p:nvPr/>
          </p:nvSpPr>
          <p:spPr>
            <a:xfrm>
              <a:off x="5905900" y="2191973"/>
              <a:ext cx="5490258" cy="663034"/>
            </a:xfrm>
            <a:prstGeom prst="rect">
              <a:avLst/>
            </a:prstGeom>
            <a:solidFill>
              <a:srgbClr val="FFFFFF"/>
            </a:solidFill>
            <a:ln w="12700">
              <a:solidFill>
                <a:srgbClr val="B0CDD5"/>
              </a:solidFill>
              <a:prstDash val="solid"/>
            </a:ln>
          </p:spPr>
          <p:txBody>
            <a:bodyPr/>
            <a:lstStyle/>
            <a:p>
              <a:endParaRPr lang="en-US" sz="2000">
                <a:latin typeface="Aptos" panose="020B0004020202020204" pitchFamily="34" charset="0"/>
              </a:endParaRPr>
            </a:p>
          </p:txBody>
        </p:sp>
        <p:sp>
          <p:nvSpPr>
            <p:cNvPr id="107" name="Text 29">
              <a:extLst>
                <a:ext uri="{FF2B5EF4-FFF2-40B4-BE49-F238E27FC236}">
                  <a16:creationId xmlns:a16="http://schemas.microsoft.com/office/drawing/2014/main" id="{7ACA2512-E00D-3A79-CA50-77AF642CEEE4}"/>
                </a:ext>
              </a:extLst>
            </p:cNvPr>
            <p:cNvSpPr/>
            <p:nvPr/>
          </p:nvSpPr>
          <p:spPr>
            <a:xfrm>
              <a:off x="6036620" y="2258276"/>
              <a:ext cx="1699366" cy="530427"/>
            </a:xfrm>
            <a:prstGeom prst="rect">
              <a:avLst/>
            </a:prstGeom>
            <a:noFill/>
            <a:ln/>
          </p:spPr>
          <p:txBody>
            <a:bodyPr wrap="square" rtlCol="0" anchor="ctr"/>
            <a:lstStyle/>
            <a:p>
              <a:pPr marL="0" indent="0">
                <a:buNone/>
              </a:pPr>
              <a:r>
                <a:rPr lang="en-US" sz="2000" b="1" dirty="0">
                  <a:solidFill>
                    <a:srgbClr val="163A5F"/>
                  </a:solidFill>
                  <a:latin typeface="Aptos" panose="020B0004020202020204" pitchFamily="34" charset="0"/>
                  <a:ea typeface="Calibri" pitchFamily="34" charset="-122"/>
                  <a:cs typeface="Calibri" pitchFamily="34" charset="-120"/>
                </a:rPr>
                <a:t>Wind Offshore</a:t>
              </a:r>
              <a:endParaRPr lang="en-US" sz="2000" dirty="0">
                <a:solidFill>
                  <a:srgbClr val="163A5F"/>
                </a:solidFill>
                <a:latin typeface="Aptos" panose="020B0004020202020204" pitchFamily="34" charset="0"/>
              </a:endParaRPr>
            </a:p>
          </p:txBody>
        </p:sp>
        <p:sp>
          <p:nvSpPr>
            <p:cNvPr id="108" name="Text 30">
              <a:extLst>
                <a:ext uri="{FF2B5EF4-FFF2-40B4-BE49-F238E27FC236}">
                  <a16:creationId xmlns:a16="http://schemas.microsoft.com/office/drawing/2014/main" id="{940A93CC-A009-DAE6-A147-814A9FBE3C56}"/>
                </a:ext>
              </a:extLst>
            </p:cNvPr>
            <p:cNvSpPr/>
            <p:nvPr/>
          </p:nvSpPr>
          <p:spPr>
            <a:xfrm>
              <a:off x="7801346" y="2258276"/>
              <a:ext cx="3529452" cy="530427"/>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5 equal-width categories </a:t>
              </a:r>
              <a:br>
                <a:rPr lang="en-US" sz="2000" dirty="0">
                  <a:solidFill>
                    <a:srgbClr val="1A2E3B"/>
                  </a:solidFill>
                  <a:latin typeface="Aptos" panose="020B0004020202020204" pitchFamily="34" charset="0"/>
                  <a:ea typeface="Calibri" pitchFamily="34" charset="-122"/>
                  <a:cs typeface="Calibri" pitchFamily="34" charset="-120"/>
                </a:rPr>
              </a:br>
              <a:r>
                <a:rPr lang="en-US" sz="2000" dirty="0">
                  <a:solidFill>
                    <a:srgbClr val="1A2E3B"/>
                  </a:solidFill>
                  <a:latin typeface="Aptos" panose="020B0004020202020204" pitchFamily="34" charset="0"/>
                  <a:ea typeface="Calibri" pitchFamily="34" charset="-122"/>
                  <a:cs typeface="Calibri" pitchFamily="34" charset="-120"/>
                </a:rPr>
                <a:t>(per year)</a:t>
              </a:r>
              <a:endParaRPr lang="en-US" sz="2000" dirty="0">
                <a:latin typeface="Aptos" panose="020B0004020202020204" pitchFamily="34" charset="0"/>
              </a:endParaRPr>
            </a:p>
          </p:txBody>
        </p:sp>
        <p:sp>
          <p:nvSpPr>
            <p:cNvPr id="109" name="Shape 31">
              <a:extLst>
                <a:ext uri="{FF2B5EF4-FFF2-40B4-BE49-F238E27FC236}">
                  <a16:creationId xmlns:a16="http://schemas.microsoft.com/office/drawing/2014/main" id="{85D7BFF9-F222-78DF-B60A-3B20CB308A6A}"/>
                </a:ext>
              </a:extLst>
            </p:cNvPr>
            <p:cNvSpPr/>
            <p:nvPr/>
          </p:nvSpPr>
          <p:spPr>
            <a:xfrm>
              <a:off x="5905900" y="2987614"/>
              <a:ext cx="5490258" cy="663034"/>
            </a:xfrm>
            <a:prstGeom prst="rect">
              <a:avLst/>
            </a:prstGeom>
            <a:solidFill>
              <a:srgbClr val="E8F4F6"/>
            </a:solidFill>
            <a:ln w="12700">
              <a:solidFill>
                <a:srgbClr val="B0CDD5"/>
              </a:solidFill>
              <a:prstDash val="solid"/>
            </a:ln>
          </p:spPr>
          <p:txBody>
            <a:bodyPr/>
            <a:lstStyle/>
            <a:p>
              <a:endParaRPr lang="en-US" sz="2000">
                <a:latin typeface="Aptos" panose="020B0004020202020204" pitchFamily="34" charset="0"/>
              </a:endParaRPr>
            </a:p>
          </p:txBody>
        </p:sp>
        <p:sp>
          <p:nvSpPr>
            <p:cNvPr id="110" name="Text 32">
              <a:extLst>
                <a:ext uri="{FF2B5EF4-FFF2-40B4-BE49-F238E27FC236}">
                  <a16:creationId xmlns:a16="http://schemas.microsoft.com/office/drawing/2014/main" id="{85E4DD64-82BF-C16A-F261-7E6A36BAFCBD}"/>
                </a:ext>
              </a:extLst>
            </p:cNvPr>
            <p:cNvSpPr/>
            <p:nvPr/>
          </p:nvSpPr>
          <p:spPr>
            <a:xfrm>
              <a:off x="6036620" y="3053917"/>
              <a:ext cx="1699366" cy="530427"/>
            </a:xfrm>
            <a:prstGeom prst="rect">
              <a:avLst/>
            </a:prstGeom>
            <a:noFill/>
            <a:ln/>
          </p:spPr>
          <p:txBody>
            <a:bodyPr wrap="square" rtlCol="0" anchor="ctr"/>
            <a:lstStyle/>
            <a:p>
              <a:pPr marL="0" indent="0">
                <a:buNone/>
              </a:pPr>
              <a:r>
                <a:rPr lang="en-US" sz="2000" b="1" dirty="0">
                  <a:solidFill>
                    <a:srgbClr val="163A5F"/>
                  </a:solidFill>
                  <a:latin typeface="Aptos" panose="020B0004020202020204" pitchFamily="34" charset="0"/>
                  <a:ea typeface="Calibri" pitchFamily="34" charset="-122"/>
                  <a:cs typeface="Calibri" pitchFamily="34" charset="-120"/>
                </a:rPr>
                <a:t>Price</a:t>
              </a:r>
              <a:endParaRPr lang="en-US" sz="2000" dirty="0">
                <a:solidFill>
                  <a:srgbClr val="163A5F"/>
                </a:solidFill>
                <a:latin typeface="Aptos" panose="020B0004020202020204" pitchFamily="34" charset="0"/>
              </a:endParaRPr>
            </a:p>
          </p:txBody>
        </p:sp>
        <p:sp>
          <p:nvSpPr>
            <p:cNvPr id="111" name="Text 33">
              <a:extLst>
                <a:ext uri="{FF2B5EF4-FFF2-40B4-BE49-F238E27FC236}">
                  <a16:creationId xmlns:a16="http://schemas.microsoft.com/office/drawing/2014/main" id="{D85393CE-FCC0-0FA5-E340-4E764CDFCA87}"/>
                </a:ext>
              </a:extLst>
            </p:cNvPr>
            <p:cNvSpPr/>
            <p:nvPr/>
          </p:nvSpPr>
          <p:spPr>
            <a:xfrm>
              <a:off x="7801346" y="3053917"/>
              <a:ext cx="3529452" cy="530427"/>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5 quantile-based categories (per year)</a:t>
              </a:r>
              <a:endParaRPr lang="en-US" sz="2000" dirty="0">
                <a:latin typeface="Aptos" panose="020B0004020202020204" pitchFamily="34" charset="0"/>
              </a:endParaRPr>
            </a:p>
          </p:txBody>
        </p:sp>
        <p:sp>
          <p:nvSpPr>
            <p:cNvPr id="112" name="Shape 34">
              <a:extLst>
                <a:ext uri="{FF2B5EF4-FFF2-40B4-BE49-F238E27FC236}">
                  <a16:creationId xmlns:a16="http://schemas.microsoft.com/office/drawing/2014/main" id="{A93D1673-7152-6163-7FDD-4BA3173672A0}"/>
                </a:ext>
              </a:extLst>
            </p:cNvPr>
            <p:cNvSpPr/>
            <p:nvPr/>
          </p:nvSpPr>
          <p:spPr>
            <a:xfrm>
              <a:off x="5905900" y="3783254"/>
              <a:ext cx="5490258" cy="663034"/>
            </a:xfrm>
            <a:prstGeom prst="rect">
              <a:avLst/>
            </a:prstGeom>
            <a:solidFill>
              <a:srgbClr val="FFFFFF"/>
            </a:solidFill>
            <a:ln w="12700">
              <a:solidFill>
                <a:srgbClr val="B0CDD5"/>
              </a:solidFill>
              <a:prstDash val="solid"/>
            </a:ln>
          </p:spPr>
          <p:txBody>
            <a:bodyPr/>
            <a:lstStyle/>
            <a:p>
              <a:endParaRPr lang="en-US" sz="2000">
                <a:latin typeface="Aptos" panose="020B0004020202020204" pitchFamily="34" charset="0"/>
              </a:endParaRPr>
            </a:p>
          </p:txBody>
        </p:sp>
        <p:sp>
          <p:nvSpPr>
            <p:cNvPr id="113" name="Text 35">
              <a:extLst>
                <a:ext uri="{FF2B5EF4-FFF2-40B4-BE49-F238E27FC236}">
                  <a16:creationId xmlns:a16="http://schemas.microsoft.com/office/drawing/2014/main" id="{AF57E744-032B-CB64-F9E8-7390C798C2AB}"/>
                </a:ext>
              </a:extLst>
            </p:cNvPr>
            <p:cNvSpPr/>
            <p:nvPr/>
          </p:nvSpPr>
          <p:spPr>
            <a:xfrm>
              <a:off x="6036620" y="3849557"/>
              <a:ext cx="1699366" cy="530427"/>
            </a:xfrm>
            <a:prstGeom prst="rect">
              <a:avLst/>
            </a:prstGeom>
            <a:noFill/>
            <a:ln/>
          </p:spPr>
          <p:txBody>
            <a:bodyPr wrap="square" rtlCol="0" anchor="ctr"/>
            <a:lstStyle/>
            <a:p>
              <a:pPr marL="0" indent="0">
                <a:buNone/>
              </a:pPr>
              <a:r>
                <a:rPr lang="en-US" sz="2000" b="1" dirty="0">
                  <a:solidFill>
                    <a:srgbClr val="163A5F"/>
                  </a:solidFill>
                  <a:latin typeface="Aptos" panose="020B0004020202020204" pitchFamily="34" charset="0"/>
                  <a:ea typeface="Calibri" pitchFamily="34" charset="-122"/>
                  <a:cs typeface="Calibri" pitchFamily="34" charset="-120"/>
                </a:rPr>
                <a:t>Hour / Year</a:t>
              </a:r>
              <a:endParaRPr lang="en-US" sz="2000" dirty="0">
                <a:solidFill>
                  <a:srgbClr val="163A5F"/>
                </a:solidFill>
                <a:latin typeface="Aptos" panose="020B0004020202020204" pitchFamily="34" charset="0"/>
              </a:endParaRPr>
            </a:p>
          </p:txBody>
        </p:sp>
        <p:sp>
          <p:nvSpPr>
            <p:cNvPr id="114" name="Text 36">
              <a:extLst>
                <a:ext uri="{FF2B5EF4-FFF2-40B4-BE49-F238E27FC236}">
                  <a16:creationId xmlns:a16="http://schemas.microsoft.com/office/drawing/2014/main" id="{C7C652EF-6395-F5D2-FA67-C29CF3039F37}"/>
                </a:ext>
              </a:extLst>
            </p:cNvPr>
            <p:cNvSpPr/>
            <p:nvPr/>
          </p:nvSpPr>
          <p:spPr>
            <a:xfrm>
              <a:off x="7801346" y="3849557"/>
              <a:ext cx="3529452" cy="530427"/>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Already categorical</a:t>
              </a:r>
              <a:endParaRPr lang="en-US" sz="2000" dirty="0">
                <a:latin typeface="Aptos" panose="020B0004020202020204" pitchFamily="34" charset="0"/>
              </a:endParaRPr>
            </a:p>
          </p:txBody>
        </p:sp>
      </p:grpSp>
      <p:grpSp>
        <p:nvGrpSpPr>
          <p:cNvPr id="119" name="Group 118">
            <a:extLst>
              <a:ext uri="{FF2B5EF4-FFF2-40B4-BE49-F238E27FC236}">
                <a16:creationId xmlns:a16="http://schemas.microsoft.com/office/drawing/2014/main" id="{99A54E13-D147-4626-7595-C9C75E8448C0}"/>
              </a:ext>
            </a:extLst>
          </p:cNvPr>
          <p:cNvGrpSpPr/>
          <p:nvPr/>
        </p:nvGrpSpPr>
        <p:grpSpPr>
          <a:xfrm>
            <a:off x="875982" y="5656665"/>
            <a:ext cx="10520176" cy="751438"/>
            <a:chOff x="875982" y="5564065"/>
            <a:chExt cx="10520176" cy="751438"/>
          </a:xfrm>
        </p:grpSpPr>
        <p:sp>
          <p:nvSpPr>
            <p:cNvPr id="115" name="Shape 37">
              <a:extLst>
                <a:ext uri="{FF2B5EF4-FFF2-40B4-BE49-F238E27FC236}">
                  <a16:creationId xmlns:a16="http://schemas.microsoft.com/office/drawing/2014/main" id="{39940D1D-014F-AD40-718A-E01FD297E935}"/>
                </a:ext>
              </a:extLst>
            </p:cNvPr>
            <p:cNvSpPr/>
            <p:nvPr/>
          </p:nvSpPr>
          <p:spPr>
            <a:xfrm>
              <a:off x="875982" y="5564065"/>
              <a:ext cx="10520176" cy="751438"/>
            </a:xfrm>
            <a:prstGeom prst="rect">
              <a:avLst/>
            </a:prstGeom>
            <a:solidFill>
              <a:srgbClr val="163A5F"/>
            </a:solidFill>
            <a:ln w="12700">
              <a:solidFill>
                <a:srgbClr val="0D2B45"/>
              </a:solidFill>
              <a:prstDash val="solid"/>
            </a:ln>
          </p:spPr>
          <p:txBody>
            <a:bodyPr/>
            <a:lstStyle/>
            <a:p>
              <a:endParaRPr lang="en-US" sz="2000">
                <a:latin typeface="Aptos" panose="020B0004020202020204" pitchFamily="34" charset="0"/>
              </a:endParaRPr>
            </a:p>
          </p:txBody>
        </p:sp>
        <p:sp>
          <p:nvSpPr>
            <p:cNvPr id="116" name="Text 38">
              <a:extLst>
                <a:ext uri="{FF2B5EF4-FFF2-40B4-BE49-F238E27FC236}">
                  <a16:creationId xmlns:a16="http://schemas.microsoft.com/office/drawing/2014/main" id="{F6FA56E9-DCE6-EA9B-F570-40921056FA65}"/>
                </a:ext>
              </a:extLst>
            </p:cNvPr>
            <p:cNvSpPr/>
            <p:nvPr/>
          </p:nvSpPr>
          <p:spPr>
            <a:xfrm>
              <a:off x="1096854" y="5586166"/>
              <a:ext cx="10019216" cy="663034"/>
            </a:xfrm>
            <a:prstGeom prst="rect">
              <a:avLst/>
            </a:prstGeom>
            <a:noFill/>
            <a:ln/>
          </p:spPr>
          <p:txBody>
            <a:bodyPr wrap="square" rtlCol="0" anchor="ctr"/>
            <a:lstStyle/>
            <a:p>
              <a:pPr marL="0" indent="0" algn="ctr">
                <a:buNone/>
              </a:pPr>
              <a:r>
                <a:rPr lang="en-US" sz="2000" dirty="0">
                  <a:solidFill>
                    <a:schemeClr val="bg1"/>
                  </a:solidFill>
                  <a:latin typeface="Aptos" panose="020B0004020202020204" pitchFamily="34" charset="0"/>
                  <a:ea typeface="Calibri" pitchFamily="34" charset="-122"/>
                  <a:cs typeface="Calibri" pitchFamily="34" charset="-120"/>
                </a:rPr>
                <a:t>4ft-Miner: antecedent length 3 - 5  |  min. support 30  |  min. confidence 60%</a:t>
              </a:r>
              <a:endParaRPr lang="en-US" sz="2000" dirty="0">
                <a:solidFill>
                  <a:schemeClr val="bg1"/>
                </a:solidFill>
                <a:latin typeface="Aptos" panose="020B0004020202020204" pitchFamily="34" charset="0"/>
              </a:endParaRPr>
            </a:p>
            <a:p>
              <a:pPr marL="0" indent="0" algn="ctr">
                <a:buNone/>
              </a:pPr>
              <a:r>
                <a:rPr lang="en-US" sz="2000" dirty="0">
                  <a:solidFill>
                    <a:schemeClr val="bg1"/>
                  </a:solidFill>
                  <a:latin typeface="Aptos" panose="020B0004020202020204" pitchFamily="34" charset="0"/>
                  <a:ea typeface="Calibri" pitchFamily="34" charset="-122"/>
                  <a:cs typeface="Calibri" pitchFamily="34" charset="-120"/>
                </a:rPr>
                <a:t>Consequent fixed to price_cat</a:t>
              </a:r>
              <a:endParaRPr lang="en-US" sz="2000" dirty="0">
                <a:solidFill>
                  <a:schemeClr val="bg1"/>
                </a:solidFill>
                <a:latin typeface="Aptos" panose="020B0004020202020204" pitchFamily="34" charset="0"/>
              </a:endParaRPr>
            </a:p>
          </p:txBody>
        </p:sp>
      </p:grpSp>
    </p:spTree>
    <p:extLst>
      <p:ext uri="{BB962C8B-B14F-4D97-AF65-F5344CB8AC3E}">
        <p14:creationId xmlns:p14="http://schemas.microsoft.com/office/powerpoint/2010/main" val="239391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17C18B-71F7-A126-846F-CF10F21CB647}"/>
              </a:ext>
            </a:extLst>
          </p:cNvPr>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50C8A83D-9DE2-6056-BE4A-AA3ECB7D4AEC}"/>
              </a:ext>
            </a:extLst>
          </p:cNvPr>
          <p:cNvSpPr>
            <a:spLocks noGrp="1"/>
          </p:cNvSpPr>
          <p:nvPr>
            <p:ph type="body" sz="quarter" idx="14"/>
          </p:nvPr>
        </p:nvSpPr>
        <p:spPr/>
        <p:txBody>
          <a:bodyPr/>
          <a:lstStyle/>
          <a:p>
            <a:endParaRPr lang="en-US"/>
          </a:p>
        </p:txBody>
      </p:sp>
      <p:sp>
        <p:nvSpPr>
          <p:cNvPr id="4" name="Text Placeholder 3">
            <a:extLst>
              <a:ext uri="{FF2B5EF4-FFF2-40B4-BE49-F238E27FC236}">
                <a16:creationId xmlns:a16="http://schemas.microsoft.com/office/drawing/2014/main" id="{6FC7D586-FC9F-231D-D31C-AF7F5CB37B18}"/>
              </a:ext>
            </a:extLst>
          </p:cNvPr>
          <p:cNvSpPr>
            <a:spLocks noGrp="1"/>
          </p:cNvSpPr>
          <p:nvPr>
            <p:ph type="body" sz="quarter" idx="15"/>
          </p:nvPr>
        </p:nvSpPr>
        <p:spPr/>
        <p:txBody>
          <a:bodyPr/>
          <a:lstStyle/>
          <a:p>
            <a:endParaRPr lang="en-US"/>
          </a:p>
        </p:txBody>
      </p:sp>
      <p:pic>
        <p:nvPicPr>
          <p:cNvPr id="5" name="Picture 4">
            <a:extLst>
              <a:ext uri="{FF2B5EF4-FFF2-40B4-BE49-F238E27FC236}">
                <a16:creationId xmlns:a16="http://schemas.microsoft.com/office/drawing/2014/main" id="{3B2AB244-718F-E7B1-1F29-53FCA74FD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8222" y="369706"/>
            <a:ext cx="9355556" cy="6118587"/>
          </a:xfrm>
          <a:prstGeom prst="rect">
            <a:avLst/>
          </a:prstGeom>
        </p:spPr>
      </p:pic>
    </p:spTree>
    <p:extLst>
      <p:ext uri="{BB962C8B-B14F-4D97-AF65-F5344CB8AC3E}">
        <p14:creationId xmlns:p14="http://schemas.microsoft.com/office/powerpoint/2010/main" val="3653729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0">
            <a:extLst>
              <a:ext uri="{FF2B5EF4-FFF2-40B4-BE49-F238E27FC236}">
                <a16:creationId xmlns:a16="http://schemas.microsoft.com/office/drawing/2014/main" id="{C24965CB-5DBA-D61F-EC1D-73A0C8FBB443}"/>
              </a:ext>
            </a:extLst>
          </p:cNvPr>
          <p:cNvGraphicFramePr/>
          <p:nvPr>
            <p:extLst>
              <p:ext uri="{D42A27DB-BD31-4B8C-83A1-F6EECF244321}">
                <p14:modId xmlns:p14="http://schemas.microsoft.com/office/powerpoint/2010/main" val="2951385887"/>
              </p:ext>
            </p:extLst>
          </p:nvPr>
        </p:nvGraphicFramePr>
        <p:xfrm>
          <a:off x="576732" y="1719072"/>
          <a:ext cx="7131827" cy="393192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a:extLst>
              <a:ext uri="{FF2B5EF4-FFF2-40B4-BE49-F238E27FC236}">
                <a16:creationId xmlns:a16="http://schemas.microsoft.com/office/drawing/2014/main" id="{2149E5AD-B1E2-5C18-ED50-A13D39750537}"/>
              </a:ext>
            </a:extLst>
          </p:cNvPr>
          <p:cNvGrpSpPr/>
          <p:nvPr/>
        </p:nvGrpSpPr>
        <p:grpSpPr>
          <a:xfrm>
            <a:off x="8049355" y="640293"/>
            <a:ext cx="4057764" cy="5864679"/>
            <a:chOff x="8049355" y="1709928"/>
            <a:chExt cx="4057764" cy="4055364"/>
          </a:xfrm>
        </p:grpSpPr>
        <p:sp>
          <p:nvSpPr>
            <p:cNvPr id="18" name="Shape 6">
              <a:extLst>
                <a:ext uri="{FF2B5EF4-FFF2-40B4-BE49-F238E27FC236}">
                  <a16:creationId xmlns:a16="http://schemas.microsoft.com/office/drawing/2014/main" id="{580632F3-3745-4BD6-3E75-C494C0F50FD8}"/>
                </a:ext>
              </a:extLst>
            </p:cNvPr>
            <p:cNvSpPr/>
            <p:nvPr/>
          </p:nvSpPr>
          <p:spPr>
            <a:xfrm>
              <a:off x="8049355" y="4530852"/>
              <a:ext cx="4057764" cy="1234440"/>
            </a:xfrm>
            <a:prstGeom prst="rect">
              <a:avLst/>
            </a:prstGeom>
            <a:solidFill>
              <a:srgbClr val="FFFFFF"/>
            </a:solidFill>
            <a:ln w="12700">
              <a:solidFill>
                <a:srgbClr val="B0CDD5"/>
              </a:solidFill>
              <a:prstDash val="solid"/>
            </a:ln>
            <a:effectLst>
              <a:outerShdw blurRad="76200" dist="25400" dir="8100000" algn="bl" rotWithShape="0">
                <a:srgbClr val="000000">
                  <a:alpha val="10000"/>
                </a:srgbClr>
              </a:outerShdw>
            </a:effectLst>
          </p:spPr>
          <p:txBody>
            <a:bodyPr/>
            <a:lstStyle/>
            <a:p>
              <a:endParaRPr lang="en-US" sz="2000">
                <a:latin typeface="Aptos" panose="020B0004020202020204" pitchFamily="34" charset="0"/>
              </a:endParaRPr>
            </a:p>
          </p:txBody>
        </p:sp>
        <p:sp>
          <p:nvSpPr>
            <p:cNvPr id="19" name="Shape 7">
              <a:extLst>
                <a:ext uri="{FF2B5EF4-FFF2-40B4-BE49-F238E27FC236}">
                  <a16:creationId xmlns:a16="http://schemas.microsoft.com/office/drawing/2014/main" id="{E2805AD1-0DF4-0810-0A24-2B0AD0C82161}"/>
                </a:ext>
              </a:extLst>
            </p:cNvPr>
            <p:cNvSpPr/>
            <p:nvPr/>
          </p:nvSpPr>
          <p:spPr>
            <a:xfrm>
              <a:off x="8049355" y="4530852"/>
              <a:ext cx="122963" cy="1234440"/>
            </a:xfrm>
            <a:prstGeom prst="rect">
              <a:avLst/>
            </a:prstGeom>
            <a:solidFill>
              <a:srgbClr val="4A6572"/>
            </a:solidFill>
            <a:ln w="12700">
              <a:solidFill>
                <a:srgbClr val="4A6572"/>
              </a:solidFill>
              <a:prstDash val="solid"/>
            </a:ln>
          </p:spPr>
          <p:txBody>
            <a:bodyPr/>
            <a:lstStyle/>
            <a:p>
              <a:endParaRPr lang="en-US" sz="2000">
                <a:latin typeface="Aptos" panose="020B0004020202020204" pitchFamily="34" charset="0"/>
              </a:endParaRPr>
            </a:p>
          </p:txBody>
        </p:sp>
        <p:sp>
          <p:nvSpPr>
            <p:cNvPr id="6" name="Shape 2">
              <a:extLst>
                <a:ext uri="{FF2B5EF4-FFF2-40B4-BE49-F238E27FC236}">
                  <a16:creationId xmlns:a16="http://schemas.microsoft.com/office/drawing/2014/main" id="{ADB5DCE0-457C-221E-5A41-EC0A34900E82}"/>
                </a:ext>
              </a:extLst>
            </p:cNvPr>
            <p:cNvSpPr/>
            <p:nvPr/>
          </p:nvSpPr>
          <p:spPr>
            <a:xfrm>
              <a:off x="8049355" y="1709928"/>
              <a:ext cx="4057764" cy="1234440"/>
            </a:xfrm>
            <a:prstGeom prst="rect">
              <a:avLst/>
            </a:prstGeom>
            <a:solidFill>
              <a:srgbClr val="FFFFFF"/>
            </a:solidFill>
            <a:ln w="12700">
              <a:solidFill>
                <a:srgbClr val="B0CDD5"/>
              </a:solidFill>
              <a:prstDash val="solid"/>
            </a:ln>
            <a:effectLst>
              <a:outerShdw blurRad="76200" dist="25400" dir="8100000" algn="bl" rotWithShape="0">
                <a:srgbClr val="000000">
                  <a:alpha val="10000"/>
                </a:srgbClr>
              </a:outerShdw>
            </a:effectLst>
          </p:spPr>
          <p:txBody>
            <a:bodyPr/>
            <a:lstStyle/>
            <a:p>
              <a:endParaRPr lang="en-US" sz="2000">
                <a:latin typeface="Aptos" panose="020B0004020202020204" pitchFamily="34" charset="0"/>
              </a:endParaRPr>
            </a:p>
          </p:txBody>
        </p:sp>
        <p:sp>
          <p:nvSpPr>
            <p:cNvPr id="7" name="Shape 3">
              <a:extLst>
                <a:ext uri="{FF2B5EF4-FFF2-40B4-BE49-F238E27FC236}">
                  <a16:creationId xmlns:a16="http://schemas.microsoft.com/office/drawing/2014/main" id="{37AAB54B-7787-B6D3-DDED-6A7129048DB6}"/>
                </a:ext>
              </a:extLst>
            </p:cNvPr>
            <p:cNvSpPr/>
            <p:nvPr/>
          </p:nvSpPr>
          <p:spPr>
            <a:xfrm>
              <a:off x="8049355" y="1709928"/>
              <a:ext cx="122963" cy="1234440"/>
            </a:xfrm>
            <a:prstGeom prst="rect">
              <a:avLst/>
            </a:prstGeom>
            <a:solidFill>
              <a:srgbClr val="1B7A34"/>
            </a:solidFill>
            <a:ln w="12700">
              <a:solidFill>
                <a:srgbClr val="1B7A34"/>
              </a:solidFill>
              <a:prstDash val="solid"/>
            </a:ln>
          </p:spPr>
          <p:txBody>
            <a:bodyPr/>
            <a:lstStyle/>
            <a:p>
              <a:endParaRPr lang="en-US" sz="2000">
                <a:latin typeface="Aptos" panose="020B0004020202020204" pitchFamily="34" charset="0"/>
              </a:endParaRPr>
            </a:p>
          </p:txBody>
        </p:sp>
        <p:sp>
          <p:nvSpPr>
            <p:cNvPr id="8" name="Text 4">
              <a:extLst>
                <a:ext uri="{FF2B5EF4-FFF2-40B4-BE49-F238E27FC236}">
                  <a16:creationId xmlns:a16="http://schemas.microsoft.com/office/drawing/2014/main" id="{EA1EF299-27A6-FA41-C1D6-70F28A0239C1}"/>
                </a:ext>
              </a:extLst>
            </p:cNvPr>
            <p:cNvSpPr/>
            <p:nvPr/>
          </p:nvSpPr>
          <p:spPr>
            <a:xfrm>
              <a:off x="8295280" y="1773936"/>
              <a:ext cx="3688876" cy="347472"/>
            </a:xfrm>
            <a:prstGeom prst="rect">
              <a:avLst/>
            </a:prstGeom>
            <a:noFill/>
            <a:ln/>
          </p:spPr>
          <p:txBody>
            <a:bodyPr wrap="square" rtlCol="0" anchor="ctr"/>
            <a:lstStyle/>
            <a:p>
              <a:pPr marL="0" indent="0">
                <a:buNone/>
              </a:pPr>
              <a:r>
                <a:rPr lang="en-US" sz="2000" b="1" dirty="0">
                  <a:solidFill>
                    <a:srgbClr val="1B7A34"/>
                  </a:solidFill>
                  <a:latin typeface="Aptos" panose="020B0004020202020204" pitchFamily="34" charset="0"/>
                  <a:ea typeface="Trebuchet MS" pitchFamily="34" charset="-122"/>
                  <a:cs typeface="Trebuchet MS" pitchFamily="34" charset="-120"/>
                </a:rPr>
                <a:t>Abundance  →  Low Price</a:t>
              </a:r>
              <a:endParaRPr lang="en-US" sz="2000" dirty="0">
                <a:latin typeface="Aptos" panose="020B0004020202020204" pitchFamily="34" charset="0"/>
              </a:endParaRPr>
            </a:p>
          </p:txBody>
        </p:sp>
        <p:sp>
          <p:nvSpPr>
            <p:cNvPr id="9" name="Text 5">
              <a:extLst>
                <a:ext uri="{FF2B5EF4-FFF2-40B4-BE49-F238E27FC236}">
                  <a16:creationId xmlns:a16="http://schemas.microsoft.com/office/drawing/2014/main" id="{4147236B-E002-7B22-413A-BE8784C4F0B4}"/>
                </a:ext>
              </a:extLst>
            </p:cNvPr>
            <p:cNvSpPr/>
            <p:nvPr/>
          </p:nvSpPr>
          <p:spPr>
            <a:xfrm>
              <a:off x="8295280" y="2139696"/>
              <a:ext cx="3688876" cy="731520"/>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High solar + wind combinations dominate rules. Midday hours reinforce the merit-order compression effect.</a:t>
              </a:r>
              <a:endParaRPr lang="en-US" sz="2000" dirty="0">
                <a:latin typeface="Aptos" panose="020B0004020202020204" pitchFamily="34" charset="0"/>
              </a:endParaRPr>
            </a:p>
          </p:txBody>
        </p:sp>
        <p:sp>
          <p:nvSpPr>
            <p:cNvPr id="10" name="Shape 6">
              <a:extLst>
                <a:ext uri="{FF2B5EF4-FFF2-40B4-BE49-F238E27FC236}">
                  <a16:creationId xmlns:a16="http://schemas.microsoft.com/office/drawing/2014/main" id="{693A62ED-6101-EC55-5627-5158CAE93A02}"/>
                </a:ext>
              </a:extLst>
            </p:cNvPr>
            <p:cNvSpPr/>
            <p:nvPr/>
          </p:nvSpPr>
          <p:spPr>
            <a:xfrm>
              <a:off x="8049355" y="3099816"/>
              <a:ext cx="4057764" cy="1234440"/>
            </a:xfrm>
            <a:prstGeom prst="rect">
              <a:avLst/>
            </a:prstGeom>
            <a:solidFill>
              <a:srgbClr val="FFFFFF"/>
            </a:solidFill>
            <a:ln w="12700">
              <a:solidFill>
                <a:srgbClr val="B0CDD5"/>
              </a:solidFill>
              <a:prstDash val="solid"/>
            </a:ln>
            <a:effectLst>
              <a:outerShdw blurRad="76200" dist="25400" dir="8100000" algn="bl" rotWithShape="0">
                <a:srgbClr val="000000">
                  <a:alpha val="10000"/>
                </a:srgbClr>
              </a:outerShdw>
            </a:effectLst>
          </p:spPr>
          <p:txBody>
            <a:bodyPr/>
            <a:lstStyle/>
            <a:p>
              <a:endParaRPr lang="en-US" sz="2000">
                <a:latin typeface="Aptos" panose="020B0004020202020204" pitchFamily="34" charset="0"/>
              </a:endParaRPr>
            </a:p>
          </p:txBody>
        </p:sp>
        <p:sp>
          <p:nvSpPr>
            <p:cNvPr id="11" name="Shape 7">
              <a:extLst>
                <a:ext uri="{FF2B5EF4-FFF2-40B4-BE49-F238E27FC236}">
                  <a16:creationId xmlns:a16="http://schemas.microsoft.com/office/drawing/2014/main" id="{46C2B220-394A-199C-7471-43209F05E99D}"/>
                </a:ext>
              </a:extLst>
            </p:cNvPr>
            <p:cNvSpPr/>
            <p:nvPr/>
          </p:nvSpPr>
          <p:spPr>
            <a:xfrm>
              <a:off x="8049355" y="3099816"/>
              <a:ext cx="122963" cy="1234440"/>
            </a:xfrm>
            <a:prstGeom prst="rect">
              <a:avLst/>
            </a:prstGeom>
            <a:solidFill>
              <a:srgbClr val="E76F51"/>
            </a:solidFill>
            <a:ln w="12700">
              <a:solidFill>
                <a:srgbClr val="E76F51"/>
              </a:solidFill>
              <a:prstDash val="solid"/>
            </a:ln>
          </p:spPr>
          <p:txBody>
            <a:bodyPr/>
            <a:lstStyle/>
            <a:p>
              <a:endParaRPr lang="en-US" sz="2000">
                <a:latin typeface="Aptos" panose="020B0004020202020204" pitchFamily="34" charset="0"/>
              </a:endParaRPr>
            </a:p>
          </p:txBody>
        </p:sp>
        <p:sp>
          <p:nvSpPr>
            <p:cNvPr id="12" name="Text 8">
              <a:extLst>
                <a:ext uri="{FF2B5EF4-FFF2-40B4-BE49-F238E27FC236}">
                  <a16:creationId xmlns:a16="http://schemas.microsoft.com/office/drawing/2014/main" id="{2F303A55-5BAF-F29E-624B-88854A7A44B1}"/>
                </a:ext>
              </a:extLst>
            </p:cNvPr>
            <p:cNvSpPr/>
            <p:nvPr/>
          </p:nvSpPr>
          <p:spPr>
            <a:xfrm>
              <a:off x="8295280" y="3163824"/>
              <a:ext cx="3688876" cy="347472"/>
            </a:xfrm>
            <a:prstGeom prst="rect">
              <a:avLst/>
            </a:prstGeom>
            <a:noFill/>
            <a:ln/>
          </p:spPr>
          <p:txBody>
            <a:bodyPr wrap="square" rtlCol="0" anchor="ctr"/>
            <a:lstStyle/>
            <a:p>
              <a:pPr marL="0" indent="0">
                <a:buNone/>
              </a:pPr>
              <a:r>
                <a:rPr lang="en-US" sz="2000" b="1" dirty="0">
                  <a:solidFill>
                    <a:srgbClr val="E76F51"/>
                  </a:solidFill>
                  <a:latin typeface="Aptos" panose="020B0004020202020204" pitchFamily="34" charset="0"/>
                  <a:ea typeface="Trebuchet MS" pitchFamily="34" charset="-122"/>
                  <a:cs typeface="Trebuchet MS" pitchFamily="34" charset="-120"/>
                </a:rPr>
                <a:t>Scarcity  →  High Price</a:t>
              </a:r>
              <a:endParaRPr lang="en-US" sz="2000" dirty="0">
                <a:latin typeface="Aptos" panose="020B0004020202020204" pitchFamily="34" charset="0"/>
              </a:endParaRPr>
            </a:p>
          </p:txBody>
        </p:sp>
        <p:sp>
          <p:nvSpPr>
            <p:cNvPr id="13" name="Text 9">
              <a:extLst>
                <a:ext uri="{FF2B5EF4-FFF2-40B4-BE49-F238E27FC236}">
                  <a16:creationId xmlns:a16="http://schemas.microsoft.com/office/drawing/2014/main" id="{68539A68-8F2C-39E4-A5B4-4FDAD156F6FC}"/>
                </a:ext>
              </a:extLst>
            </p:cNvPr>
            <p:cNvSpPr/>
            <p:nvPr/>
          </p:nvSpPr>
          <p:spPr>
            <a:xfrm>
              <a:off x="8295280" y="3529584"/>
              <a:ext cx="3688876" cy="731520"/>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Low renewable output, especially at peak evening hours in 2024, produces high-price signals.</a:t>
              </a:r>
              <a:endParaRPr lang="en-US" sz="2000" dirty="0">
                <a:latin typeface="Aptos" panose="020B0004020202020204" pitchFamily="34" charset="0"/>
              </a:endParaRPr>
            </a:p>
          </p:txBody>
        </p:sp>
        <p:sp>
          <p:nvSpPr>
            <p:cNvPr id="14" name="Text 12">
              <a:extLst>
                <a:ext uri="{FF2B5EF4-FFF2-40B4-BE49-F238E27FC236}">
                  <a16:creationId xmlns:a16="http://schemas.microsoft.com/office/drawing/2014/main" id="{6314DA1C-487E-FB7B-8F1D-A4B41CB1E263}"/>
                </a:ext>
              </a:extLst>
            </p:cNvPr>
            <p:cNvSpPr/>
            <p:nvPr/>
          </p:nvSpPr>
          <p:spPr>
            <a:xfrm>
              <a:off x="8295280" y="4553712"/>
              <a:ext cx="3688876" cy="347472"/>
            </a:xfrm>
            <a:prstGeom prst="rect">
              <a:avLst/>
            </a:prstGeom>
            <a:noFill/>
            <a:ln/>
          </p:spPr>
          <p:txBody>
            <a:bodyPr wrap="square" rtlCol="0" anchor="ctr"/>
            <a:lstStyle/>
            <a:p>
              <a:pPr marL="0" indent="0">
                <a:buNone/>
              </a:pPr>
              <a:r>
                <a:rPr lang="en-US" sz="2000" b="1" dirty="0">
                  <a:solidFill>
                    <a:srgbClr val="4A6572"/>
                  </a:solidFill>
                  <a:latin typeface="Aptos" panose="020B0004020202020204" pitchFamily="34" charset="0"/>
                  <a:ea typeface="Trebuchet MS" pitchFamily="34" charset="-122"/>
                  <a:cs typeface="Trebuchet MS" pitchFamily="34" charset="-120"/>
                </a:rPr>
                <a:t>Middle Categories</a:t>
              </a:r>
              <a:endParaRPr lang="en-US" sz="2000" dirty="0">
                <a:latin typeface="Aptos" panose="020B0004020202020204" pitchFamily="34" charset="0"/>
              </a:endParaRPr>
            </a:p>
          </p:txBody>
        </p:sp>
        <p:sp>
          <p:nvSpPr>
            <p:cNvPr id="15" name="Text 13">
              <a:extLst>
                <a:ext uri="{FF2B5EF4-FFF2-40B4-BE49-F238E27FC236}">
                  <a16:creationId xmlns:a16="http://schemas.microsoft.com/office/drawing/2014/main" id="{A887758D-FD0D-E395-9507-7A7A5019FC69}"/>
                </a:ext>
              </a:extLst>
            </p:cNvPr>
            <p:cNvSpPr/>
            <p:nvPr/>
          </p:nvSpPr>
          <p:spPr>
            <a:xfrm>
              <a:off x="8295280" y="4919472"/>
              <a:ext cx="3688876" cy="731520"/>
            </a:xfrm>
            <a:prstGeom prst="rect">
              <a:avLst/>
            </a:prstGeom>
            <a:noFill/>
            <a:ln/>
          </p:spPr>
          <p:txBody>
            <a:bodyPr wrap="square" rtlCol="0" anchor="ctr"/>
            <a:lstStyle/>
            <a:p>
              <a:pPr marL="0" indent="0">
                <a:buNone/>
              </a:pPr>
              <a:r>
                <a:rPr lang="en-US" sz="2000" dirty="0">
                  <a:solidFill>
                    <a:srgbClr val="1A2E3B"/>
                  </a:solidFill>
                  <a:latin typeface="Aptos" panose="020B0004020202020204" pitchFamily="34" charset="0"/>
                  <a:ea typeface="Calibri" pitchFamily="34" charset="-122"/>
                  <a:cs typeface="Calibri" pitchFamily="34" charset="-120"/>
                </a:rPr>
                <a:t>Only 21 rules for </a:t>
              </a:r>
              <a:r>
                <a:rPr lang="en-US" sz="2000" dirty="0" err="1">
                  <a:solidFill>
                    <a:srgbClr val="1A2E3B"/>
                  </a:solidFill>
                  <a:latin typeface="Aptos" panose="020B0004020202020204" pitchFamily="34" charset="0"/>
                  <a:ea typeface="Calibri" pitchFamily="34" charset="-122"/>
                  <a:cs typeface="Calibri" pitchFamily="34" charset="-120"/>
                </a:rPr>
                <a:t>price_cat</a:t>
              </a:r>
              <a:r>
                <a:rPr lang="en-US" sz="2000" dirty="0">
                  <a:solidFill>
                    <a:srgbClr val="1A2E3B"/>
                  </a:solidFill>
                  <a:latin typeface="Aptos" panose="020B0004020202020204" pitchFamily="34" charset="0"/>
                  <a:ea typeface="Calibri" pitchFamily="34" charset="-122"/>
                  <a:cs typeface="Calibri" pitchFamily="34" charset="-120"/>
                </a:rPr>
                <a:t> 1 - 3. These are year- and hour-specific (early morning, 2016 - 2021).</a:t>
              </a:r>
              <a:endParaRPr lang="en-US" sz="2000" dirty="0">
                <a:latin typeface="Aptos" panose="020B0004020202020204" pitchFamily="34" charset="0"/>
              </a:endParaRPr>
            </a:p>
          </p:txBody>
        </p:sp>
      </p:grpSp>
      <p:sp>
        <p:nvSpPr>
          <p:cNvPr id="20" name="Text Placeholder 2">
            <a:extLst>
              <a:ext uri="{FF2B5EF4-FFF2-40B4-BE49-F238E27FC236}">
                <a16:creationId xmlns:a16="http://schemas.microsoft.com/office/drawing/2014/main" id="{F25A3339-CBD6-1506-8BE7-37B51C0B2A9A}"/>
              </a:ext>
            </a:extLst>
          </p:cNvPr>
          <p:cNvSpPr txBox="1">
            <a:spLocks/>
          </p:cNvSpPr>
          <p:nvPr/>
        </p:nvSpPr>
        <p:spPr>
          <a:xfrm>
            <a:off x="1146221" y="640293"/>
            <a:ext cx="10207580" cy="604838"/>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Aptos" panose="020B0004020202020204" pitchFamily="34" charset="0"/>
              </a:rPr>
              <a:t>Results</a:t>
            </a:r>
          </a:p>
        </p:txBody>
      </p:sp>
    </p:spTree>
    <p:extLst>
      <p:ext uri="{BB962C8B-B14F-4D97-AF65-F5344CB8AC3E}">
        <p14:creationId xmlns:p14="http://schemas.microsoft.com/office/powerpoint/2010/main" val="287034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CA15931-CFC9-65D1-CD5E-6E86DA3DF338}"/>
              </a:ext>
            </a:extLst>
          </p:cNvPr>
          <p:cNvSpPr>
            <a:spLocks noGrp="1"/>
          </p:cNvSpPr>
          <p:nvPr>
            <p:ph type="body" sz="quarter" idx="14"/>
          </p:nvPr>
        </p:nvSpPr>
        <p:spPr>
          <a:xfrm>
            <a:off x="1146221" y="640293"/>
            <a:ext cx="10207580" cy="604838"/>
          </a:xfrm>
        </p:spPr>
        <p:txBody>
          <a:bodyPr/>
          <a:lstStyle/>
          <a:p>
            <a:r>
              <a:rPr lang="en-US" b="1" dirty="0">
                <a:latin typeface="Aptos" panose="020B0004020202020204" pitchFamily="34" charset="0"/>
              </a:rPr>
              <a:t>Results: Rules associated with LOW Prices</a:t>
            </a:r>
          </a:p>
        </p:txBody>
      </p:sp>
      <p:grpSp>
        <p:nvGrpSpPr>
          <p:cNvPr id="43" name="Group 42">
            <a:extLst>
              <a:ext uri="{FF2B5EF4-FFF2-40B4-BE49-F238E27FC236}">
                <a16:creationId xmlns:a16="http://schemas.microsoft.com/office/drawing/2014/main" id="{375217FB-5852-2A6A-86AF-7CDB5FF19FE3}"/>
              </a:ext>
            </a:extLst>
          </p:cNvPr>
          <p:cNvGrpSpPr/>
          <p:nvPr/>
        </p:nvGrpSpPr>
        <p:grpSpPr>
          <a:xfrm>
            <a:off x="0" y="1783558"/>
            <a:ext cx="12192000" cy="4575580"/>
            <a:chOff x="274320" y="1600200"/>
            <a:chExt cx="7429333" cy="3227832"/>
          </a:xfrm>
        </p:grpSpPr>
        <p:sp>
          <p:nvSpPr>
            <p:cNvPr id="8" name="Shape 4">
              <a:extLst>
                <a:ext uri="{FF2B5EF4-FFF2-40B4-BE49-F238E27FC236}">
                  <a16:creationId xmlns:a16="http://schemas.microsoft.com/office/drawing/2014/main" id="{4AAD6328-F8EC-8DA3-2F91-AB86B6DF9819}"/>
                </a:ext>
              </a:extLst>
            </p:cNvPr>
            <p:cNvSpPr/>
            <p:nvPr/>
          </p:nvSpPr>
          <p:spPr>
            <a:xfrm>
              <a:off x="274320" y="1600200"/>
              <a:ext cx="7429333" cy="594360"/>
            </a:xfrm>
            <a:prstGeom prst="rect">
              <a:avLst/>
            </a:prstGeom>
            <a:solidFill>
              <a:srgbClr val="E8F7EC"/>
            </a:solidFill>
            <a:ln w="12700">
              <a:solidFill>
                <a:srgbClr val="B8DFC2"/>
              </a:solidFill>
              <a:prstDash val="solid"/>
            </a:ln>
          </p:spPr>
          <p:txBody>
            <a:bodyPr/>
            <a:lstStyle/>
            <a:p>
              <a:endParaRPr lang="en-US" sz="3600">
                <a:latin typeface="Aptos" panose="020B0004020202020204" pitchFamily="34" charset="0"/>
              </a:endParaRPr>
            </a:p>
          </p:txBody>
        </p:sp>
        <p:sp>
          <p:nvSpPr>
            <p:cNvPr id="9" name="Shape 5">
              <a:extLst>
                <a:ext uri="{FF2B5EF4-FFF2-40B4-BE49-F238E27FC236}">
                  <a16:creationId xmlns:a16="http://schemas.microsoft.com/office/drawing/2014/main" id="{631534BA-D5E1-7E48-C9B1-496226016247}"/>
                </a:ext>
              </a:extLst>
            </p:cNvPr>
            <p:cNvSpPr/>
            <p:nvPr/>
          </p:nvSpPr>
          <p:spPr>
            <a:xfrm>
              <a:off x="274320" y="1600200"/>
              <a:ext cx="64008" cy="594360"/>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10" name="Text 6">
              <a:extLst>
                <a:ext uri="{FF2B5EF4-FFF2-40B4-BE49-F238E27FC236}">
                  <a16:creationId xmlns:a16="http://schemas.microsoft.com/office/drawing/2014/main" id="{41A9F2D3-AE9D-EDC1-2A1B-8F77BDA59241}"/>
                </a:ext>
              </a:extLst>
            </p:cNvPr>
            <p:cNvSpPr/>
            <p:nvPr/>
          </p:nvSpPr>
          <p:spPr>
            <a:xfrm>
              <a:off x="411480" y="1636776"/>
              <a:ext cx="5029200" cy="274320"/>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solar_cat(5)  ∧  WindOnshore_cat(3)  ∧  WindOffshore_cat(2)</a:t>
              </a:r>
              <a:endParaRPr lang="en-US" sz="2000" dirty="0">
                <a:latin typeface="Aptos" panose="020B0004020202020204" pitchFamily="34" charset="0"/>
              </a:endParaRPr>
            </a:p>
          </p:txBody>
        </p:sp>
        <p:sp>
          <p:nvSpPr>
            <p:cNvPr id="11" name="Text 7">
              <a:extLst>
                <a:ext uri="{FF2B5EF4-FFF2-40B4-BE49-F238E27FC236}">
                  <a16:creationId xmlns:a16="http://schemas.microsoft.com/office/drawing/2014/main" id="{450E2D24-9799-7824-9A80-4CBB5E83E5D8}"/>
                </a:ext>
              </a:extLst>
            </p:cNvPr>
            <p:cNvSpPr/>
            <p:nvPr/>
          </p:nvSpPr>
          <p:spPr>
            <a:xfrm>
              <a:off x="411480" y="1911096"/>
              <a:ext cx="5029200" cy="246888"/>
            </a:xfrm>
            <a:prstGeom prst="rect">
              <a:avLst/>
            </a:prstGeom>
            <a:noFill/>
            <a:ln/>
          </p:spPr>
          <p:txBody>
            <a:bodyPr wrap="square" rtlCol="0" anchor="ctr"/>
            <a:lstStyle/>
            <a:p>
              <a:pPr marL="0" indent="0">
                <a:buNone/>
              </a:pPr>
              <a:r>
                <a:rPr lang="en-US" dirty="0">
                  <a:solidFill>
                    <a:srgbClr val="4A6572"/>
                  </a:solidFill>
                  <a:latin typeface="Aptos" panose="020B0004020202020204" pitchFamily="34" charset="0"/>
                  <a:ea typeface="Calibri" pitchFamily="34" charset="-122"/>
                  <a:cs typeface="Calibri" pitchFamily="34" charset="-120"/>
                </a:rPr>
                <a:t>Deterministic — high solar + moderate-high wind → always lowest price</a:t>
              </a:r>
              <a:endParaRPr lang="en-US" dirty="0">
                <a:latin typeface="Aptos" panose="020B0004020202020204" pitchFamily="34" charset="0"/>
              </a:endParaRPr>
            </a:p>
          </p:txBody>
        </p:sp>
        <p:sp>
          <p:nvSpPr>
            <p:cNvPr id="12" name="Shape 8">
              <a:extLst>
                <a:ext uri="{FF2B5EF4-FFF2-40B4-BE49-F238E27FC236}">
                  <a16:creationId xmlns:a16="http://schemas.microsoft.com/office/drawing/2014/main" id="{EB3BE5B1-7CFE-03E9-72FB-4BD2F809B0EF}"/>
                </a:ext>
              </a:extLst>
            </p:cNvPr>
            <p:cNvSpPr/>
            <p:nvPr/>
          </p:nvSpPr>
          <p:spPr>
            <a:xfrm>
              <a:off x="5577840" y="1691640"/>
              <a:ext cx="914400" cy="384048"/>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13" name="Text 9">
              <a:extLst>
                <a:ext uri="{FF2B5EF4-FFF2-40B4-BE49-F238E27FC236}">
                  <a16:creationId xmlns:a16="http://schemas.microsoft.com/office/drawing/2014/main" id="{6C5B0336-0703-7946-AF0D-39A42BE70251}"/>
                </a:ext>
              </a:extLst>
            </p:cNvPr>
            <p:cNvSpPr/>
            <p:nvPr/>
          </p:nvSpPr>
          <p:spPr>
            <a:xfrm>
              <a:off x="5577840" y="1691640"/>
              <a:ext cx="914400" cy="384048"/>
            </a:xfrm>
            <a:prstGeom prst="rect">
              <a:avLst/>
            </a:prstGeom>
            <a:noFill/>
            <a:ln/>
          </p:spPr>
          <p:txBody>
            <a:bodyPr wrap="square" rtlCol="0" anchor="ctr"/>
            <a:lstStyle/>
            <a:p>
              <a:pPr marL="0" indent="0" algn="ctr">
                <a:buNone/>
              </a:pPr>
              <a:r>
                <a:rPr lang="en-US" sz="2400" b="1" dirty="0">
                  <a:solidFill>
                    <a:srgbClr val="FFFFFF"/>
                  </a:solidFill>
                  <a:latin typeface="Aptos" panose="020B0004020202020204" pitchFamily="34" charset="0"/>
                  <a:ea typeface="Calibri" pitchFamily="34" charset="-122"/>
                  <a:cs typeface="Calibri" pitchFamily="34" charset="-120"/>
                </a:rPr>
                <a:t>100%</a:t>
              </a:r>
              <a:endParaRPr lang="en-US" sz="2400" dirty="0">
                <a:latin typeface="Aptos" panose="020B0004020202020204" pitchFamily="34" charset="0"/>
              </a:endParaRPr>
            </a:p>
          </p:txBody>
        </p:sp>
        <p:sp>
          <p:nvSpPr>
            <p:cNvPr id="14" name="Text 10">
              <a:extLst>
                <a:ext uri="{FF2B5EF4-FFF2-40B4-BE49-F238E27FC236}">
                  <a16:creationId xmlns:a16="http://schemas.microsoft.com/office/drawing/2014/main" id="{60786865-8A72-474E-A11B-BD9F3AE7254A}"/>
                </a:ext>
              </a:extLst>
            </p:cNvPr>
            <p:cNvSpPr/>
            <p:nvPr/>
          </p:nvSpPr>
          <p:spPr>
            <a:xfrm>
              <a:off x="6583680" y="1737360"/>
              <a:ext cx="778513" cy="320040"/>
            </a:xfrm>
            <a:prstGeom prst="rect">
              <a:avLst/>
            </a:prstGeom>
            <a:noFill/>
            <a:ln/>
          </p:spPr>
          <p:txBody>
            <a:bodyPr wrap="square" rtlCol="0" anchor="ctr"/>
            <a:lstStyle/>
            <a:p>
              <a:pPr marL="0" indent="0" algn="ctr">
                <a:buNone/>
              </a:pPr>
              <a:r>
                <a:rPr lang="en-US" sz="2000" dirty="0">
                  <a:solidFill>
                    <a:srgbClr val="4A6572"/>
                  </a:solidFill>
                  <a:latin typeface="Aptos" panose="020B0004020202020204" pitchFamily="34" charset="0"/>
                  <a:ea typeface="Calibri" pitchFamily="34" charset="-122"/>
                  <a:cs typeface="Calibri" pitchFamily="34" charset="-120"/>
                </a:rPr>
                <a:t>n = 31</a:t>
              </a:r>
              <a:endParaRPr lang="en-US" sz="2000" dirty="0">
                <a:latin typeface="Aptos" panose="020B0004020202020204" pitchFamily="34" charset="0"/>
              </a:endParaRPr>
            </a:p>
          </p:txBody>
        </p:sp>
        <p:sp>
          <p:nvSpPr>
            <p:cNvPr id="15" name="Shape 11">
              <a:extLst>
                <a:ext uri="{FF2B5EF4-FFF2-40B4-BE49-F238E27FC236}">
                  <a16:creationId xmlns:a16="http://schemas.microsoft.com/office/drawing/2014/main" id="{3B6C9CD7-5001-D39A-DD88-A625C917AC88}"/>
                </a:ext>
              </a:extLst>
            </p:cNvPr>
            <p:cNvSpPr/>
            <p:nvPr/>
          </p:nvSpPr>
          <p:spPr>
            <a:xfrm>
              <a:off x="274320" y="2258568"/>
              <a:ext cx="7429333" cy="594360"/>
            </a:xfrm>
            <a:prstGeom prst="rect">
              <a:avLst/>
            </a:prstGeom>
            <a:solidFill>
              <a:srgbClr val="FFFFFF"/>
            </a:solidFill>
            <a:ln w="12700">
              <a:solidFill>
                <a:srgbClr val="B8DFC2"/>
              </a:solidFill>
              <a:prstDash val="solid"/>
            </a:ln>
          </p:spPr>
          <p:txBody>
            <a:bodyPr/>
            <a:lstStyle/>
            <a:p>
              <a:endParaRPr lang="en-US" sz="3600">
                <a:latin typeface="Aptos" panose="020B0004020202020204" pitchFamily="34" charset="0"/>
              </a:endParaRPr>
            </a:p>
          </p:txBody>
        </p:sp>
        <p:sp>
          <p:nvSpPr>
            <p:cNvPr id="16" name="Shape 12">
              <a:extLst>
                <a:ext uri="{FF2B5EF4-FFF2-40B4-BE49-F238E27FC236}">
                  <a16:creationId xmlns:a16="http://schemas.microsoft.com/office/drawing/2014/main" id="{425FFC6F-874E-F306-FAA0-70BCE1B92402}"/>
                </a:ext>
              </a:extLst>
            </p:cNvPr>
            <p:cNvSpPr/>
            <p:nvPr/>
          </p:nvSpPr>
          <p:spPr>
            <a:xfrm>
              <a:off x="274320" y="2258568"/>
              <a:ext cx="64008" cy="594360"/>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17" name="Text 13">
              <a:extLst>
                <a:ext uri="{FF2B5EF4-FFF2-40B4-BE49-F238E27FC236}">
                  <a16:creationId xmlns:a16="http://schemas.microsoft.com/office/drawing/2014/main" id="{FBE452AF-0453-348E-7F27-13DE5DE7ED3C}"/>
                </a:ext>
              </a:extLst>
            </p:cNvPr>
            <p:cNvSpPr/>
            <p:nvPr/>
          </p:nvSpPr>
          <p:spPr>
            <a:xfrm>
              <a:off x="411480" y="2295144"/>
              <a:ext cx="5029200" cy="274320"/>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solar_cat(3)  ∧  WindOnshore_cat(4)  ∧  WindOffshore_cat(2)</a:t>
              </a:r>
              <a:endParaRPr lang="en-US" sz="2000" dirty="0">
                <a:latin typeface="Aptos" panose="020B0004020202020204" pitchFamily="34" charset="0"/>
              </a:endParaRPr>
            </a:p>
          </p:txBody>
        </p:sp>
        <p:sp>
          <p:nvSpPr>
            <p:cNvPr id="18" name="Text 14">
              <a:extLst>
                <a:ext uri="{FF2B5EF4-FFF2-40B4-BE49-F238E27FC236}">
                  <a16:creationId xmlns:a16="http://schemas.microsoft.com/office/drawing/2014/main" id="{DBE1D31F-6535-1B73-2E26-7646017CFB46}"/>
                </a:ext>
              </a:extLst>
            </p:cNvPr>
            <p:cNvSpPr/>
            <p:nvPr/>
          </p:nvSpPr>
          <p:spPr>
            <a:xfrm>
              <a:off x="411480" y="2569464"/>
              <a:ext cx="5029200" cy="246888"/>
            </a:xfrm>
            <a:prstGeom prst="rect">
              <a:avLst/>
            </a:prstGeom>
            <a:noFill/>
            <a:ln/>
          </p:spPr>
          <p:txBody>
            <a:bodyPr wrap="square" rtlCol="0" anchor="ctr"/>
            <a:lstStyle/>
            <a:p>
              <a:pPr marL="0" indent="0">
                <a:buNone/>
              </a:pPr>
              <a:r>
                <a:rPr lang="en-US" dirty="0">
                  <a:solidFill>
                    <a:srgbClr val="4A6572"/>
                  </a:solidFill>
                  <a:latin typeface="Aptos" panose="020B0004020202020204" pitchFamily="34" charset="0"/>
                  <a:ea typeface="Calibri" pitchFamily="34" charset="-122"/>
                  <a:cs typeface="Calibri" pitchFamily="34" charset="-120"/>
                </a:rPr>
                <a:t>Near-deterministic renewable abundance configuration</a:t>
              </a:r>
              <a:endParaRPr lang="en-US" dirty="0">
                <a:latin typeface="Aptos" panose="020B0004020202020204" pitchFamily="34" charset="0"/>
              </a:endParaRPr>
            </a:p>
          </p:txBody>
        </p:sp>
        <p:sp>
          <p:nvSpPr>
            <p:cNvPr id="19" name="Shape 15">
              <a:extLst>
                <a:ext uri="{FF2B5EF4-FFF2-40B4-BE49-F238E27FC236}">
                  <a16:creationId xmlns:a16="http://schemas.microsoft.com/office/drawing/2014/main" id="{F69EF108-9E39-AE05-0A75-A28B467C3938}"/>
                </a:ext>
              </a:extLst>
            </p:cNvPr>
            <p:cNvSpPr/>
            <p:nvPr/>
          </p:nvSpPr>
          <p:spPr>
            <a:xfrm>
              <a:off x="5577840" y="2350008"/>
              <a:ext cx="914400" cy="384048"/>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20" name="Text 16">
              <a:extLst>
                <a:ext uri="{FF2B5EF4-FFF2-40B4-BE49-F238E27FC236}">
                  <a16:creationId xmlns:a16="http://schemas.microsoft.com/office/drawing/2014/main" id="{82448717-A61B-9387-FAFA-B9F1E651A412}"/>
                </a:ext>
              </a:extLst>
            </p:cNvPr>
            <p:cNvSpPr/>
            <p:nvPr/>
          </p:nvSpPr>
          <p:spPr>
            <a:xfrm>
              <a:off x="5577840" y="2350008"/>
              <a:ext cx="914400" cy="384048"/>
            </a:xfrm>
            <a:prstGeom prst="rect">
              <a:avLst/>
            </a:prstGeom>
            <a:noFill/>
            <a:ln/>
          </p:spPr>
          <p:txBody>
            <a:bodyPr wrap="square" rtlCol="0" anchor="ctr"/>
            <a:lstStyle/>
            <a:p>
              <a:pPr marL="0" indent="0" algn="ctr">
                <a:buNone/>
              </a:pPr>
              <a:r>
                <a:rPr lang="en-US" sz="2400" b="1" dirty="0">
                  <a:solidFill>
                    <a:srgbClr val="FFFFFF"/>
                  </a:solidFill>
                  <a:latin typeface="Aptos" panose="020B0004020202020204" pitchFamily="34" charset="0"/>
                  <a:ea typeface="Calibri" pitchFamily="34" charset="-122"/>
                  <a:cs typeface="Calibri" pitchFamily="34" charset="-120"/>
                </a:rPr>
                <a:t>94.6%</a:t>
              </a:r>
              <a:endParaRPr lang="en-US" sz="2400" dirty="0">
                <a:latin typeface="Aptos" panose="020B0004020202020204" pitchFamily="34" charset="0"/>
              </a:endParaRPr>
            </a:p>
          </p:txBody>
        </p:sp>
        <p:sp>
          <p:nvSpPr>
            <p:cNvPr id="21" name="Text 17">
              <a:extLst>
                <a:ext uri="{FF2B5EF4-FFF2-40B4-BE49-F238E27FC236}">
                  <a16:creationId xmlns:a16="http://schemas.microsoft.com/office/drawing/2014/main" id="{67F3B624-B878-52E0-BE24-C67FDD23525C}"/>
                </a:ext>
              </a:extLst>
            </p:cNvPr>
            <p:cNvSpPr/>
            <p:nvPr/>
          </p:nvSpPr>
          <p:spPr>
            <a:xfrm>
              <a:off x="6583680" y="2395728"/>
              <a:ext cx="778513" cy="320040"/>
            </a:xfrm>
            <a:prstGeom prst="rect">
              <a:avLst/>
            </a:prstGeom>
            <a:noFill/>
            <a:ln/>
          </p:spPr>
          <p:txBody>
            <a:bodyPr wrap="square" rtlCol="0" anchor="ctr"/>
            <a:lstStyle/>
            <a:p>
              <a:pPr marL="0" indent="0" algn="ctr">
                <a:buNone/>
              </a:pPr>
              <a:r>
                <a:rPr lang="en-US" sz="2000" dirty="0">
                  <a:solidFill>
                    <a:srgbClr val="4A6572"/>
                  </a:solidFill>
                  <a:latin typeface="Aptos" panose="020B0004020202020204" pitchFamily="34" charset="0"/>
                  <a:ea typeface="Calibri" pitchFamily="34" charset="-122"/>
                  <a:cs typeface="Calibri" pitchFamily="34" charset="-120"/>
                </a:rPr>
                <a:t>n = 35</a:t>
              </a:r>
              <a:endParaRPr lang="en-US" sz="2000" dirty="0">
                <a:latin typeface="Aptos" panose="020B0004020202020204" pitchFamily="34" charset="0"/>
              </a:endParaRPr>
            </a:p>
          </p:txBody>
        </p:sp>
        <p:sp>
          <p:nvSpPr>
            <p:cNvPr id="22" name="Shape 18">
              <a:extLst>
                <a:ext uri="{FF2B5EF4-FFF2-40B4-BE49-F238E27FC236}">
                  <a16:creationId xmlns:a16="http://schemas.microsoft.com/office/drawing/2014/main" id="{BCD9BFE7-778C-9DD3-9E15-D4F0613DF6BF}"/>
                </a:ext>
              </a:extLst>
            </p:cNvPr>
            <p:cNvSpPr/>
            <p:nvPr/>
          </p:nvSpPr>
          <p:spPr>
            <a:xfrm>
              <a:off x="274320" y="2916936"/>
              <a:ext cx="7429333" cy="594360"/>
            </a:xfrm>
            <a:prstGeom prst="rect">
              <a:avLst/>
            </a:prstGeom>
            <a:solidFill>
              <a:srgbClr val="E8F7EC"/>
            </a:solidFill>
            <a:ln w="12700">
              <a:solidFill>
                <a:srgbClr val="B8DFC2"/>
              </a:solidFill>
              <a:prstDash val="solid"/>
            </a:ln>
          </p:spPr>
          <p:txBody>
            <a:bodyPr/>
            <a:lstStyle/>
            <a:p>
              <a:endParaRPr lang="en-US" sz="3600">
                <a:latin typeface="Aptos" panose="020B0004020202020204" pitchFamily="34" charset="0"/>
              </a:endParaRPr>
            </a:p>
          </p:txBody>
        </p:sp>
        <p:sp>
          <p:nvSpPr>
            <p:cNvPr id="23" name="Shape 19">
              <a:extLst>
                <a:ext uri="{FF2B5EF4-FFF2-40B4-BE49-F238E27FC236}">
                  <a16:creationId xmlns:a16="http://schemas.microsoft.com/office/drawing/2014/main" id="{C8D726F4-1747-D74F-D790-2D203F042391}"/>
                </a:ext>
              </a:extLst>
            </p:cNvPr>
            <p:cNvSpPr/>
            <p:nvPr/>
          </p:nvSpPr>
          <p:spPr>
            <a:xfrm>
              <a:off x="274320" y="2916936"/>
              <a:ext cx="64008" cy="594360"/>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24" name="Text 20">
              <a:extLst>
                <a:ext uri="{FF2B5EF4-FFF2-40B4-BE49-F238E27FC236}">
                  <a16:creationId xmlns:a16="http://schemas.microsoft.com/office/drawing/2014/main" id="{66FC0606-193D-4F9B-E89A-C8E7B232C0F4}"/>
                </a:ext>
              </a:extLst>
            </p:cNvPr>
            <p:cNvSpPr/>
            <p:nvPr/>
          </p:nvSpPr>
          <p:spPr>
            <a:xfrm>
              <a:off x="411480" y="2953512"/>
              <a:ext cx="5029200" cy="274320"/>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solar_cat(5)  ∧  WindOnshore_cat(2)  ∧  WindOffshore_cat(3)</a:t>
              </a:r>
              <a:endParaRPr lang="en-US" sz="2000" dirty="0">
                <a:latin typeface="Aptos" panose="020B0004020202020204" pitchFamily="34" charset="0"/>
              </a:endParaRPr>
            </a:p>
          </p:txBody>
        </p:sp>
        <p:sp>
          <p:nvSpPr>
            <p:cNvPr id="25" name="Text 21">
              <a:extLst>
                <a:ext uri="{FF2B5EF4-FFF2-40B4-BE49-F238E27FC236}">
                  <a16:creationId xmlns:a16="http://schemas.microsoft.com/office/drawing/2014/main" id="{6A25FA12-30A2-2457-0D31-590C9DD70452}"/>
                </a:ext>
              </a:extLst>
            </p:cNvPr>
            <p:cNvSpPr/>
            <p:nvPr/>
          </p:nvSpPr>
          <p:spPr>
            <a:xfrm>
              <a:off x="411480" y="3227832"/>
              <a:ext cx="5029200" cy="246888"/>
            </a:xfrm>
            <a:prstGeom prst="rect">
              <a:avLst/>
            </a:prstGeom>
            <a:noFill/>
            <a:ln/>
          </p:spPr>
          <p:txBody>
            <a:bodyPr wrap="square" rtlCol="0" anchor="ctr"/>
            <a:lstStyle/>
            <a:p>
              <a:pPr marL="0" indent="0">
                <a:buNone/>
              </a:pPr>
              <a:r>
                <a:rPr lang="en-US" dirty="0">
                  <a:solidFill>
                    <a:srgbClr val="4A6572"/>
                  </a:solidFill>
                  <a:latin typeface="Aptos" panose="020B0004020202020204" pitchFamily="34" charset="0"/>
                  <a:ea typeface="Calibri" pitchFamily="34" charset="-122"/>
                  <a:cs typeface="Calibri" pitchFamily="34" charset="-120"/>
                </a:rPr>
                <a:t>Highest-support low-price rule (100 cases)</a:t>
              </a:r>
              <a:endParaRPr lang="en-US" dirty="0">
                <a:latin typeface="Aptos" panose="020B0004020202020204" pitchFamily="34" charset="0"/>
              </a:endParaRPr>
            </a:p>
          </p:txBody>
        </p:sp>
        <p:sp>
          <p:nvSpPr>
            <p:cNvPr id="26" name="Shape 22">
              <a:extLst>
                <a:ext uri="{FF2B5EF4-FFF2-40B4-BE49-F238E27FC236}">
                  <a16:creationId xmlns:a16="http://schemas.microsoft.com/office/drawing/2014/main" id="{677AC40E-D9D8-BF0E-190D-6EBC02EF3C73}"/>
                </a:ext>
              </a:extLst>
            </p:cNvPr>
            <p:cNvSpPr/>
            <p:nvPr/>
          </p:nvSpPr>
          <p:spPr>
            <a:xfrm>
              <a:off x="5577840" y="3008376"/>
              <a:ext cx="914400" cy="384048"/>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27" name="Text 23">
              <a:extLst>
                <a:ext uri="{FF2B5EF4-FFF2-40B4-BE49-F238E27FC236}">
                  <a16:creationId xmlns:a16="http://schemas.microsoft.com/office/drawing/2014/main" id="{952DDF96-4839-8BF8-BB25-CBC582F3B3DA}"/>
                </a:ext>
              </a:extLst>
            </p:cNvPr>
            <p:cNvSpPr/>
            <p:nvPr/>
          </p:nvSpPr>
          <p:spPr>
            <a:xfrm>
              <a:off x="5577840" y="3008376"/>
              <a:ext cx="914400" cy="384048"/>
            </a:xfrm>
            <a:prstGeom prst="rect">
              <a:avLst/>
            </a:prstGeom>
            <a:noFill/>
            <a:ln/>
          </p:spPr>
          <p:txBody>
            <a:bodyPr wrap="square" rtlCol="0" anchor="ctr"/>
            <a:lstStyle/>
            <a:p>
              <a:pPr marL="0" indent="0" algn="ctr">
                <a:buNone/>
              </a:pPr>
              <a:r>
                <a:rPr lang="en-US" sz="2400" b="1" dirty="0">
                  <a:solidFill>
                    <a:srgbClr val="FFFFFF"/>
                  </a:solidFill>
                  <a:latin typeface="Aptos" panose="020B0004020202020204" pitchFamily="34" charset="0"/>
                  <a:ea typeface="Calibri" pitchFamily="34" charset="-122"/>
                  <a:cs typeface="Calibri" pitchFamily="34" charset="-120"/>
                </a:rPr>
                <a:t>85.5%</a:t>
              </a:r>
              <a:endParaRPr lang="en-US" sz="2400" dirty="0">
                <a:latin typeface="Aptos" panose="020B0004020202020204" pitchFamily="34" charset="0"/>
              </a:endParaRPr>
            </a:p>
          </p:txBody>
        </p:sp>
        <p:sp>
          <p:nvSpPr>
            <p:cNvPr id="28" name="Text 24">
              <a:extLst>
                <a:ext uri="{FF2B5EF4-FFF2-40B4-BE49-F238E27FC236}">
                  <a16:creationId xmlns:a16="http://schemas.microsoft.com/office/drawing/2014/main" id="{0BB2B31F-A489-62C8-5F0E-6A0617D52257}"/>
                </a:ext>
              </a:extLst>
            </p:cNvPr>
            <p:cNvSpPr/>
            <p:nvPr/>
          </p:nvSpPr>
          <p:spPr>
            <a:xfrm>
              <a:off x="6583680" y="3054096"/>
              <a:ext cx="778513" cy="320040"/>
            </a:xfrm>
            <a:prstGeom prst="rect">
              <a:avLst/>
            </a:prstGeom>
            <a:noFill/>
            <a:ln/>
          </p:spPr>
          <p:txBody>
            <a:bodyPr wrap="square" rtlCol="0" anchor="ctr"/>
            <a:lstStyle/>
            <a:p>
              <a:pPr marL="0" indent="0" algn="ctr">
                <a:buNone/>
              </a:pPr>
              <a:r>
                <a:rPr lang="en-US" sz="2000" dirty="0">
                  <a:solidFill>
                    <a:srgbClr val="4A6572"/>
                  </a:solidFill>
                  <a:latin typeface="Aptos" panose="020B0004020202020204" pitchFamily="34" charset="0"/>
                  <a:ea typeface="Calibri" pitchFamily="34" charset="-122"/>
                  <a:cs typeface="Calibri" pitchFamily="34" charset="-120"/>
                </a:rPr>
                <a:t>n = 100</a:t>
              </a:r>
              <a:endParaRPr lang="en-US" sz="2000" dirty="0">
                <a:latin typeface="Aptos" panose="020B0004020202020204" pitchFamily="34" charset="0"/>
              </a:endParaRPr>
            </a:p>
          </p:txBody>
        </p:sp>
        <p:sp>
          <p:nvSpPr>
            <p:cNvPr id="29" name="Shape 25">
              <a:extLst>
                <a:ext uri="{FF2B5EF4-FFF2-40B4-BE49-F238E27FC236}">
                  <a16:creationId xmlns:a16="http://schemas.microsoft.com/office/drawing/2014/main" id="{3C82FFC2-174E-D3BF-1478-4AD667DF3D3C}"/>
                </a:ext>
              </a:extLst>
            </p:cNvPr>
            <p:cNvSpPr/>
            <p:nvPr/>
          </p:nvSpPr>
          <p:spPr>
            <a:xfrm>
              <a:off x="274320" y="3575304"/>
              <a:ext cx="7429333" cy="594360"/>
            </a:xfrm>
            <a:prstGeom prst="rect">
              <a:avLst/>
            </a:prstGeom>
            <a:solidFill>
              <a:srgbClr val="FFFFFF"/>
            </a:solidFill>
            <a:ln w="12700">
              <a:solidFill>
                <a:srgbClr val="B8DFC2"/>
              </a:solidFill>
              <a:prstDash val="solid"/>
            </a:ln>
          </p:spPr>
          <p:txBody>
            <a:bodyPr/>
            <a:lstStyle/>
            <a:p>
              <a:endParaRPr lang="en-US" sz="3600">
                <a:latin typeface="Aptos" panose="020B0004020202020204" pitchFamily="34" charset="0"/>
              </a:endParaRPr>
            </a:p>
          </p:txBody>
        </p:sp>
        <p:sp>
          <p:nvSpPr>
            <p:cNvPr id="30" name="Shape 26">
              <a:extLst>
                <a:ext uri="{FF2B5EF4-FFF2-40B4-BE49-F238E27FC236}">
                  <a16:creationId xmlns:a16="http://schemas.microsoft.com/office/drawing/2014/main" id="{CC27D1EA-0FB0-49AF-F955-9D78C6E2F780}"/>
                </a:ext>
              </a:extLst>
            </p:cNvPr>
            <p:cNvSpPr/>
            <p:nvPr/>
          </p:nvSpPr>
          <p:spPr>
            <a:xfrm>
              <a:off x="274320" y="3575304"/>
              <a:ext cx="64008" cy="594360"/>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31" name="Text 27">
              <a:extLst>
                <a:ext uri="{FF2B5EF4-FFF2-40B4-BE49-F238E27FC236}">
                  <a16:creationId xmlns:a16="http://schemas.microsoft.com/office/drawing/2014/main" id="{AD4A7463-1E03-1E77-A84C-206760F030DF}"/>
                </a:ext>
              </a:extLst>
            </p:cNvPr>
            <p:cNvSpPr/>
            <p:nvPr/>
          </p:nvSpPr>
          <p:spPr>
            <a:xfrm>
              <a:off x="411480" y="3611880"/>
              <a:ext cx="5029200" cy="274320"/>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solar_cat(5)  ∧  WindOnshore_cat(2)  ∧  hour(13)</a:t>
              </a:r>
              <a:endParaRPr lang="en-US" sz="2000" dirty="0">
                <a:latin typeface="Aptos" panose="020B0004020202020204" pitchFamily="34" charset="0"/>
              </a:endParaRPr>
            </a:p>
          </p:txBody>
        </p:sp>
        <p:sp>
          <p:nvSpPr>
            <p:cNvPr id="32" name="Text 28">
              <a:extLst>
                <a:ext uri="{FF2B5EF4-FFF2-40B4-BE49-F238E27FC236}">
                  <a16:creationId xmlns:a16="http://schemas.microsoft.com/office/drawing/2014/main" id="{AA0932AE-6E55-9C9B-B5D9-E75B48BE7CD3}"/>
                </a:ext>
              </a:extLst>
            </p:cNvPr>
            <p:cNvSpPr/>
            <p:nvPr/>
          </p:nvSpPr>
          <p:spPr>
            <a:xfrm>
              <a:off x="411480" y="3886200"/>
              <a:ext cx="5029200" cy="246888"/>
            </a:xfrm>
            <a:prstGeom prst="rect">
              <a:avLst/>
            </a:prstGeom>
            <a:noFill/>
            <a:ln/>
          </p:spPr>
          <p:txBody>
            <a:bodyPr wrap="square" rtlCol="0" anchor="ctr"/>
            <a:lstStyle/>
            <a:p>
              <a:pPr marL="0" indent="0">
                <a:buNone/>
              </a:pPr>
              <a:r>
                <a:rPr lang="en-US" dirty="0">
                  <a:solidFill>
                    <a:srgbClr val="4A6572"/>
                  </a:solidFill>
                  <a:latin typeface="Aptos" panose="020B0004020202020204" pitchFamily="34" charset="0"/>
                  <a:ea typeface="Calibri" pitchFamily="34" charset="-122"/>
                  <a:cs typeface="Calibri" pitchFamily="34" charset="-120"/>
                </a:rPr>
                <a:t>Intra-day effect: solar peak at noon → price compression</a:t>
              </a:r>
              <a:endParaRPr lang="en-US" dirty="0">
                <a:latin typeface="Aptos" panose="020B0004020202020204" pitchFamily="34" charset="0"/>
              </a:endParaRPr>
            </a:p>
          </p:txBody>
        </p:sp>
        <p:sp>
          <p:nvSpPr>
            <p:cNvPr id="33" name="Shape 29">
              <a:extLst>
                <a:ext uri="{FF2B5EF4-FFF2-40B4-BE49-F238E27FC236}">
                  <a16:creationId xmlns:a16="http://schemas.microsoft.com/office/drawing/2014/main" id="{AA83C352-F80D-FE7C-98FB-FC9725F8BAFD}"/>
                </a:ext>
              </a:extLst>
            </p:cNvPr>
            <p:cNvSpPr/>
            <p:nvPr/>
          </p:nvSpPr>
          <p:spPr>
            <a:xfrm>
              <a:off x="5577840" y="3666744"/>
              <a:ext cx="914400" cy="384048"/>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34" name="Text 30">
              <a:extLst>
                <a:ext uri="{FF2B5EF4-FFF2-40B4-BE49-F238E27FC236}">
                  <a16:creationId xmlns:a16="http://schemas.microsoft.com/office/drawing/2014/main" id="{2B61CE0E-68C4-C173-9BF8-67FB58E1B6C9}"/>
                </a:ext>
              </a:extLst>
            </p:cNvPr>
            <p:cNvSpPr/>
            <p:nvPr/>
          </p:nvSpPr>
          <p:spPr>
            <a:xfrm>
              <a:off x="5577840" y="3666744"/>
              <a:ext cx="914400" cy="384048"/>
            </a:xfrm>
            <a:prstGeom prst="rect">
              <a:avLst/>
            </a:prstGeom>
            <a:noFill/>
            <a:ln/>
          </p:spPr>
          <p:txBody>
            <a:bodyPr wrap="square" rtlCol="0" anchor="ctr"/>
            <a:lstStyle/>
            <a:p>
              <a:pPr marL="0" indent="0" algn="ctr">
                <a:buNone/>
              </a:pPr>
              <a:r>
                <a:rPr lang="en-US" sz="2400" b="1" dirty="0">
                  <a:solidFill>
                    <a:srgbClr val="FFFFFF"/>
                  </a:solidFill>
                  <a:latin typeface="Aptos" panose="020B0004020202020204" pitchFamily="34" charset="0"/>
                  <a:ea typeface="Calibri" pitchFamily="34" charset="-122"/>
                  <a:cs typeface="Calibri" pitchFamily="34" charset="-120"/>
                </a:rPr>
                <a:t>93.3%</a:t>
              </a:r>
              <a:endParaRPr lang="en-US" sz="2400" dirty="0">
                <a:latin typeface="Aptos" panose="020B0004020202020204" pitchFamily="34" charset="0"/>
              </a:endParaRPr>
            </a:p>
          </p:txBody>
        </p:sp>
        <p:sp>
          <p:nvSpPr>
            <p:cNvPr id="35" name="Text 31">
              <a:extLst>
                <a:ext uri="{FF2B5EF4-FFF2-40B4-BE49-F238E27FC236}">
                  <a16:creationId xmlns:a16="http://schemas.microsoft.com/office/drawing/2014/main" id="{6A42375B-E065-89D0-C7A9-00C204D3865B}"/>
                </a:ext>
              </a:extLst>
            </p:cNvPr>
            <p:cNvSpPr/>
            <p:nvPr/>
          </p:nvSpPr>
          <p:spPr>
            <a:xfrm>
              <a:off x="6583680" y="3712464"/>
              <a:ext cx="778513" cy="320040"/>
            </a:xfrm>
            <a:prstGeom prst="rect">
              <a:avLst/>
            </a:prstGeom>
            <a:noFill/>
            <a:ln/>
          </p:spPr>
          <p:txBody>
            <a:bodyPr wrap="square" rtlCol="0" anchor="ctr"/>
            <a:lstStyle/>
            <a:p>
              <a:pPr marL="0" indent="0" algn="ctr">
                <a:buNone/>
              </a:pPr>
              <a:r>
                <a:rPr lang="en-US" sz="2000" dirty="0">
                  <a:solidFill>
                    <a:srgbClr val="4A6572"/>
                  </a:solidFill>
                  <a:latin typeface="Aptos" panose="020B0004020202020204" pitchFamily="34" charset="0"/>
                  <a:ea typeface="Calibri" pitchFamily="34" charset="-122"/>
                  <a:cs typeface="Calibri" pitchFamily="34" charset="-120"/>
                </a:rPr>
                <a:t>n = 56</a:t>
              </a:r>
              <a:endParaRPr lang="en-US" sz="2000" dirty="0">
                <a:latin typeface="Aptos" panose="020B0004020202020204" pitchFamily="34" charset="0"/>
              </a:endParaRPr>
            </a:p>
          </p:txBody>
        </p:sp>
        <p:sp>
          <p:nvSpPr>
            <p:cNvPr id="36" name="Shape 32">
              <a:extLst>
                <a:ext uri="{FF2B5EF4-FFF2-40B4-BE49-F238E27FC236}">
                  <a16:creationId xmlns:a16="http://schemas.microsoft.com/office/drawing/2014/main" id="{BD2492E8-5F70-7A5F-FC57-47F7A205EAD4}"/>
                </a:ext>
              </a:extLst>
            </p:cNvPr>
            <p:cNvSpPr/>
            <p:nvPr/>
          </p:nvSpPr>
          <p:spPr>
            <a:xfrm>
              <a:off x="274320" y="4233672"/>
              <a:ext cx="7429333" cy="594360"/>
            </a:xfrm>
            <a:prstGeom prst="rect">
              <a:avLst/>
            </a:prstGeom>
            <a:solidFill>
              <a:srgbClr val="E8F7EC"/>
            </a:solidFill>
            <a:ln w="12700">
              <a:solidFill>
                <a:srgbClr val="B8DFC2"/>
              </a:solidFill>
              <a:prstDash val="solid"/>
            </a:ln>
          </p:spPr>
          <p:txBody>
            <a:bodyPr/>
            <a:lstStyle/>
            <a:p>
              <a:endParaRPr lang="en-US" sz="3600">
                <a:latin typeface="Aptos" panose="020B0004020202020204" pitchFamily="34" charset="0"/>
              </a:endParaRPr>
            </a:p>
          </p:txBody>
        </p:sp>
        <p:sp>
          <p:nvSpPr>
            <p:cNvPr id="37" name="Shape 33">
              <a:extLst>
                <a:ext uri="{FF2B5EF4-FFF2-40B4-BE49-F238E27FC236}">
                  <a16:creationId xmlns:a16="http://schemas.microsoft.com/office/drawing/2014/main" id="{1B089808-66C8-F428-3C45-41774D5359F7}"/>
                </a:ext>
              </a:extLst>
            </p:cNvPr>
            <p:cNvSpPr/>
            <p:nvPr/>
          </p:nvSpPr>
          <p:spPr>
            <a:xfrm>
              <a:off x="274320" y="4233672"/>
              <a:ext cx="64008" cy="594360"/>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38" name="Text 34">
              <a:extLst>
                <a:ext uri="{FF2B5EF4-FFF2-40B4-BE49-F238E27FC236}">
                  <a16:creationId xmlns:a16="http://schemas.microsoft.com/office/drawing/2014/main" id="{87EA82FE-4470-9426-197A-4058A772FFE7}"/>
                </a:ext>
              </a:extLst>
            </p:cNvPr>
            <p:cNvSpPr/>
            <p:nvPr/>
          </p:nvSpPr>
          <p:spPr>
            <a:xfrm>
              <a:off x="411480" y="4270248"/>
              <a:ext cx="5029200" cy="274320"/>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solar_cat(6)  ∧  WindOnshore_cat(2)  ∧  hour(12)</a:t>
              </a:r>
              <a:endParaRPr lang="en-US" sz="2000" dirty="0">
                <a:latin typeface="Aptos" panose="020B0004020202020204" pitchFamily="34" charset="0"/>
              </a:endParaRPr>
            </a:p>
          </p:txBody>
        </p:sp>
        <p:sp>
          <p:nvSpPr>
            <p:cNvPr id="39" name="Text 35">
              <a:extLst>
                <a:ext uri="{FF2B5EF4-FFF2-40B4-BE49-F238E27FC236}">
                  <a16:creationId xmlns:a16="http://schemas.microsoft.com/office/drawing/2014/main" id="{4F60E129-8E50-BB5F-65F2-8DC703C3495A}"/>
                </a:ext>
              </a:extLst>
            </p:cNvPr>
            <p:cNvSpPr/>
            <p:nvPr/>
          </p:nvSpPr>
          <p:spPr>
            <a:xfrm>
              <a:off x="411480" y="4544568"/>
              <a:ext cx="5029200" cy="246888"/>
            </a:xfrm>
            <a:prstGeom prst="rect">
              <a:avLst/>
            </a:prstGeom>
            <a:noFill/>
            <a:ln/>
          </p:spPr>
          <p:txBody>
            <a:bodyPr wrap="square" rtlCol="0" anchor="ctr"/>
            <a:lstStyle/>
            <a:p>
              <a:pPr marL="0" indent="0">
                <a:buNone/>
              </a:pPr>
              <a:r>
                <a:rPr lang="en-US" dirty="0">
                  <a:solidFill>
                    <a:srgbClr val="4A6572"/>
                  </a:solidFill>
                  <a:latin typeface="Aptos" panose="020B0004020202020204" pitchFamily="34" charset="0"/>
                  <a:ea typeface="Calibri" pitchFamily="34" charset="-122"/>
                  <a:cs typeface="Calibri" pitchFamily="34" charset="-120"/>
                </a:rPr>
                <a:t>Midday solar-intensive hour linked to systematically low prices</a:t>
              </a:r>
              <a:endParaRPr lang="en-US" dirty="0">
                <a:latin typeface="Aptos" panose="020B0004020202020204" pitchFamily="34" charset="0"/>
              </a:endParaRPr>
            </a:p>
          </p:txBody>
        </p:sp>
        <p:sp>
          <p:nvSpPr>
            <p:cNvPr id="40" name="Shape 36">
              <a:extLst>
                <a:ext uri="{FF2B5EF4-FFF2-40B4-BE49-F238E27FC236}">
                  <a16:creationId xmlns:a16="http://schemas.microsoft.com/office/drawing/2014/main" id="{F822AA11-8AE7-4AFF-9CF1-2945C42CC508}"/>
                </a:ext>
              </a:extLst>
            </p:cNvPr>
            <p:cNvSpPr/>
            <p:nvPr/>
          </p:nvSpPr>
          <p:spPr>
            <a:xfrm>
              <a:off x="5577840" y="4325112"/>
              <a:ext cx="914400" cy="384048"/>
            </a:xfrm>
            <a:prstGeom prst="rect">
              <a:avLst/>
            </a:prstGeom>
            <a:solidFill>
              <a:srgbClr val="1B7A34"/>
            </a:solidFill>
            <a:ln w="12700">
              <a:solidFill>
                <a:srgbClr val="1B7A34"/>
              </a:solidFill>
              <a:prstDash val="solid"/>
            </a:ln>
          </p:spPr>
          <p:txBody>
            <a:bodyPr/>
            <a:lstStyle/>
            <a:p>
              <a:endParaRPr lang="en-US" sz="3600">
                <a:latin typeface="Aptos" panose="020B0004020202020204" pitchFamily="34" charset="0"/>
              </a:endParaRPr>
            </a:p>
          </p:txBody>
        </p:sp>
        <p:sp>
          <p:nvSpPr>
            <p:cNvPr id="41" name="Text 37">
              <a:extLst>
                <a:ext uri="{FF2B5EF4-FFF2-40B4-BE49-F238E27FC236}">
                  <a16:creationId xmlns:a16="http://schemas.microsoft.com/office/drawing/2014/main" id="{B2BCC862-51CD-F33B-2C2D-5C53B1BAF08E}"/>
                </a:ext>
              </a:extLst>
            </p:cNvPr>
            <p:cNvSpPr/>
            <p:nvPr/>
          </p:nvSpPr>
          <p:spPr>
            <a:xfrm>
              <a:off x="5577840" y="4325112"/>
              <a:ext cx="914400" cy="384048"/>
            </a:xfrm>
            <a:prstGeom prst="rect">
              <a:avLst/>
            </a:prstGeom>
            <a:noFill/>
            <a:ln/>
          </p:spPr>
          <p:txBody>
            <a:bodyPr wrap="square" rtlCol="0" anchor="ctr"/>
            <a:lstStyle/>
            <a:p>
              <a:pPr marL="0" indent="0" algn="ctr">
                <a:buNone/>
              </a:pPr>
              <a:r>
                <a:rPr lang="en-US" sz="2400" b="1" dirty="0">
                  <a:solidFill>
                    <a:srgbClr val="FFFFFF"/>
                  </a:solidFill>
                  <a:latin typeface="Aptos" panose="020B0004020202020204" pitchFamily="34" charset="0"/>
                  <a:ea typeface="Calibri" pitchFamily="34" charset="-122"/>
                  <a:cs typeface="Calibri" pitchFamily="34" charset="-120"/>
                </a:rPr>
                <a:t>92.9%</a:t>
              </a:r>
              <a:endParaRPr lang="en-US" sz="2400" dirty="0">
                <a:latin typeface="Aptos" panose="020B0004020202020204" pitchFamily="34" charset="0"/>
              </a:endParaRPr>
            </a:p>
          </p:txBody>
        </p:sp>
        <p:sp>
          <p:nvSpPr>
            <p:cNvPr id="42" name="Text 38">
              <a:extLst>
                <a:ext uri="{FF2B5EF4-FFF2-40B4-BE49-F238E27FC236}">
                  <a16:creationId xmlns:a16="http://schemas.microsoft.com/office/drawing/2014/main" id="{53644C8A-DA13-CA76-C5FC-7A39F442F45E}"/>
                </a:ext>
              </a:extLst>
            </p:cNvPr>
            <p:cNvSpPr/>
            <p:nvPr/>
          </p:nvSpPr>
          <p:spPr>
            <a:xfrm>
              <a:off x="6583680" y="4370832"/>
              <a:ext cx="778513" cy="320040"/>
            </a:xfrm>
            <a:prstGeom prst="rect">
              <a:avLst/>
            </a:prstGeom>
            <a:noFill/>
            <a:ln/>
          </p:spPr>
          <p:txBody>
            <a:bodyPr wrap="square" rtlCol="0" anchor="ctr"/>
            <a:lstStyle/>
            <a:p>
              <a:pPr marL="0" indent="0" algn="ctr">
                <a:buNone/>
              </a:pPr>
              <a:r>
                <a:rPr lang="en-US" sz="2000" dirty="0">
                  <a:solidFill>
                    <a:srgbClr val="4A6572"/>
                  </a:solidFill>
                  <a:latin typeface="Aptos" panose="020B0004020202020204" pitchFamily="34" charset="0"/>
                  <a:ea typeface="Calibri" pitchFamily="34" charset="-122"/>
                  <a:cs typeface="Calibri" pitchFamily="34" charset="-120"/>
                </a:rPr>
                <a:t>n = 39</a:t>
              </a:r>
              <a:endParaRPr lang="en-US" sz="2000" dirty="0">
                <a:latin typeface="Aptos" panose="020B0004020202020204" pitchFamily="34" charset="0"/>
              </a:endParaRPr>
            </a:p>
          </p:txBody>
        </p:sp>
      </p:grpSp>
    </p:spTree>
    <p:extLst>
      <p:ext uri="{BB962C8B-B14F-4D97-AF65-F5344CB8AC3E}">
        <p14:creationId xmlns:p14="http://schemas.microsoft.com/office/powerpoint/2010/main" val="47966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414A5-F875-C581-88D0-AE7BD0F87B8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8C33097-E0B4-112A-84A3-19CB524E112C}"/>
              </a:ext>
            </a:extLst>
          </p:cNvPr>
          <p:cNvSpPr>
            <a:spLocks noGrp="1"/>
          </p:cNvSpPr>
          <p:nvPr>
            <p:ph type="body" sz="quarter" idx="14"/>
          </p:nvPr>
        </p:nvSpPr>
        <p:spPr>
          <a:xfrm>
            <a:off x="1146221" y="640293"/>
            <a:ext cx="10207580" cy="604838"/>
          </a:xfrm>
        </p:spPr>
        <p:txBody>
          <a:bodyPr/>
          <a:lstStyle/>
          <a:p>
            <a:r>
              <a:rPr lang="en-US" b="1" dirty="0">
                <a:latin typeface="Aptos" panose="020B0004020202020204" pitchFamily="34" charset="0"/>
              </a:rPr>
              <a:t>Results: Rules associated with HIGH Prices</a:t>
            </a:r>
          </a:p>
        </p:txBody>
      </p:sp>
      <p:sp>
        <p:nvSpPr>
          <p:cNvPr id="2" name="Shape 4">
            <a:extLst>
              <a:ext uri="{FF2B5EF4-FFF2-40B4-BE49-F238E27FC236}">
                <a16:creationId xmlns:a16="http://schemas.microsoft.com/office/drawing/2014/main" id="{03585DA5-787E-7AA4-8DF9-148A710CE9A0}"/>
              </a:ext>
            </a:extLst>
          </p:cNvPr>
          <p:cNvSpPr/>
          <p:nvPr/>
        </p:nvSpPr>
        <p:spPr>
          <a:xfrm>
            <a:off x="0" y="1273215"/>
            <a:ext cx="12192000" cy="924991"/>
          </a:xfrm>
          <a:prstGeom prst="rect">
            <a:avLst/>
          </a:prstGeom>
          <a:solidFill>
            <a:srgbClr val="FFF0EC"/>
          </a:solidFill>
          <a:ln w="12700">
            <a:solidFill>
              <a:srgbClr val="F4C4B8"/>
            </a:solidFill>
            <a:prstDash val="solid"/>
          </a:ln>
        </p:spPr>
        <p:txBody>
          <a:bodyPr/>
          <a:lstStyle/>
          <a:p>
            <a:endParaRPr lang="en-US" sz="4000">
              <a:latin typeface="Aptos" panose="020B0004020202020204" pitchFamily="34" charset="0"/>
            </a:endParaRPr>
          </a:p>
        </p:txBody>
      </p:sp>
      <p:sp>
        <p:nvSpPr>
          <p:cNvPr id="4" name="Shape 5">
            <a:extLst>
              <a:ext uri="{FF2B5EF4-FFF2-40B4-BE49-F238E27FC236}">
                <a16:creationId xmlns:a16="http://schemas.microsoft.com/office/drawing/2014/main" id="{8A2F81A5-F505-AE92-8757-B1A2F237C67E}"/>
              </a:ext>
            </a:extLst>
          </p:cNvPr>
          <p:cNvSpPr/>
          <p:nvPr/>
        </p:nvSpPr>
        <p:spPr>
          <a:xfrm>
            <a:off x="0" y="1273215"/>
            <a:ext cx="103612" cy="924991"/>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5" name="Text 6">
            <a:extLst>
              <a:ext uri="{FF2B5EF4-FFF2-40B4-BE49-F238E27FC236}">
                <a16:creationId xmlns:a16="http://schemas.microsoft.com/office/drawing/2014/main" id="{9CDD52DC-0877-1A0B-C572-9C07626CF613}"/>
              </a:ext>
            </a:extLst>
          </p:cNvPr>
          <p:cNvSpPr/>
          <p:nvPr/>
        </p:nvSpPr>
        <p:spPr>
          <a:xfrm>
            <a:off x="222025" y="1330138"/>
            <a:ext cx="8140928" cy="426919"/>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solar_cat(0)  ∧  WindOnshore_cat(0)  ∧  year(2024)</a:t>
            </a:r>
            <a:endParaRPr lang="en-US" sz="2000" dirty="0">
              <a:latin typeface="Aptos" panose="020B0004020202020204" pitchFamily="34" charset="0"/>
            </a:endParaRPr>
          </a:p>
        </p:txBody>
      </p:sp>
      <p:sp>
        <p:nvSpPr>
          <p:cNvPr id="6" name="Text 7">
            <a:extLst>
              <a:ext uri="{FF2B5EF4-FFF2-40B4-BE49-F238E27FC236}">
                <a16:creationId xmlns:a16="http://schemas.microsoft.com/office/drawing/2014/main" id="{B02D2054-55B2-9010-F67F-78C7A8B57900}"/>
              </a:ext>
            </a:extLst>
          </p:cNvPr>
          <p:cNvSpPr/>
          <p:nvPr/>
        </p:nvSpPr>
        <p:spPr>
          <a:xfrm>
            <a:off x="222025" y="1757056"/>
            <a:ext cx="8140928" cy="384227"/>
          </a:xfrm>
          <a:prstGeom prst="rect">
            <a:avLst/>
          </a:prstGeom>
          <a:noFill/>
          <a:ln/>
        </p:spPr>
        <p:txBody>
          <a:bodyPr wrap="square" rtlCol="0" anchor="ctr"/>
          <a:lstStyle/>
          <a:p>
            <a:pPr marL="0" indent="0">
              <a:buNone/>
            </a:pPr>
            <a:r>
              <a:rPr lang="en-US" sz="2000" dirty="0">
                <a:solidFill>
                  <a:srgbClr val="4A6572"/>
                </a:solidFill>
                <a:latin typeface="Aptos" panose="020B0004020202020204" pitchFamily="34" charset="0"/>
                <a:ea typeface="Calibri" pitchFamily="34" charset="-122"/>
                <a:cs typeface="Calibri" pitchFamily="34" charset="-120"/>
              </a:rPr>
              <a:t>Highest-support rule — renewable scarcity in 2024 → high prices</a:t>
            </a:r>
            <a:endParaRPr lang="en-US" sz="2000" dirty="0">
              <a:latin typeface="Aptos" panose="020B0004020202020204" pitchFamily="34" charset="0"/>
            </a:endParaRPr>
          </a:p>
        </p:txBody>
      </p:sp>
      <p:sp>
        <p:nvSpPr>
          <p:cNvPr id="7" name="Shape 8">
            <a:extLst>
              <a:ext uri="{FF2B5EF4-FFF2-40B4-BE49-F238E27FC236}">
                <a16:creationId xmlns:a16="http://schemas.microsoft.com/office/drawing/2014/main" id="{4E1655D6-22D7-EE1D-E811-13D6AAD5026B}"/>
              </a:ext>
            </a:extLst>
          </p:cNvPr>
          <p:cNvSpPr/>
          <p:nvPr/>
        </p:nvSpPr>
        <p:spPr>
          <a:xfrm>
            <a:off x="9083634" y="1415521"/>
            <a:ext cx="1480169" cy="597687"/>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44" name="Text 9">
            <a:extLst>
              <a:ext uri="{FF2B5EF4-FFF2-40B4-BE49-F238E27FC236}">
                <a16:creationId xmlns:a16="http://schemas.microsoft.com/office/drawing/2014/main" id="{D4795292-4CBF-EF71-6C75-0CAB0F0D7D55}"/>
              </a:ext>
            </a:extLst>
          </p:cNvPr>
          <p:cNvSpPr/>
          <p:nvPr/>
        </p:nvSpPr>
        <p:spPr>
          <a:xfrm>
            <a:off x="9094261" y="1415521"/>
            <a:ext cx="1480169" cy="597687"/>
          </a:xfrm>
          <a:prstGeom prst="rect">
            <a:avLst/>
          </a:prstGeom>
          <a:noFill/>
          <a:ln/>
        </p:spPr>
        <p:txBody>
          <a:bodyPr wrap="square" rtlCol="0" anchor="ctr"/>
          <a:lstStyle/>
          <a:p>
            <a:pPr marL="0" indent="0" algn="ctr">
              <a:buNone/>
            </a:pPr>
            <a:r>
              <a:rPr lang="en-US" sz="2800" b="1" dirty="0">
                <a:solidFill>
                  <a:srgbClr val="FFFFFF"/>
                </a:solidFill>
                <a:latin typeface="Aptos" panose="020B0004020202020204" pitchFamily="34" charset="0"/>
                <a:ea typeface="Calibri" pitchFamily="34" charset="-122"/>
                <a:cs typeface="Calibri" pitchFamily="34" charset="-120"/>
              </a:rPr>
              <a:t>66.9%</a:t>
            </a:r>
            <a:endParaRPr lang="en-US" sz="2800" dirty="0">
              <a:latin typeface="Aptos" panose="020B0004020202020204" pitchFamily="34" charset="0"/>
            </a:endParaRPr>
          </a:p>
        </p:txBody>
      </p:sp>
      <p:sp>
        <p:nvSpPr>
          <p:cNvPr id="45" name="Text 10">
            <a:extLst>
              <a:ext uri="{FF2B5EF4-FFF2-40B4-BE49-F238E27FC236}">
                <a16:creationId xmlns:a16="http://schemas.microsoft.com/office/drawing/2014/main" id="{FC9C3DF1-B41F-C472-9FE0-03A69F8EFCAE}"/>
              </a:ext>
            </a:extLst>
          </p:cNvPr>
          <p:cNvSpPr/>
          <p:nvPr/>
        </p:nvSpPr>
        <p:spPr>
          <a:xfrm>
            <a:off x="10722458" y="1486674"/>
            <a:ext cx="1480169" cy="498072"/>
          </a:xfrm>
          <a:prstGeom prst="rect">
            <a:avLst/>
          </a:prstGeom>
          <a:noFill/>
          <a:ln/>
        </p:spPr>
        <p:txBody>
          <a:bodyPr wrap="square" rtlCol="0" anchor="ctr"/>
          <a:lstStyle/>
          <a:p>
            <a:pPr marL="0" indent="0" algn="ctr">
              <a:buNone/>
            </a:pPr>
            <a:r>
              <a:rPr lang="en-US" sz="2400" dirty="0">
                <a:solidFill>
                  <a:srgbClr val="4A6572"/>
                </a:solidFill>
                <a:latin typeface="Aptos" panose="020B0004020202020204" pitchFamily="34" charset="0"/>
                <a:ea typeface="Calibri" pitchFamily="34" charset="-122"/>
                <a:cs typeface="Calibri" pitchFamily="34" charset="-120"/>
              </a:rPr>
              <a:t>n = 463</a:t>
            </a:r>
            <a:endParaRPr lang="en-US" sz="2400" dirty="0">
              <a:latin typeface="Aptos" panose="020B0004020202020204" pitchFamily="34" charset="0"/>
            </a:endParaRPr>
          </a:p>
        </p:txBody>
      </p:sp>
      <p:sp>
        <p:nvSpPr>
          <p:cNvPr id="46" name="Shape 11">
            <a:extLst>
              <a:ext uri="{FF2B5EF4-FFF2-40B4-BE49-F238E27FC236}">
                <a16:creationId xmlns:a16="http://schemas.microsoft.com/office/drawing/2014/main" id="{54644D6C-A5F0-E32A-0251-E3629F7CE1C7}"/>
              </a:ext>
            </a:extLst>
          </p:cNvPr>
          <p:cNvSpPr/>
          <p:nvPr/>
        </p:nvSpPr>
        <p:spPr>
          <a:xfrm>
            <a:off x="0" y="2297820"/>
            <a:ext cx="12192000" cy="924991"/>
          </a:xfrm>
          <a:prstGeom prst="rect">
            <a:avLst/>
          </a:prstGeom>
          <a:solidFill>
            <a:srgbClr val="FFFFFF"/>
          </a:solidFill>
          <a:ln w="12700">
            <a:solidFill>
              <a:srgbClr val="F4C4B8"/>
            </a:solidFill>
            <a:prstDash val="solid"/>
          </a:ln>
        </p:spPr>
        <p:txBody>
          <a:bodyPr/>
          <a:lstStyle/>
          <a:p>
            <a:endParaRPr lang="en-US" sz="4000">
              <a:latin typeface="Aptos" panose="020B0004020202020204" pitchFamily="34" charset="0"/>
            </a:endParaRPr>
          </a:p>
        </p:txBody>
      </p:sp>
      <p:sp>
        <p:nvSpPr>
          <p:cNvPr id="47" name="Shape 12">
            <a:extLst>
              <a:ext uri="{FF2B5EF4-FFF2-40B4-BE49-F238E27FC236}">
                <a16:creationId xmlns:a16="http://schemas.microsoft.com/office/drawing/2014/main" id="{E86C8312-016A-8191-AFA1-EDFF15A5D5D8}"/>
              </a:ext>
            </a:extLst>
          </p:cNvPr>
          <p:cNvSpPr/>
          <p:nvPr/>
        </p:nvSpPr>
        <p:spPr>
          <a:xfrm>
            <a:off x="0" y="2297820"/>
            <a:ext cx="103612" cy="924991"/>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48" name="Text 13">
            <a:extLst>
              <a:ext uri="{FF2B5EF4-FFF2-40B4-BE49-F238E27FC236}">
                <a16:creationId xmlns:a16="http://schemas.microsoft.com/office/drawing/2014/main" id="{AE066084-525D-FC62-43F1-656DDFE452B6}"/>
              </a:ext>
            </a:extLst>
          </p:cNvPr>
          <p:cNvSpPr/>
          <p:nvPr/>
        </p:nvSpPr>
        <p:spPr>
          <a:xfrm>
            <a:off x="222025" y="2354743"/>
            <a:ext cx="8872236" cy="426919"/>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solar_cat(0)  ∧  WindOnshore_cat(0)  ∧  WindOffshore_cat(0)  ∧  year(2024)</a:t>
            </a:r>
            <a:endParaRPr lang="en-US" sz="2000" dirty="0">
              <a:latin typeface="Aptos" panose="020B0004020202020204" pitchFamily="34" charset="0"/>
            </a:endParaRPr>
          </a:p>
        </p:txBody>
      </p:sp>
      <p:sp>
        <p:nvSpPr>
          <p:cNvPr id="49" name="Text 14">
            <a:extLst>
              <a:ext uri="{FF2B5EF4-FFF2-40B4-BE49-F238E27FC236}">
                <a16:creationId xmlns:a16="http://schemas.microsoft.com/office/drawing/2014/main" id="{190F1EF8-E293-F052-DC99-F57D8ECD8BB5}"/>
              </a:ext>
            </a:extLst>
          </p:cNvPr>
          <p:cNvSpPr/>
          <p:nvPr/>
        </p:nvSpPr>
        <p:spPr>
          <a:xfrm>
            <a:off x="222025" y="2781662"/>
            <a:ext cx="8140928" cy="384227"/>
          </a:xfrm>
          <a:prstGeom prst="rect">
            <a:avLst/>
          </a:prstGeom>
          <a:noFill/>
          <a:ln/>
        </p:spPr>
        <p:txBody>
          <a:bodyPr wrap="square" rtlCol="0" anchor="ctr"/>
          <a:lstStyle/>
          <a:p>
            <a:pPr marL="0" indent="0">
              <a:buNone/>
            </a:pPr>
            <a:r>
              <a:rPr lang="en-US" sz="2000" dirty="0">
                <a:solidFill>
                  <a:srgbClr val="4A6572"/>
                </a:solidFill>
                <a:latin typeface="Aptos" panose="020B0004020202020204" pitchFamily="34" charset="0"/>
                <a:ea typeface="Calibri" pitchFamily="34" charset="-122"/>
                <a:cs typeface="Calibri" pitchFamily="34" charset="-120"/>
              </a:rPr>
              <a:t>Triple-zero renewable → even stronger high-price signal</a:t>
            </a:r>
            <a:endParaRPr lang="en-US" sz="2000" dirty="0">
              <a:latin typeface="Aptos" panose="020B0004020202020204" pitchFamily="34" charset="0"/>
            </a:endParaRPr>
          </a:p>
        </p:txBody>
      </p:sp>
      <p:sp>
        <p:nvSpPr>
          <p:cNvPr id="50" name="Shape 15">
            <a:extLst>
              <a:ext uri="{FF2B5EF4-FFF2-40B4-BE49-F238E27FC236}">
                <a16:creationId xmlns:a16="http://schemas.microsoft.com/office/drawing/2014/main" id="{89AC5670-2546-7EC2-FD69-A93CE21CF11B}"/>
              </a:ext>
            </a:extLst>
          </p:cNvPr>
          <p:cNvSpPr/>
          <p:nvPr/>
        </p:nvSpPr>
        <p:spPr>
          <a:xfrm>
            <a:off x="9094261" y="2440127"/>
            <a:ext cx="1480169" cy="597687"/>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51" name="Text 16">
            <a:extLst>
              <a:ext uri="{FF2B5EF4-FFF2-40B4-BE49-F238E27FC236}">
                <a16:creationId xmlns:a16="http://schemas.microsoft.com/office/drawing/2014/main" id="{21C98308-69EC-407A-3ECE-2C6F3EB830AB}"/>
              </a:ext>
            </a:extLst>
          </p:cNvPr>
          <p:cNvSpPr/>
          <p:nvPr/>
        </p:nvSpPr>
        <p:spPr>
          <a:xfrm>
            <a:off x="9094261" y="2440127"/>
            <a:ext cx="1480169" cy="597687"/>
          </a:xfrm>
          <a:prstGeom prst="rect">
            <a:avLst/>
          </a:prstGeom>
          <a:noFill/>
          <a:ln/>
        </p:spPr>
        <p:txBody>
          <a:bodyPr wrap="square" rtlCol="0" anchor="ctr"/>
          <a:lstStyle/>
          <a:p>
            <a:pPr marL="0" indent="0" algn="ctr">
              <a:buNone/>
            </a:pPr>
            <a:r>
              <a:rPr lang="en-US" sz="2800" b="1" dirty="0">
                <a:solidFill>
                  <a:srgbClr val="FFFFFF"/>
                </a:solidFill>
                <a:latin typeface="Aptos" panose="020B0004020202020204" pitchFamily="34" charset="0"/>
                <a:ea typeface="Calibri" pitchFamily="34" charset="-122"/>
                <a:cs typeface="Calibri" pitchFamily="34" charset="-120"/>
              </a:rPr>
              <a:t>74.3%</a:t>
            </a:r>
            <a:endParaRPr lang="en-US" sz="2800" dirty="0">
              <a:latin typeface="Aptos" panose="020B0004020202020204" pitchFamily="34" charset="0"/>
            </a:endParaRPr>
          </a:p>
        </p:txBody>
      </p:sp>
      <p:sp>
        <p:nvSpPr>
          <p:cNvPr id="52" name="Text 17">
            <a:extLst>
              <a:ext uri="{FF2B5EF4-FFF2-40B4-BE49-F238E27FC236}">
                <a16:creationId xmlns:a16="http://schemas.microsoft.com/office/drawing/2014/main" id="{5FEE9570-6CE0-FE5A-6EAE-F40863E2B4CE}"/>
              </a:ext>
            </a:extLst>
          </p:cNvPr>
          <p:cNvSpPr/>
          <p:nvPr/>
        </p:nvSpPr>
        <p:spPr>
          <a:xfrm>
            <a:off x="10722458" y="2511280"/>
            <a:ext cx="1480169" cy="498072"/>
          </a:xfrm>
          <a:prstGeom prst="rect">
            <a:avLst/>
          </a:prstGeom>
          <a:noFill/>
          <a:ln/>
        </p:spPr>
        <p:txBody>
          <a:bodyPr wrap="square" rtlCol="0" anchor="ctr"/>
          <a:lstStyle/>
          <a:p>
            <a:pPr marL="0" indent="0" algn="ctr">
              <a:buNone/>
            </a:pPr>
            <a:r>
              <a:rPr lang="en-US" sz="2400" dirty="0">
                <a:solidFill>
                  <a:srgbClr val="4A6572"/>
                </a:solidFill>
                <a:latin typeface="Aptos" panose="020B0004020202020204" pitchFamily="34" charset="0"/>
                <a:ea typeface="Calibri" pitchFamily="34" charset="-122"/>
                <a:cs typeface="Calibri" pitchFamily="34" charset="-120"/>
              </a:rPr>
              <a:t>n = 260</a:t>
            </a:r>
            <a:endParaRPr lang="en-US" sz="2400" dirty="0">
              <a:latin typeface="Aptos" panose="020B0004020202020204" pitchFamily="34" charset="0"/>
            </a:endParaRPr>
          </a:p>
        </p:txBody>
      </p:sp>
      <p:sp>
        <p:nvSpPr>
          <p:cNvPr id="53" name="Shape 18">
            <a:extLst>
              <a:ext uri="{FF2B5EF4-FFF2-40B4-BE49-F238E27FC236}">
                <a16:creationId xmlns:a16="http://schemas.microsoft.com/office/drawing/2014/main" id="{51542F47-1DAB-A2E9-AD20-09F4B0806F04}"/>
              </a:ext>
            </a:extLst>
          </p:cNvPr>
          <p:cNvSpPr/>
          <p:nvPr/>
        </p:nvSpPr>
        <p:spPr>
          <a:xfrm>
            <a:off x="0" y="3322426"/>
            <a:ext cx="12192000" cy="924991"/>
          </a:xfrm>
          <a:prstGeom prst="rect">
            <a:avLst/>
          </a:prstGeom>
          <a:solidFill>
            <a:srgbClr val="FFF0EC"/>
          </a:solidFill>
          <a:ln w="12700">
            <a:solidFill>
              <a:srgbClr val="F4C4B8"/>
            </a:solidFill>
            <a:prstDash val="solid"/>
          </a:ln>
        </p:spPr>
        <p:txBody>
          <a:bodyPr/>
          <a:lstStyle/>
          <a:p>
            <a:endParaRPr lang="en-US" sz="4000">
              <a:latin typeface="Aptos" panose="020B0004020202020204" pitchFamily="34" charset="0"/>
            </a:endParaRPr>
          </a:p>
        </p:txBody>
      </p:sp>
      <p:sp>
        <p:nvSpPr>
          <p:cNvPr id="54" name="Shape 19">
            <a:extLst>
              <a:ext uri="{FF2B5EF4-FFF2-40B4-BE49-F238E27FC236}">
                <a16:creationId xmlns:a16="http://schemas.microsoft.com/office/drawing/2014/main" id="{E2438C0A-EE86-0E0D-1AA0-596257423C5B}"/>
              </a:ext>
            </a:extLst>
          </p:cNvPr>
          <p:cNvSpPr/>
          <p:nvPr/>
        </p:nvSpPr>
        <p:spPr>
          <a:xfrm>
            <a:off x="0" y="3322426"/>
            <a:ext cx="103612" cy="924991"/>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55" name="Text 20">
            <a:extLst>
              <a:ext uri="{FF2B5EF4-FFF2-40B4-BE49-F238E27FC236}">
                <a16:creationId xmlns:a16="http://schemas.microsoft.com/office/drawing/2014/main" id="{F31290BC-A22B-30DC-6BDD-311D1C709A7E}"/>
              </a:ext>
            </a:extLst>
          </p:cNvPr>
          <p:cNvSpPr/>
          <p:nvPr/>
        </p:nvSpPr>
        <p:spPr>
          <a:xfrm>
            <a:off x="222025" y="3379348"/>
            <a:ext cx="8140928" cy="426919"/>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solar_cat(0)  ∧  WindOnshore_cat(0)  ∧  year(2024)  ∧  hour(18)</a:t>
            </a:r>
            <a:endParaRPr lang="en-US" sz="2000" dirty="0">
              <a:latin typeface="Aptos" panose="020B0004020202020204" pitchFamily="34" charset="0"/>
            </a:endParaRPr>
          </a:p>
        </p:txBody>
      </p:sp>
      <p:sp>
        <p:nvSpPr>
          <p:cNvPr id="56" name="Text 21">
            <a:extLst>
              <a:ext uri="{FF2B5EF4-FFF2-40B4-BE49-F238E27FC236}">
                <a16:creationId xmlns:a16="http://schemas.microsoft.com/office/drawing/2014/main" id="{85816646-693D-A86C-2234-DE7FCA38CCF6}"/>
              </a:ext>
            </a:extLst>
          </p:cNvPr>
          <p:cNvSpPr/>
          <p:nvPr/>
        </p:nvSpPr>
        <p:spPr>
          <a:xfrm>
            <a:off x="222025" y="3806267"/>
            <a:ext cx="8140928" cy="384227"/>
          </a:xfrm>
          <a:prstGeom prst="rect">
            <a:avLst/>
          </a:prstGeom>
          <a:noFill/>
          <a:ln/>
        </p:spPr>
        <p:txBody>
          <a:bodyPr wrap="square" rtlCol="0" anchor="ctr"/>
          <a:lstStyle/>
          <a:p>
            <a:pPr marL="0" indent="0">
              <a:buNone/>
            </a:pPr>
            <a:r>
              <a:rPr lang="en-US" sz="2000" dirty="0">
                <a:solidFill>
                  <a:srgbClr val="4A6572"/>
                </a:solidFill>
                <a:latin typeface="Aptos" panose="020B0004020202020204" pitchFamily="34" charset="0"/>
                <a:ea typeface="Calibri" pitchFamily="34" charset="-122"/>
                <a:cs typeface="Calibri" pitchFamily="34" charset="-120"/>
              </a:rPr>
              <a:t>Evening peak hour + scarcity → near-deterministic high price</a:t>
            </a:r>
            <a:endParaRPr lang="en-US" sz="2000" dirty="0">
              <a:latin typeface="Aptos" panose="020B0004020202020204" pitchFamily="34" charset="0"/>
            </a:endParaRPr>
          </a:p>
        </p:txBody>
      </p:sp>
      <p:sp>
        <p:nvSpPr>
          <p:cNvPr id="57" name="Shape 22">
            <a:extLst>
              <a:ext uri="{FF2B5EF4-FFF2-40B4-BE49-F238E27FC236}">
                <a16:creationId xmlns:a16="http://schemas.microsoft.com/office/drawing/2014/main" id="{8AA4B36C-674E-CB1F-F995-E9B89B632D39}"/>
              </a:ext>
            </a:extLst>
          </p:cNvPr>
          <p:cNvSpPr/>
          <p:nvPr/>
        </p:nvSpPr>
        <p:spPr>
          <a:xfrm>
            <a:off x="9094261" y="3464732"/>
            <a:ext cx="1480169" cy="597687"/>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58" name="Text 23">
            <a:extLst>
              <a:ext uri="{FF2B5EF4-FFF2-40B4-BE49-F238E27FC236}">
                <a16:creationId xmlns:a16="http://schemas.microsoft.com/office/drawing/2014/main" id="{DDA6F90A-532C-DE71-F60C-6DEF07ABB815}"/>
              </a:ext>
            </a:extLst>
          </p:cNvPr>
          <p:cNvSpPr/>
          <p:nvPr/>
        </p:nvSpPr>
        <p:spPr>
          <a:xfrm>
            <a:off x="9094261" y="3464732"/>
            <a:ext cx="1480169" cy="597687"/>
          </a:xfrm>
          <a:prstGeom prst="rect">
            <a:avLst/>
          </a:prstGeom>
          <a:noFill/>
          <a:ln/>
        </p:spPr>
        <p:txBody>
          <a:bodyPr wrap="square" rtlCol="0" anchor="ctr"/>
          <a:lstStyle/>
          <a:p>
            <a:pPr marL="0" indent="0" algn="ctr">
              <a:buNone/>
            </a:pPr>
            <a:r>
              <a:rPr lang="en-US" sz="2800" b="1" dirty="0">
                <a:solidFill>
                  <a:srgbClr val="FFFFFF"/>
                </a:solidFill>
                <a:latin typeface="Aptos" panose="020B0004020202020204" pitchFamily="34" charset="0"/>
                <a:ea typeface="Calibri" pitchFamily="34" charset="-122"/>
                <a:cs typeface="Calibri" pitchFamily="34" charset="-120"/>
              </a:rPr>
              <a:t>95.8%</a:t>
            </a:r>
            <a:endParaRPr lang="en-US" sz="2800" dirty="0">
              <a:latin typeface="Aptos" panose="020B0004020202020204" pitchFamily="34" charset="0"/>
            </a:endParaRPr>
          </a:p>
        </p:txBody>
      </p:sp>
      <p:sp>
        <p:nvSpPr>
          <p:cNvPr id="59" name="Text 24">
            <a:extLst>
              <a:ext uri="{FF2B5EF4-FFF2-40B4-BE49-F238E27FC236}">
                <a16:creationId xmlns:a16="http://schemas.microsoft.com/office/drawing/2014/main" id="{1AA9D37C-7B87-4819-46E1-DCD2722A0C95}"/>
              </a:ext>
            </a:extLst>
          </p:cNvPr>
          <p:cNvSpPr/>
          <p:nvPr/>
        </p:nvSpPr>
        <p:spPr>
          <a:xfrm>
            <a:off x="10722458" y="3535885"/>
            <a:ext cx="1480169" cy="498072"/>
          </a:xfrm>
          <a:prstGeom prst="rect">
            <a:avLst/>
          </a:prstGeom>
          <a:noFill/>
          <a:ln/>
        </p:spPr>
        <p:txBody>
          <a:bodyPr wrap="square" rtlCol="0" anchor="ctr"/>
          <a:lstStyle/>
          <a:p>
            <a:pPr marL="0" indent="0" algn="ctr">
              <a:buNone/>
            </a:pPr>
            <a:r>
              <a:rPr lang="en-US" sz="2400" dirty="0">
                <a:solidFill>
                  <a:srgbClr val="4A6572"/>
                </a:solidFill>
                <a:latin typeface="Aptos" panose="020B0004020202020204" pitchFamily="34" charset="0"/>
                <a:ea typeface="Calibri" pitchFamily="34" charset="-122"/>
                <a:cs typeface="Calibri" pitchFamily="34" charset="-120"/>
              </a:rPr>
              <a:t>n = 91</a:t>
            </a:r>
            <a:endParaRPr lang="en-US" sz="2400" dirty="0">
              <a:latin typeface="Aptos" panose="020B0004020202020204" pitchFamily="34" charset="0"/>
            </a:endParaRPr>
          </a:p>
        </p:txBody>
      </p:sp>
      <p:sp>
        <p:nvSpPr>
          <p:cNvPr id="60" name="Shape 25">
            <a:extLst>
              <a:ext uri="{FF2B5EF4-FFF2-40B4-BE49-F238E27FC236}">
                <a16:creationId xmlns:a16="http://schemas.microsoft.com/office/drawing/2014/main" id="{0231203F-A253-DB8F-F604-E51E88B93810}"/>
              </a:ext>
            </a:extLst>
          </p:cNvPr>
          <p:cNvSpPr/>
          <p:nvPr/>
        </p:nvSpPr>
        <p:spPr>
          <a:xfrm>
            <a:off x="0" y="4347031"/>
            <a:ext cx="12192000" cy="1095448"/>
          </a:xfrm>
          <a:prstGeom prst="rect">
            <a:avLst/>
          </a:prstGeom>
          <a:solidFill>
            <a:srgbClr val="FFFFFF"/>
          </a:solidFill>
          <a:ln w="12700">
            <a:solidFill>
              <a:srgbClr val="F4C4B8"/>
            </a:solidFill>
            <a:prstDash val="solid"/>
          </a:ln>
        </p:spPr>
        <p:txBody>
          <a:bodyPr/>
          <a:lstStyle/>
          <a:p>
            <a:endParaRPr lang="en-US" sz="4000">
              <a:latin typeface="Aptos" panose="020B0004020202020204" pitchFamily="34" charset="0"/>
            </a:endParaRPr>
          </a:p>
        </p:txBody>
      </p:sp>
      <p:sp>
        <p:nvSpPr>
          <p:cNvPr id="61" name="Shape 26">
            <a:extLst>
              <a:ext uri="{FF2B5EF4-FFF2-40B4-BE49-F238E27FC236}">
                <a16:creationId xmlns:a16="http://schemas.microsoft.com/office/drawing/2014/main" id="{02CE8202-B198-80D9-6F34-13C3B50A8E26}"/>
              </a:ext>
            </a:extLst>
          </p:cNvPr>
          <p:cNvSpPr/>
          <p:nvPr/>
        </p:nvSpPr>
        <p:spPr>
          <a:xfrm>
            <a:off x="0" y="4347031"/>
            <a:ext cx="103612" cy="1095448"/>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62" name="Text 27">
            <a:extLst>
              <a:ext uri="{FF2B5EF4-FFF2-40B4-BE49-F238E27FC236}">
                <a16:creationId xmlns:a16="http://schemas.microsoft.com/office/drawing/2014/main" id="{BA9C1909-0BA6-2816-05A9-F134A7D4E9D4}"/>
              </a:ext>
            </a:extLst>
          </p:cNvPr>
          <p:cNvSpPr/>
          <p:nvPr/>
        </p:nvSpPr>
        <p:spPr>
          <a:xfrm>
            <a:off x="222025" y="4473404"/>
            <a:ext cx="8861607" cy="505591"/>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solar_cat(0)  ∧  WindOnshore_cat(0)  ∧  WindOffshore_cat(0)  ∧  year(2024)  ∧  hour(18)</a:t>
            </a:r>
            <a:endParaRPr lang="en-US" sz="2000" dirty="0">
              <a:latin typeface="Aptos" panose="020B0004020202020204" pitchFamily="34" charset="0"/>
            </a:endParaRPr>
          </a:p>
        </p:txBody>
      </p:sp>
      <p:sp>
        <p:nvSpPr>
          <p:cNvPr id="63" name="Text 28">
            <a:extLst>
              <a:ext uri="{FF2B5EF4-FFF2-40B4-BE49-F238E27FC236}">
                <a16:creationId xmlns:a16="http://schemas.microsoft.com/office/drawing/2014/main" id="{7F28DF70-C94A-8203-8541-82F5EA924399}"/>
              </a:ext>
            </a:extLst>
          </p:cNvPr>
          <p:cNvSpPr/>
          <p:nvPr/>
        </p:nvSpPr>
        <p:spPr>
          <a:xfrm>
            <a:off x="222025" y="4958196"/>
            <a:ext cx="8140928" cy="455032"/>
          </a:xfrm>
          <a:prstGeom prst="rect">
            <a:avLst/>
          </a:prstGeom>
          <a:noFill/>
          <a:ln/>
        </p:spPr>
        <p:txBody>
          <a:bodyPr wrap="square" rtlCol="0" anchor="ctr"/>
          <a:lstStyle/>
          <a:p>
            <a:pPr marL="0" indent="0">
              <a:buNone/>
            </a:pPr>
            <a:r>
              <a:rPr lang="en-US" sz="2000" dirty="0">
                <a:solidFill>
                  <a:srgbClr val="4A6572"/>
                </a:solidFill>
                <a:latin typeface="Aptos" panose="020B0004020202020204" pitchFamily="34" charset="0"/>
                <a:ea typeface="Calibri" pitchFamily="34" charset="-122"/>
                <a:cs typeface="Calibri" pitchFamily="34" charset="-120"/>
              </a:rPr>
              <a:t>Most extreme high-price rule — 98% confidence at evening peak</a:t>
            </a:r>
            <a:endParaRPr lang="en-US" sz="2000" dirty="0">
              <a:latin typeface="Aptos" panose="020B0004020202020204" pitchFamily="34" charset="0"/>
            </a:endParaRPr>
          </a:p>
        </p:txBody>
      </p:sp>
      <p:sp>
        <p:nvSpPr>
          <p:cNvPr id="64" name="Shape 29">
            <a:extLst>
              <a:ext uri="{FF2B5EF4-FFF2-40B4-BE49-F238E27FC236}">
                <a16:creationId xmlns:a16="http://schemas.microsoft.com/office/drawing/2014/main" id="{FE4C5402-0CB8-8910-AD78-B676EE72C065}"/>
              </a:ext>
            </a:extLst>
          </p:cNvPr>
          <p:cNvSpPr/>
          <p:nvPr/>
        </p:nvSpPr>
        <p:spPr>
          <a:xfrm>
            <a:off x="9094261" y="4489338"/>
            <a:ext cx="1480169" cy="707829"/>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65" name="Text 30">
            <a:extLst>
              <a:ext uri="{FF2B5EF4-FFF2-40B4-BE49-F238E27FC236}">
                <a16:creationId xmlns:a16="http://schemas.microsoft.com/office/drawing/2014/main" id="{3A8FEBA7-27E9-623E-DD4B-10CAFCC3ECBD}"/>
              </a:ext>
            </a:extLst>
          </p:cNvPr>
          <p:cNvSpPr/>
          <p:nvPr/>
        </p:nvSpPr>
        <p:spPr>
          <a:xfrm>
            <a:off x="9094261" y="4489338"/>
            <a:ext cx="1480169" cy="707829"/>
          </a:xfrm>
          <a:prstGeom prst="rect">
            <a:avLst/>
          </a:prstGeom>
          <a:noFill/>
          <a:ln/>
        </p:spPr>
        <p:txBody>
          <a:bodyPr wrap="square" rtlCol="0" anchor="ctr"/>
          <a:lstStyle/>
          <a:p>
            <a:pPr marL="0" indent="0" algn="ctr">
              <a:buNone/>
            </a:pPr>
            <a:r>
              <a:rPr lang="en-US" sz="2800" b="1" dirty="0">
                <a:solidFill>
                  <a:srgbClr val="FFFFFF"/>
                </a:solidFill>
                <a:latin typeface="Aptos" panose="020B0004020202020204" pitchFamily="34" charset="0"/>
                <a:ea typeface="Calibri" pitchFamily="34" charset="-122"/>
                <a:cs typeface="Calibri" pitchFamily="34" charset="-120"/>
              </a:rPr>
              <a:t>98.0%</a:t>
            </a:r>
            <a:endParaRPr lang="en-US" sz="2800" dirty="0">
              <a:latin typeface="Aptos" panose="020B0004020202020204" pitchFamily="34" charset="0"/>
            </a:endParaRPr>
          </a:p>
        </p:txBody>
      </p:sp>
      <p:sp>
        <p:nvSpPr>
          <p:cNvPr id="66" name="Text 31">
            <a:extLst>
              <a:ext uri="{FF2B5EF4-FFF2-40B4-BE49-F238E27FC236}">
                <a16:creationId xmlns:a16="http://schemas.microsoft.com/office/drawing/2014/main" id="{B3ECDAFE-3D01-5DBE-5E65-58933DBBFF60}"/>
              </a:ext>
            </a:extLst>
          </p:cNvPr>
          <p:cNvSpPr/>
          <p:nvPr/>
        </p:nvSpPr>
        <p:spPr>
          <a:xfrm>
            <a:off x="10722458" y="4560490"/>
            <a:ext cx="1480169" cy="589857"/>
          </a:xfrm>
          <a:prstGeom prst="rect">
            <a:avLst/>
          </a:prstGeom>
          <a:noFill/>
          <a:ln/>
        </p:spPr>
        <p:txBody>
          <a:bodyPr wrap="square" rtlCol="0" anchor="ctr"/>
          <a:lstStyle/>
          <a:p>
            <a:pPr marL="0" indent="0" algn="ctr">
              <a:buNone/>
            </a:pPr>
            <a:r>
              <a:rPr lang="en-US" sz="2400" dirty="0">
                <a:solidFill>
                  <a:srgbClr val="4A6572"/>
                </a:solidFill>
                <a:latin typeface="Aptos" panose="020B0004020202020204" pitchFamily="34" charset="0"/>
                <a:ea typeface="Calibri" pitchFamily="34" charset="-122"/>
                <a:cs typeface="Calibri" pitchFamily="34" charset="-120"/>
              </a:rPr>
              <a:t>n = 50</a:t>
            </a:r>
            <a:endParaRPr lang="en-US" sz="2400" dirty="0">
              <a:latin typeface="Aptos" panose="020B0004020202020204" pitchFamily="34" charset="0"/>
            </a:endParaRPr>
          </a:p>
        </p:txBody>
      </p:sp>
      <p:sp>
        <p:nvSpPr>
          <p:cNvPr id="67" name="Shape 32">
            <a:extLst>
              <a:ext uri="{FF2B5EF4-FFF2-40B4-BE49-F238E27FC236}">
                <a16:creationId xmlns:a16="http://schemas.microsoft.com/office/drawing/2014/main" id="{05466965-3C3C-20B1-5641-6FD63E7BC522}"/>
              </a:ext>
            </a:extLst>
          </p:cNvPr>
          <p:cNvSpPr/>
          <p:nvPr/>
        </p:nvSpPr>
        <p:spPr>
          <a:xfrm>
            <a:off x="0" y="5522109"/>
            <a:ext cx="12192000" cy="924991"/>
          </a:xfrm>
          <a:prstGeom prst="rect">
            <a:avLst/>
          </a:prstGeom>
          <a:solidFill>
            <a:srgbClr val="FFF0EC"/>
          </a:solidFill>
          <a:ln w="12700">
            <a:solidFill>
              <a:srgbClr val="F4C4B8"/>
            </a:solidFill>
            <a:prstDash val="solid"/>
          </a:ln>
        </p:spPr>
        <p:txBody>
          <a:bodyPr/>
          <a:lstStyle/>
          <a:p>
            <a:endParaRPr lang="en-US" sz="4000">
              <a:latin typeface="Aptos" panose="020B0004020202020204" pitchFamily="34" charset="0"/>
            </a:endParaRPr>
          </a:p>
        </p:txBody>
      </p:sp>
      <p:sp>
        <p:nvSpPr>
          <p:cNvPr id="68" name="Shape 33">
            <a:extLst>
              <a:ext uri="{FF2B5EF4-FFF2-40B4-BE49-F238E27FC236}">
                <a16:creationId xmlns:a16="http://schemas.microsoft.com/office/drawing/2014/main" id="{DFE17EDD-6013-A6C5-1828-5E541B5AAA12}"/>
              </a:ext>
            </a:extLst>
          </p:cNvPr>
          <p:cNvSpPr/>
          <p:nvPr/>
        </p:nvSpPr>
        <p:spPr>
          <a:xfrm>
            <a:off x="0" y="5522109"/>
            <a:ext cx="103612" cy="924991"/>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69" name="Text 34">
            <a:extLst>
              <a:ext uri="{FF2B5EF4-FFF2-40B4-BE49-F238E27FC236}">
                <a16:creationId xmlns:a16="http://schemas.microsoft.com/office/drawing/2014/main" id="{30B2C12A-86B5-8108-2425-B5922F120609}"/>
              </a:ext>
            </a:extLst>
          </p:cNvPr>
          <p:cNvSpPr/>
          <p:nvPr/>
        </p:nvSpPr>
        <p:spPr>
          <a:xfrm>
            <a:off x="222025" y="5579031"/>
            <a:ext cx="8140928" cy="426919"/>
          </a:xfrm>
          <a:prstGeom prst="rect">
            <a:avLst/>
          </a:prstGeom>
          <a:noFill/>
          <a:ln/>
        </p:spPr>
        <p:txBody>
          <a:bodyPr wrap="square" rtlCol="0" anchor="ctr"/>
          <a:lstStyle/>
          <a:p>
            <a:pPr marL="0" indent="0">
              <a:buNone/>
            </a:pPr>
            <a:r>
              <a:rPr lang="en-US" sz="2000" b="1" dirty="0">
                <a:solidFill>
                  <a:srgbClr val="0D2B45"/>
                </a:solidFill>
                <a:latin typeface="Aptos" panose="020B0004020202020204" pitchFamily="34" charset="0"/>
                <a:ea typeface="Consolas" pitchFamily="34" charset="-122"/>
                <a:cs typeface="Consolas" pitchFamily="34" charset="-120"/>
              </a:rPr>
              <a:t>solar_cat(0)  ∧  WindOnshore_cat(0)  ∧  hour(8)</a:t>
            </a:r>
            <a:endParaRPr lang="en-US" sz="2000" dirty="0">
              <a:latin typeface="Aptos" panose="020B0004020202020204" pitchFamily="34" charset="0"/>
            </a:endParaRPr>
          </a:p>
        </p:txBody>
      </p:sp>
      <p:sp>
        <p:nvSpPr>
          <p:cNvPr id="70" name="Text 35">
            <a:extLst>
              <a:ext uri="{FF2B5EF4-FFF2-40B4-BE49-F238E27FC236}">
                <a16:creationId xmlns:a16="http://schemas.microsoft.com/office/drawing/2014/main" id="{597ECCC1-B2F2-81EC-1D4E-B6F38171C5D3}"/>
              </a:ext>
            </a:extLst>
          </p:cNvPr>
          <p:cNvSpPr/>
          <p:nvPr/>
        </p:nvSpPr>
        <p:spPr>
          <a:xfrm>
            <a:off x="222025" y="6005950"/>
            <a:ext cx="8140928" cy="384227"/>
          </a:xfrm>
          <a:prstGeom prst="rect">
            <a:avLst/>
          </a:prstGeom>
          <a:noFill/>
          <a:ln/>
        </p:spPr>
        <p:txBody>
          <a:bodyPr wrap="square" rtlCol="0" anchor="ctr"/>
          <a:lstStyle/>
          <a:p>
            <a:pPr marL="0" indent="0">
              <a:buNone/>
            </a:pPr>
            <a:r>
              <a:rPr lang="en-US" sz="2000" dirty="0">
                <a:solidFill>
                  <a:srgbClr val="4A6572"/>
                </a:solidFill>
                <a:latin typeface="Aptos" panose="020B0004020202020204" pitchFamily="34" charset="0"/>
                <a:ea typeface="Calibri" pitchFamily="34" charset="-122"/>
                <a:cs typeface="Calibri" pitchFamily="34" charset="-120"/>
              </a:rPr>
              <a:t>Morning low-renewable hours also systematically expensive</a:t>
            </a:r>
            <a:endParaRPr lang="en-US" sz="2000" dirty="0">
              <a:latin typeface="Aptos" panose="020B0004020202020204" pitchFamily="34" charset="0"/>
            </a:endParaRPr>
          </a:p>
        </p:txBody>
      </p:sp>
      <p:sp>
        <p:nvSpPr>
          <p:cNvPr id="71" name="Shape 36">
            <a:extLst>
              <a:ext uri="{FF2B5EF4-FFF2-40B4-BE49-F238E27FC236}">
                <a16:creationId xmlns:a16="http://schemas.microsoft.com/office/drawing/2014/main" id="{33C042FF-D32A-F876-EC93-E5D1000484AC}"/>
              </a:ext>
            </a:extLst>
          </p:cNvPr>
          <p:cNvSpPr/>
          <p:nvPr/>
        </p:nvSpPr>
        <p:spPr>
          <a:xfrm>
            <a:off x="9083633" y="5664415"/>
            <a:ext cx="1480169" cy="597687"/>
          </a:xfrm>
          <a:prstGeom prst="rect">
            <a:avLst/>
          </a:prstGeom>
          <a:solidFill>
            <a:srgbClr val="E76F51"/>
          </a:solidFill>
          <a:ln w="12700">
            <a:solidFill>
              <a:srgbClr val="E76F51"/>
            </a:solidFill>
            <a:prstDash val="solid"/>
          </a:ln>
        </p:spPr>
        <p:txBody>
          <a:bodyPr/>
          <a:lstStyle/>
          <a:p>
            <a:endParaRPr lang="en-US" sz="4000">
              <a:latin typeface="Aptos" panose="020B0004020202020204" pitchFamily="34" charset="0"/>
            </a:endParaRPr>
          </a:p>
        </p:txBody>
      </p:sp>
      <p:sp>
        <p:nvSpPr>
          <p:cNvPr id="72" name="Text 37">
            <a:extLst>
              <a:ext uri="{FF2B5EF4-FFF2-40B4-BE49-F238E27FC236}">
                <a16:creationId xmlns:a16="http://schemas.microsoft.com/office/drawing/2014/main" id="{891C447E-7342-9D50-E85E-27321F5421FB}"/>
              </a:ext>
            </a:extLst>
          </p:cNvPr>
          <p:cNvSpPr/>
          <p:nvPr/>
        </p:nvSpPr>
        <p:spPr>
          <a:xfrm>
            <a:off x="9094261" y="5664415"/>
            <a:ext cx="1480169" cy="597687"/>
          </a:xfrm>
          <a:prstGeom prst="rect">
            <a:avLst/>
          </a:prstGeom>
          <a:noFill/>
          <a:ln/>
        </p:spPr>
        <p:txBody>
          <a:bodyPr wrap="square" rtlCol="0" anchor="ctr"/>
          <a:lstStyle/>
          <a:p>
            <a:pPr marL="0" indent="0" algn="ctr">
              <a:buNone/>
            </a:pPr>
            <a:r>
              <a:rPr lang="en-US" sz="2800" b="1" dirty="0">
                <a:solidFill>
                  <a:srgbClr val="FFFFFF"/>
                </a:solidFill>
                <a:latin typeface="Aptos" panose="020B0004020202020204" pitchFamily="34" charset="0"/>
                <a:ea typeface="Calibri" pitchFamily="34" charset="-122"/>
                <a:cs typeface="Calibri" pitchFamily="34" charset="-120"/>
              </a:rPr>
              <a:t>71.7%</a:t>
            </a:r>
            <a:endParaRPr lang="en-US" sz="2800" dirty="0">
              <a:latin typeface="Aptos" panose="020B0004020202020204" pitchFamily="34" charset="0"/>
            </a:endParaRPr>
          </a:p>
        </p:txBody>
      </p:sp>
      <p:sp>
        <p:nvSpPr>
          <p:cNvPr id="73" name="Text 38">
            <a:extLst>
              <a:ext uri="{FF2B5EF4-FFF2-40B4-BE49-F238E27FC236}">
                <a16:creationId xmlns:a16="http://schemas.microsoft.com/office/drawing/2014/main" id="{7B5C0CDD-67BE-68DE-B348-85445FB3C851}"/>
              </a:ext>
            </a:extLst>
          </p:cNvPr>
          <p:cNvSpPr/>
          <p:nvPr/>
        </p:nvSpPr>
        <p:spPr>
          <a:xfrm>
            <a:off x="10722458" y="5735568"/>
            <a:ext cx="1480169" cy="498072"/>
          </a:xfrm>
          <a:prstGeom prst="rect">
            <a:avLst/>
          </a:prstGeom>
          <a:noFill/>
          <a:ln/>
        </p:spPr>
        <p:txBody>
          <a:bodyPr wrap="square" rtlCol="0" anchor="ctr"/>
          <a:lstStyle/>
          <a:p>
            <a:pPr marL="0" indent="0" algn="ctr">
              <a:buNone/>
            </a:pPr>
            <a:r>
              <a:rPr lang="en-US" sz="2400" dirty="0">
                <a:solidFill>
                  <a:srgbClr val="4A6572"/>
                </a:solidFill>
                <a:latin typeface="Aptos" panose="020B0004020202020204" pitchFamily="34" charset="0"/>
                <a:ea typeface="Calibri" pitchFamily="34" charset="-122"/>
                <a:cs typeface="Calibri" pitchFamily="34" charset="-120"/>
              </a:rPr>
              <a:t>n = 193</a:t>
            </a:r>
            <a:endParaRPr lang="en-US" sz="2400" dirty="0">
              <a:latin typeface="Aptos" panose="020B0004020202020204" pitchFamily="34" charset="0"/>
            </a:endParaRPr>
          </a:p>
        </p:txBody>
      </p:sp>
    </p:spTree>
    <p:extLst>
      <p:ext uri="{BB962C8B-B14F-4D97-AF65-F5344CB8AC3E}">
        <p14:creationId xmlns:p14="http://schemas.microsoft.com/office/powerpoint/2010/main" val="3261040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7E980-FA02-58E0-B0AA-739884FB754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1A5CC14-CDBB-CB28-C1BA-40C2C2785FB4}"/>
              </a:ext>
            </a:extLst>
          </p:cNvPr>
          <p:cNvSpPr>
            <a:spLocks noGrp="1"/>
          </p:cNvSpPr>
          <p:nvPr>
            <p:ph type="body" sz="quarter" idx="14"/>
          </p:nvPr>
        </p:nvSpPr>
        <p:spPr>
          <a:xfrm>
            <a:off x="1146221" y="640293"/>
            <a:ext cx="10207580" cy="604838"/>
          </a:xfrm>
        </p:spPr>
        <p:txBody>
          <a:bodyPr/>
          <a:lstStyle/>
          <a:p>
            <a:r>
              <a:rPr lang="en-US" b="1" dirty="0">
                <a:latin typeface="Aptos" panose="020B0004020202020204" pitchFamily="34" charset="0"/>
              </a:rPr>
              <a:t>GUHA Association Rules - Sankey Diagram</a:t>
            </a:r>
          </a:p>
        </p:txBody>
      </p:sp>
      <p:pic>
        <p:nvPicPr>
          <p:cNvPr id="9" name="Picture 8">
            <a:extLst>
              <a:ext uri="{FF2B5EF4-FFF2-40B4-BE49-F238E27FC236}">
                <a16:creationId xmlns:a16="http://schemas.microsoft.com/office/drawing/2014/main" id="{A3063C13-B7D7-BBFE-8C5E-17D7BE55BECB}"/>
              </a:ext>
            </a:extLst>
          </p:cNvPr>
          <p:cNvPicPr>
            <a:picLocks noChangeAspect="1"/>
          </p:cNvPicPr>
          <p:nvPr/>
        </p:nvPicPr>
        <p:blipFill>
          <a:blip r:embed="rId3"/>
          <a:srcRect t="14911" b="11975"/>
          <a:stretch>
            <a:fillRect/>
          </a:stretch>
        </p:blipFill>
        <p:spPr>
          <a:xfrm>
            <a:off x="-440024" y="1245131"/>
            <a:ext cx="13072048" cy="5275522"/>
          </a:xfrm>
          <a:prstGeom prst="rect">
            <a:avLst/>
          </a:prstGeom>
        </p:spPr>
      </p:pic>
    </p:spTree>
    <p:extLst>
      <p:ext uri="{BB962C8B-B14F-4D97-AF65-F5344CB8AC3E}">
        <p14:creationId xmlns:p14="http://schemas.microsoft.com/office/powerpoint/2010/main" val="1484688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1EA9DB-C999-2D4A-B55E-313BE0508487}"/>
              </a:ext>
            </a:extLst>
          </p:cNvPr>
          <p:cNvSpPr>
            <a:spLocks noGrp="1"/>
          </p:cNvSpPr>
          <p:nvPr>
            <p:ph type="body" sz="quarter" idx="13"/>
          </p:nvPr>
        </p:nvSpPr>
        <p:spPr>
          <a:xfrm>
            <a:off x="1146220" y="1609366"/>
            <a:ext cx="6134256" cy="3876675"/>
          </a:xfrm>
        </p:spPr>
        <p:txBody>
          <a:bodyPr/>
          <a:lstStyle/>
          <a:p>
            <a:pPr marL="342900" indent="-342900">
              <a:buFont typeface="Arial" panose="020B0604020202020204" pitchFamily="34" charset="0"/>
              <a:buChar char="•"/>
            </a:pPr>
            <a:r>
              <a:rPr lang="en-US" sz="2000" dirty="0">
                <a:latin typeface="Aptos" panose="020B0004020202020204" pitchFamily="34" charset="0"/>
                <a:ea typeface="Calibri" pitchFamily="34" charset="-122"/>
                <a:cs typeface="Calibri" pitchFamily="34" charset="-120"/>
              </a:rPr>
              <a:t>High solar + wind output is strongly associated with the lowest price category</a:t>
            </a:r>
            <a:r>
              <a:rPr lang="sk-SK" sz="2000" dirty="0">
                <a:latin typeface="Aptos" panose="020B0004020202020204" pitchFamily="34" charset="0"/>
                <a:ea typeface="Calibri" pitchFamily="34" charset="-122"/>
                <a:cs typeface="Calibri" pitchFamily="34" charset="-120"/>
              </a:rPr>
              <a:t>,</a:t>
            </a:r>
            <a:r>
              <a:rPr lang="en-US" sz="2000" dirty="0">
                <a:latin typeface="Aptos" panose="020B0004020202020204" pitchFamily="34" charset="0"/>
                <a:ea typeface="Calibri" pitchFamily="34" charset="-122"/>
                <a:cs typeface="Calibri" pitchFamily="34" charset="-120"/>
              </a:rPr>
              <a:t> including deterministic rules at 100% confidence</a:t>
            </a:r>
            <a:endParaRPr lang="en-US" sz="2000" dirty="0">
              <a:latin typeface="Aptos" panose="020B0004020202020204" pitchFamily="34" charset="0"/>
            </a:endParaRPr>
          </a:p>
          <a:p>
            <a:pPr marL="342900" indent="-342900">
              <a:buFont typeface="Arial" panose="020B0604020202020204" pitchFamily="34" charset="0"/>
              <a:buChar char="•"/>
            </a:pPr>
            <a:r>
              <a:rPr lang="en-US" sz="2000" dirty="0">
                <a:latin typeface="Aptos" panose="020B0004020202020204" pitchFamily="34" charset="0"/>
                <a:ea typeface="Calibri" pitchFamily="34" charset="-122"/>
                <a:cs typeface="Calibri" pitchFamily="34" charset="-120"/>
              </a:rPr>
              <a:t>Low renewable output during evening peak hours (e.g. hour 18, year 2024) </a:t>
            </a:r>
            <a:r>
              <a:rPr lang="en-US" sz="2000" dirty="0"/>
              <a:t>is associated with</a:t>
            </a:r>
            <a:r>
              <a:rPr lang="en-US" sz="2000" dirty="0">
                <a:latin typeface="Aptos" panose="020B0004020202020204" pitchFamily="34" charset="0"/>
                <a:ea typeface="Calibri" pitchFamily="34" charset="-122"/>
                <a:cs typeface="Calibri" pitchFamily="34" charset="-120"/>
              </a:rPr>
              <a:t> HIGH prices (up to 98% confidence)
</a:t>
            </a:r>
            <a:r>
              <a:rPr lang="en-US" sz="2000" dirty="0"/>
              <a:t>GUHA produces interpretable, hypothesis-free rules that complement regression and ML forecasting approaches</a:t>
            </a:r>
            <a:endParaRPr lang="en-US" sz="2000" dirty="0">
              <a:latin typeface="Aptos" panose="020B0004020202020204" pitchFamily="34" charset="0"/>
            </a:endParaRPr>
          </a:p>
        </p:txBody>
      </p:sp>
      <p:sp>
        <p:nvSpPr>
          <p:cNvPr id="3" name="Text Placeholder 2">
            <a:extLst>
              <a:ext uri="{FF2B5EF4-FFF2-40B4-BE49-F238E27FC236}">
                <a16:creationId xmlns:a16="http://schemas.microsoft.com/office/drawing/2014/main" id="{BFA94146-BCB7-FA70-CF8F-D537111D52A2}"/>
              </a:ext>
            </a:extLst>
          </p:cNvPr>
          <p:cNvSpPr>
            <a:spLocks noGrp="1"/>
          </p:cNvSpPr>
          <p:nvPr>
            <p:ph type="body" sz="quarter" idx="14"/>
          </p:nvPr>
        </p:nvSpPr>
        <p:spPr/>
        <p:txBody>
          <a:bodyPr/>
          <a:lstStyle/>
          <a:p>
            <a:r>
              <a:rPr lang="en-US" b="1" dirty="0"/>
              <a:t>Conclusions</a:t>
            </a:r>
            <a:r>
              <a:rPr lang="sk-SK" b="1" dirty="0"/>
              <a:t> </a:t>
            </a:r>
            <a:r>
              <a:rPr lang="en-US" b="1"/>
              <a:t>&amp; Future Work</a:t>
            </a:r>
            <a:endParaRPr lang="en-US" b="1" dirty="0"/>
          </a:p>
        </p:txBody>
      </p:sp>
      <p:sp>
        <p:nvSpPr>
          <p:cNvPr id="4" name="Text Placeholder 3">
            <a:extLst>
              <a:ext uri="{FF2B5EF4-FFF2-40B4-BE49-F238E27FC236}">
                <a16:creationId xmlns:a16="http://schemas.microsoft.com/office/drawing/2014/main" id="{3E8AF3C2-34DA-B8BD-0463-F3C31C075B51}"/>
              </a:ext>
            </a:extLst>
          </p:cNvPr>
          <p:cNvSpPr>
            <a:spLocks noGrp="1"/>
          </p:cNvSpPr>
          <p:nvPr>
            <p:ph type="body" sz="quarter" idx="15"/>
          </p:nvPr>
        </p:nvSpPr>
        <p:spPr>
          <a:xfrm>
            <a:off x="7523543" y="1609366"/>
            <a:ext cx="3830257" cy="3876675"/>
          </a:xfrm>
        </p:spPr>
        <p:txBody>
          <a:bodyPr/>
          <a:lstStyle/>
          <a:p>
            <a:pPr marL="342900" indent="-342900">
              <a:buFont typeface="Arial" panose="020B0604020202020204" pitchFamily="34" charset="0"/>
              <a:buChar char="•"/>
            </a:pPr>
            <a:r>
              <a:rPr lang="en-US" sz="2000" dirty="0">
                <a:latin typeface="Aptos" panose="020B0004020202020204" pitchFamily="34" charset="0"/>
                <a:ea typeface="Calibri" pitchFamily="34" charset="-122"/>
                <a:cs typeface="Calibri" pitchFamily="34" charset="-120"/>
              </a:rPr>
              <a:t>Extend to nighttime and winter periods (remove solar filter)
Include demand-side and cross-border trading variables
Multi-market comparison beyond Germany</a:t>
            </a:r>
            <a:endParaRPr lang="en-US" sz="2000" dirty="0">
              <a:latin typeface="Aptos" panose="020B00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hankYou"/>
          <p:cNvSpPr/>
          <p:nvPr/>
        </p:nvSpPr>
        <p:spPr>
          <a:xfrm>
            <a:off x="685800" y="800000"/>
            <a:ext cx="4800000" cy="700000"/>
          </a:xfrm>
          <a:prstGeom prst="rect">
            <a:avLst/>
          </a:prstGeom>
          <a:noFill/>
          <a:ln/>
        </p:spPr>
        <p:txBody>
          <a:bodyPr wrap="square" rtlCol="0" anchor="ctr"/>
          <a:lstStyle/>
          <a:p>
            <a:pPr marL="0" indent="0">
              <a:buNone/>
            </a:pPr>
            <a:r>
              <a:rPr lang="en-US" sz="4400" b="1" dirty="0">
                <a:solidFill>
                  <a:srgbClr val="163A5F"/>
                </a:solidFill>
                <a:latin typeface="Aptos Display" pitchFamily="34" charset="0"/>
              </a:rPr>
              <a:t>Thank you</a:t>
            </a:r>
          </a:p>
        </p:txBody>
      </p:sp>
      <p:sp>
        <p:nvSpPr>
          <p:cNvPr id="16" name="QA"/>
          <p:cNvSpPr/>
          <p:nvPr/>
        </p:nvSpPr>
        <p:spPr>
          <a:xfrm>
            <a:off x="685800" y="1550000"/>
            <a:ext cx="4800000" cy="350000"/>
          </a:xfrm>
          <a:prstGeom prst="rect">
            <a:avLst/>
          </a:prstGeom>
          <a:noFill/>
          <a:ln/>
        </p:spPr>
        <p:txBody>
          <a:bodyPr wrap="square" rtlCol="0" anchor="ctr"/>
          <a:lstStyle/>
          <a:p>
            <a:pPr marL="0" indent="0">
              <a:buNone/>
            </a:pPr>
            <a:r>
              <a:rPr lang="en-US" sz="2000" dirty="0">
                <a:solidFill>
                  <a:srgbClr val="2563A6"/>
                </a:solidFill>
                <a:latin typeface="Aptos Display" pitchFamily="34" charset="0"/>
              </a:rPr>
              <a:t>Questions and discussion</a:t>
            </a:r>
          </a:p>
        </p:txBody>
      </p:sp>
      <p:sp>
        <p:nvSpPr>
          <p:cNvPr id="17" name="AuthorBlock"/>
          <p:cNvSpPr/>
          <p:nvPr/>
        </p:nvSpPr>
        <p:spPr>
          <a:xfrm>
            <a:off x="685799" y="2100000"/>
            <a:ext cx="8759143" cy="2200000"/>
          </a:xfrm>
          <a:prstGeom prst="rect">
            <a:avLst/>
          </a:prstGeom>
          <a:noFill/>
          <a:ln/>
        </p:spPr>
        <p:txBody>
          <a:bodyPr wrap="square" rtlCol="0" anchor="t"/>
          <a:lstStyle/>
          <a:p>
            <a:pPr marL="0" indent="0">
              <a:buNone/>
            </a:pPr>
            <a:r>
              <a:rPr lang="en-US" sz="2200" b="1" dirty="0">
                <a:solidFill>
                  <a:srgbClr val="163A5F"/>
                </a:solidFill>
                <a:latin typeface="Aptos Display" pitchFamily="34" charset="0"/>
              </a:rPr>
              <a:t>Franti</a:t>
            </a:r>
            <a:r>
              <a:rPr lang="sk-SK" sz="2200" b="1" dirty="0">
                <a:solidFill>
                  <a:srgbClr val="163A5F"/>
                </a:solidFill>
                <a:latin typeface="Aptos Display" pitchFamily="34" charset="0"/>
              </a:rPr>
              <a:t>šek Kurimský</a:t>
            </a:r>
            <a:endParaRPr lang="en-US" sz="2200" b="1" dirty="0">
              <a:solidFill>
                <a:srgbClr val="163A5F"/>
              </a:solidFill>
              <a:latin typeface="Aptos Display" pitchFamily="34" charset="0"/>
            </a:endParaRPr>
          </a:p>
          <a:p>
            <a:pPr marL="0" indent="0">
              <a:buNone/>
            </a:pPr>
            <a:endParaRPr lang="en-US" sz="2200" dirty="0"/>
          </a:p>
          <a:p>
            <a:pPr marL="0" indent="0">
              <a:buNone/>
            </a:pPr>
            <a:r>
              <a:rPr lang="en-US" sz="2200" dirty="0">
                <a:solidFill>
                  <a:srgbClr val="555555"/>
                </a:solidFill>
                <a:latin typeface="Aptos" pitchFamily="34" charset="0"/>
              </a:rPr>
              <a:t>Department of Electric Power Engineering</a:t>
            </a:r>
          </a:p>
          <a:p>
            <a:pPr marL="0" indent="0">
              <a:buNone/>
            </a:pPr>
            <a:r>
              <a:rPr lang="en-US" sz="2200" dirty="0">
                <a:solidFill>
                  <a:srgbClr val="555555"/>
                </a:solidFill>
                <a:latin typeface="Aptos" pitchFamily="34" charset="0"/>
              </a:rPr>
              <a:t>Technical University of Kosice, Slovakia</a:t>
            </a:r>
          </a:p>
          <a:p>
            <a:pPr marL="0" indent="0">
              <a:buNone/>
            </a:pPr>
            <a:endParaRPr lang="en-US" sz="2200" dirty="0"/>
          </a:p>
        </p:txBody>
      </p:sp>
      <p:pic>
        <p:nvPicPr>
          <p:cNvPr id="3" name="Picture 2">
            <a:extLst>
              <a:ext uri="{FF2B5EF4-FFF2-40B4-BE49-F238E27FC236}">
                <a16:creationId xmlns:a16="http://schemas.microsoft.com/office/drawing/2014/main" id="{33CC0D3D-6C9A-1EE1-6BA6-1477D0011612}"/>
              </a:ext>
            </a:extLst>
          </p:cNvPr>
          <p:cNvPicPr>
            <a:picLocks noChangeAspect="1"/>
          </p:cNvPicPr>
          <p:nvPr/>
        </p:nvPicPr>
        <p:blipFill>
          <a:blip r:embed="rId3"/>
          <a:stretch>
            <a:fillRect/>
          </a:stretch>
        </p:blipFill>
        <p:spPr>
          <a:xfrm>
            <a:off x="9743309" y="4500001"/>
            <a:ext cx="1900160" cy="1895750"/>
          </a:xfrm>
          <a:prstGeom prst="rect">
            <a:avLst/>
          </a:prstGeom>
        </p:spPr>
      </p:pic>
      <p:pic>
        <p:nvPicPr>
          <p:cNvPr id="5122" name="Picture 2" descr="MyWebsite Logo">
            <a:extLst>
              <a:ext uri="{FF2B5EF4-FFF2-40B4-BE49-F238E27FC236}">
                <a16:creationId xmlns:a16="http://schemas.microsoft.com/office/drawing/2014/main" id="{CB02C7E3-0A3D-4333-7554-8CE1013AFD6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44148" y="5507583"/>
            <a:ext cx="4387061" cy="881982"/>
          </a:xfrm>
          <a:prstGeom prst="rect">
            <a:avLst/>
          </a:prstGeom>
          <a:solidFill>
            <a:schemeClr val="bg1"/>
          </a:solidFill>
        </p:spPr>
      </p:pic>
      <p:pic>
        <p:nvPicPr>
          <p:cNvPr id="5128" name="Picture 8" descr="Technical University of Košice | Climate KIC Partners">
            <a:extLst>
              <a:ext uri="{FF2B5EF4-FFF2-40B4-BE49-F238E27FC236}">
                <a16:creationId xmlns:a16="http://schemas.microsoft.com/office/drawing/2014/main" id="{63877EB7-5B44-1CE8-9B4B-67069BA2CD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059" y="4528851"/>
            <a:ext cx="18669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7A8C279-BF1C-4A3F-2061-98C9E482F612}"/>
              </a:ext>
            </a:extLst>
          </p:cNvPr>
          <p:cNvPicPr>
            <a:picLocks noChangeAspect="1"/>
          </p:cNvPicPr>
          <p:nvPr/>
        </p:nvPicPr>
        <p:blipFill>
          <a:blip r:embed="rId6"/>
          <a:stretch>
            <a:fillRect/>
          </a:stretch>
        </p:blipFill>
        <p:spPr>
          <a:xfrm>
            <a:off x="685800" y="4499999"/>
            <a:ext cx="1900160" cy="189575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A5B1F27-F799-4FFA-B04E-BC4371558F8D}">
  <we:reference id="WA200010001" version="1.0.0.1" store="Omex" storeType="OMEX"/>
  <we:alternateReferences>
    <we:reference id="WA200010001" version="1.0.0.1" store="WA20001000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3286</TotalTime>
  <Words>3485</Words>
  <Application>Microsoft Office PowerPoint</Application>
  <PresentationFormat>Widescreen</PresentationFormat>
  <Paragraphs>201</Paragraphs>
  <Slides>15</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vt:lpstr>
      <vt:lpstr>Aptos Display</vt:lpstr>
      <vt:lpstr>Arial</vt:lpstr>
      <vt:lpstr>Calibri</vt:lpstr>
      <vt:lpstr>Cambria Math</vt:lpstr>
      <vt:lpstr>Trebuchet MS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Slovensko live.com</dc:creator>
  <cp:lastModifiedBy>František Kurimský</cp:lastModifiedBy>
  <cp:revision>92</cp:revision>
  <cp:lastPrinted>2024-04-18T11:38:13Z</cp:lastPrinted>
  <dcterms:created xsi:type="dcterms:W3CDTF">2018-05-14T18:27:22Z</dcterms:created>
  <dcterms:modified xsi:type="dcterms:W3CDTF">2026-09-07T08:46:48Z</dcterms:modified>
</cp:coreProperties>
</file>