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11"/>
  </p:notesMasterIdLst>
  <p:sldIdLst>
    <p:sldId id="256" r:id="rId3"/>
    <p:sldId id="326" r:id="rId4"/>
    <p:sldId id="328" r:id="rId5"/>
    <p:sldId id="330" r:id="rId6"/>
    <p:sldId id="331" r:id="rId7"/>
    <p:sldId id="335" r:id="rId8"/>
    <p:sldId id="334" r:id="rId9"/>
    <p:sldId id="257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redný štý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vetlý štýl 2 - zvýrazneni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27"/>
  </p:normalViewPr>
  <p:slideViewPr>
    <p:cSldViewPr snapToGrid="0" snapToObjects="1">
      <p:cViewPr varScale="1">
        <p:scale>
          <a:sx n="153" d="100"/>
          <a:sy n="153" d="100"/>
        </p:scale>
        <p:origin x="81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B6AA9-7975-354A-A998-04EF9469A609}" type="datetimeFigureOut">
              <a:rPr lang="sk-SK" smtClean="0"/>
              <a:t>7. 9. 2026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1512-5E53-DD4B-AFA2-A8661F5B2C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656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E1512-5E53-DD4B-AFA2-A8661F5B2C62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2252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E1512-5E53-DD4B-AFA2-A8661F5B2C62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0386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8F018F4-B38F-2E44-8A38-1A1EA2D36F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7911" y="2515053"/>
            <a:ext cx="9996178" cy="7071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NADPIS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B950876-6C55-6740-A374-92050844C5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1"/>
            <a:ext cx="9996178" cy="13824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PODNADPIS PREZENTÁCIE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B97A56A-3D72-2A4C-95D1-7235114C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7911" y="4609193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Meno a priezvisko študenta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2810C69-3273-DA4A-BFEE-D5ABF8476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911" y="4983661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Meno a priezvisko školiteľa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98B4246-0B6F-E640-B986-82EBEB4341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911" y="5356294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Názov katedry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64C7096-44EF-404A-906C-30A1AD23A7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911" y="5731180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Dátum</a:t>
            </a:r>
          </a:p>
        </p:txBody>
      </p:sp>
    </p:spTree>
    <p:extLst>
      <p:ext uri="{BB962C8B-B14F-4D97-AF65-F5344CB8AC3E}">
        <p14:creationId xmlns:p14="http://schemas.microsoft.com/office/powerpoint/2010/main" val="290740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FF04A3-785C-A946-9332-C2EAFE632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0"/>
            <a:ext cx="9996178" cy="15182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ĎAKUJEM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50445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10207580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980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56B732E-6592-2F4F-891F-A80D5BE263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8707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934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2D4FB48-E4FB-B440-BC34-A2B828DD6E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1A08039C-0937-3943-9727-FB3A92DE27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D7EC1F-E91C-A54C-8E5B-5276444133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0792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DF69D21-6F08-A744-B186-1F9D82B710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0793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779C4343-199D-A341-9AB7-BDEA4FDC53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5364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81671B3-9280-8B41-B98C-FEBE45AAD2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95365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11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odry okr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03248B-B0B7-E14A-8E92-363F5C5475F2}"/>
              </a:ext>
            </a:extLst>
          </p:cNvPr>
          <p:cNvSpPr/>
          <p:nvPr userDrawn="1"/>
        </p:nvSpPr>
        <p:spPr>
          <a:xfrm>
            <a:off x="6814206" y="76199"/>
            <a:ext cx="5377543" cy="67818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CBB870-2EBE-924E-B55B-96C0E84B18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74652" y="484461"/>
            <a:ext cx="4057151" cy="34734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391038-2704-074F-BB6F-A5D39808ED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4153" y="904918"/>
            <a:ext cx="4057650" cy="542516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Textové pole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FBA3A62-7F88-954E-8688-33DC8C3A32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396093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Textové pole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408C93D-6981-6546-8777-BBF41BE80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5396093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NADPIS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369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AEE394-3141-2D4C-BF30-130B86C132A8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7B2F29-3E07-264D-92CD-CCE85C70C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4910" y="1143856"/>
            <a:ext cx="3025775" cy="8910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010734-F7A3-3A49-8FC2-1B1F5A7E96F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6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3D62D7-35B3-714C-929D-B95A5879B597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F3A9B0-51F1-7148-BD0D-91DFE8E6F2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2656" y="5716731"/>
            <a:ext cx="2112736" cy="625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292AF4-3B7D-6543-99D2-3673109FA0C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D3C7B9-0791-A74C-8699-5971E4B87B2B}"/>
              </a:ext>
            </a:extLst>
          </p:cNvPr>
          <p:cNvSpPr txBox="1"/>
          <p:nvPr userDrawn="1"/>
        </p:nvSpPr>
        <p:spPr>
          <a:xfrm>
            <a:off x="5070928" y="6342727"/>
            <a:ext cx="2050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D2551DA-676C-9449-B3FD-8B81DD4AA216}" type="slidenum">
              <a:rPr lang="sk-SK" sz="14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sk-SK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4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0"/>
          </p:nvPr>
        </p:nvSpPr>
        <p:spPr>
          <a:xfrm>
            <a:off x="495696" y="2655206"/>
            <a:ext cx="10696903" cy="707118"/>
          </a:xfrm>
        </p:spPr>
        <p:txBody>
          <a:bodyPr/>
          <a:lstStyle/>
          <a:p>
            <a:pPr algn="just"/>
            <a:r>
              <a:rPr lang="sk-SK" dirty="0" err="1"/>
              <a:t>Research</a:t>
            </a:r>
            <a:r>
              <a:rPr lang="sk-SK" dirty="0"/>
              <a:t> on </a:t>
            </a:r>
            <a:r>
              <a:rPr lang="sk-SK" dirty="0" err="1"/>
              <a:t>electrical</a:t>
            </a:r>
            <a:r>
              <a:rPr lang="sk-SK" dirty="0"/>
              <a:t> </a:t>
            </a:r>
            <a:r>
              <a:rPr lang="sk-SK" dirty="0" err="1"/>
              <a:t>discharges</a:t>
            </a:r>
            <a:r>
              <a:rPr lang="sk-SK" dirty="0"/>
              <a:t> in </a:t>
            </a:r>
            <a:r>
              <a:rPr lang="sk-SK" dirty="0" err="1"/>
              <a:t>nanofunctional</a:t>
            </a:r>
            <a:r>
              <a:rPr lang="sk-SK" dirty="0"/>
              <a:t> </a:t>
            </a:r>
            <a:r>
              <a:rPr lang="sk-SK" dirty="0" err="1"/>
              <a:t>transformer</a:t>
            </a:r>
            <a:r>
              <a:rPr lang="sk-SK" dirty="0"/>
              <a:t> </a:t>
            </a:r>
            <a:r>
              <a:rPr lang="sk-SK" dirty="0" err="1"/>
              <a:t>oil</a:t>
            </a:r>
            <a:endParaRPr lang="sk-SK" sz="2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quarter" idx="12"/>
          </p:nvPr>
        </p:nvSpPr>
        <p:spPr>
          <a:xfrm>
            <a:off x="1097911" y="5058080"/>
            <a:ext cx="9996178" cy="370114"/>
          </a:xfrm>
        </p:spPr>
        <p:txBody>
          <a:bodyPr/>
          <a:lstStyle/>
          <a:p>
            <a:r>
              <a:rPr lang="sk-SK" sz="2000" dirty="0"/>
              <a:t>Ing. Kristián Glajc</a:t>
            </a: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sz="2000" dirty="0"/>
              <a:t>KEE FEI</a:t>
            </a:r>
          </a:p>
        </p:txBody>
      </p:sp>
    </p:spTree>
    <p:extLst>
      <p:ext uri="{BB962C8B-B14F-4D97-AF65-F5344CB8AC3E}">
        <p14:creationId xmlns:p14="http://schemas.microsoft.com/office/powerpoint/2010/main" val="1840222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778FEA-6D4B-925A-EC6A-4D2F0B83A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3600" b="1" dirty="0"/>
              <a:t>Motivation and Significance of the Research</a:t>
            </a:r>
            <a:endParaRPr lang="sk-SK" sz="3600" b="1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990A5D2-DA9C-2CA3-65E1-53CA9C7C5E57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146175" y="1634287"/>
            <a:ext cx="8511304" cy="147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sk-SK" dirty="0"/>
              <a:t>• </a:t>
            </a:r>
            <a:r>
              <a:rPr lang="sk-SK" dirty="0" err="1"/>
              <a:t>Power</a:t>
            </a:r>
            <a:r>
              <a:rPr lang="sk-SK" dirty="0"/>
              <a:t> </a:t>
            </a:r>
            <a:r>
              <a:rPr lang="sk-SK" dirty="0" err="1"/>
              <a:t>transformers</a:t>
            </a:r>
            <a:r>
              <a:rPr lang="sk-SK" dirty="0"/>
              <a:t> are </a:t>
            </a:r>
            <a:r>
              <a:rPr lang="sk-SK" dirty="0" err="1"/>
              <a:t>key</a:t>
            </a:r>
            <a:r>
              <a:rPr lang="sk-SK" dirty="0"/>
              <a:t> </a:t>
            </a:r>
            <a:r>
              <a:rPr lang="sk-SK" dirty="0" err="1"/>
              <a:t>components</a:t>
            </a:r>
            <a:r>
              <a:rPr lang="sk-SK" dirty="0"/>
              <a:t> of </a:t>
            </a:r>
            <a:r>
              <a:rPr lang="sk-SK" dirty="0" err="1"/>
              <a:t>electrical</a:t>
            </a:r>
            <a:r>
              <a:rPr lang="sk-SK" dirty="0"/>
              <a:t> </a:t>
            </a:r>
            <a:r>
              <a:rPr lang="sk-SK" dirty="0" err="1"/>
              <a:t>power</a:t>
            </a:r>
            <a:r>
              <a:rPr lang="sk-SK" dirty="0"/>
              <a:t> </a:t>
            </a:r>
            <a:r>
              <a:rPr lang="sk-SK" dirty="0" err="1"/>
              <a:t>systems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Liquid</a:t>
            </a:r>
            <a:r>
              <a:rPr lang="sk-SK" dirty="0"/>
              <a:t> </a:t>
            </a:r>
            <a:r>
              <a:rPr lang="sk-SK" dirty="0" err="1"/>
              <a:t>insulation</a:t>
            </a:r>
            <a:r>
              <a:rPr lang="sk-SK" dirty="0"/>
              <a:t> </a:t>
            </a:r>
            <a:r>
              <a:rPr lang="sk-SK" dirty="0" err="1"/>
              <a:t>provides</a:t>
            </a:r>
            <a:r>
              <a:rPr lang="sk-SK" dirty="0"/>
              <a:t> </a:t>
            </a:r>
            <a:r>
              <a:rPr lang="sk-SK" dirty="0" err="1"/>
              <a:t>both</a:t>
            </a:r>
            <a:r>
              <a:rPr lang="sk-SK" dirty="0"/>
              <a:t> </a:t>
            </a:r>
            <a:r>
              <a:rPr lang="sk-SK" dirty="0" err="1"/>
              <a:t>electrical</a:t>
            </a:r>
            <a:r>
              <a:rPr lang="sk-SK" dirty="0"/>
              <a:t> </a:t>
            </a:r>
            <a:r>
              <a:rPr lang="sk-SK" dirty="0" err="1"/>
              <a:t>insulation</a:t>
            </a:r>
            <a:r>
              <a:rPr lang="sk-SK" dirty="0"/>
              <a:t> and </a:t>
            </a:r>
            <a:r>
              <a:rPr lang="sk-SK" dirty="0" err="1"/>
              <a:t>cooling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Electrical</a:t>
            </a:r>
            <a:r>
              <a:rPr lang="sk-SK" dirty="0"/>
              <a:t> </a:t>
            </a:r>
            <a:r>
              <a:rPr lang="sk-SK" dirty="0" err="1"/>
              <a:t>discharges</a:t>
            </a:r>
            <a:r>
              <a:rPr lang="sk-SK" dirty="0"/>
              <a:t> are </a:t>
            </a:r>
            <a:r>
              <a:rPr lang="sk-SK" dirty="0" err="1"/>
              <a:t>among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main</a:t>
            </a:r>
            <a:r>
              <a:rPr lang="sk-SK" dirty="0"/>
              <a:t> </a:t>
            </a:r>
            <a:r>
              <a:rPr lang="sk-SK" dirty="0" err="1"/>
              <a:t>degradation</a:t>
            </a:r>
            <a:r>
              <a:rPr lang="sk-SK" dirty="0"/>
              <a:t> </a:t>
            </a:r>
            <a:r>
              <a:rPr lang="sk-SK" dirty="0" err="1"/>
              <a:t>mechanisms</a:t>
            </a:r>
            <a:r>
              <a:rPr lang="sk-SK" dirty="0"/>
              <a:t> of </a:t>
            </a:r>
            <a:r>
              <a:rPr lang="sk-SK" dirty="0" err="1"/>
              <a:t>oil</a:t>
            </a:r>
            <a:r>
              <a:rPr lang="sk-SK" dirty="0"/>
              <a:t> </a:t>
            </a:r>
            <a:r>
              <a:rPr lang="sk-SK" dirty="0" err="1"/>
              <a:t>insulation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reliability</a:t>
            </a:r>
            <a:r>
              <a:rPr lang="sk-SK" dirty="0"/>
              <a:t> of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insulation</a:t>
            </a:r>
            <a:r>
              <a:rPr lang="sk-SK" dirty="0"/>
              <a:t> </a:t>
            </a:r>
            <a:r>
              <a:rPr lang="sk-SK" dirty="0" err="1"/>
              <a:t>system</a:t>
            </a:r>
            <a:r>
              <a:rPr lang="sk-SK" dirty="0"/>
              <a:t> </a:t>
            </a:r>
            <a:r>
              <a:rPr lang="sk-SK" dirty="0" err="1"/>
              <a:t>directly</a:t>
            </a:r>
            <a:r>
              <a:rPr lang="sk-SK" dirty="0"/>
              <a:t> </a:t>
            </a:r>
            <a:r>
              <a:rPr lang="sk-SK" dirty="0" err="1"/>
              <a:t>affects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service</a:t>
            </a:r>
            <a:r>
              <a:rPr lang="sk-SK" dirty="0"/>
              <a:t> </a:t>
            </a:r>
            <a:r>
              <a:rPr lang="sk-SK" dirty="0" err="1"/>
              <a:t>life</a:t>
            </a:r>
            <a:r>
              <a:rPr lang="sk-SK" dirty="0"/>
              <a:t> of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equipment</a:t>
            </a:r>
            <a:r>
              <a:rPr lang="sk-S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785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F0EAA67-DAE8-23CE-DD4B-95A0D5DFB3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6220" y="1609366"/>
            <a:ext cx="9203842" cy="38766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Liquid dielectrics differ in their properties from gaseous and solid insulating materials.</a:t>
            </a: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high density and molecular interactions within the liquid influence the motion of charge carriers.</a:t>
            </a: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 an applied electric field, dynamic local processes occur, such as</a:t>
            </a:r>
            <a:r>
              <a:rPr lang="sk-SK" dirty="0"/>
              <a:t>:</a:t>
            </a:r>
          </a:p>
          <a:p>
            <a:pPr lvl="8"/>
            <a:r>
              <a:rPr lang="sk-SK" dirty="0" err="1"/>
              <a:t>Increase</a:t>
            </a:r>
            <a:r>
              <a:rPr lang="sk-SK" dirty="0"/>
              <a:t> in </a:t>
            </a:r>
            <a:r>
              <a:rPr lang="sk-SK" dirty="0" err="1"/>
              <a:t>liquid</a:t>
            </a:r>
            <a:r>
              <a:rPr lang="sk-SK" dirty="0"/>
              <a:t> </a:t>
            </a:r>
            <a:r>
              <a:rPr lang="sk-SK" dirty="0" err="1"/>
              <a:t>temperature</a:t>
            </a:r>
            <a:endParaRPr lang="sk-SK" dirty="0"/>
          </a:p>
          <a:p>
            <a:pPr lvl="8"/>
            <a:r>
              <a:rPr lang="sk-SK" dirty="0" err="1"/>
              <a:t>Formation</a:t>
            </a:r>
            <a:r>
              <a:rPr lang="sk-SK" dirty="0"/>
              <a:t> of </a:t>
            </a:r>
            <a:r>
              <a:rPr lang="sk-SK" dirty="0" err="1"/>
              <a:t>gaseous</a:t>
            </a:r>
            <a:r>
              <a:rPr lang="sk-SK" dirty="0"/>
              <a:t> </a:t>
            </a:r>
            <a:r>
              <a:rPr lang="sk-SK" dirty="0" err="1"/>
              <a:t>cavities</a:t>
            </a:r>
            <a:r>
              <a:rPr lang="sk-SK" dirty="0"/>
              <a:t> and </a:t>
            </a:r>
            <a:r>
              <a:rPr lang="sk-SK" dirty="0" err="1"/>
              <a:t>microbubbles</a:t>
            </a:r>
            <a:endParaRPr lang="sk-SK" dirty="0"/>
          </a:p>
          <a:p>
            <a:pPr lvl="8"/>
            <a:r>
              <a:rPr lang="sk-SK" dirty="0" err="1"/>
              <a:t>Electrostrictive</a:t>
            </a:r>
            <a:r>
              <a:rPr lang="sk-SK" dirty="0"/>
              <a:t> </a:t>
            </a:r>
            <a:r>
              <a:rPr lang="sk-SK" dirty="0" err="1"/>
              <a:t>phenomena</a:t>
            </a:r>
            <a:endParaRPr lang="sk-SK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CC0282-FC11-5DC8-3675-FB7535B73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k-SK" sz="3600" b="1" dirty="0" err="1"/>
              <a:t>Electrical</a:t>
            </a:r>
            <a:r>
              <a:rPr lang="sk-SK" sz="3600" b="1" dirty="0"/>
              <a:t> </a:t>
            </a:r>
            <a:r>
              <a:rPr lang="sk-SK" sz="3600" b="1" dirty="0" err="1"/>
              <a:t>Discharges</a:t>
            </a:r>
            <a:r>
              <a:rPr lang="sk-SK" sz="3600" b="1" dirty="0"/>
              <a:t> in </a:t>
            </a:r>
            <a:r>
              <a:rPr lang="sk-SK" sz="3600" b="1" dirty="0" err="1"/>
              <a:t>Liquids</a:t>
            </a:r>
            <a:endParaRPr lang="sk-SK" sz="3600" b="1" dirty="0"/>
          </a:p>
        </p:txBody>
      </p:sp>
    </p:spTree>
    <p:extLst>
      <p:ext uri="{BB962C8B-B14F-4D97-AF65-F5344CB8AC3E}">
        <p14:creationId xmlns:p14="http://schemas.microsoft.com/office/powerpoint/2010/main" val="122982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3A813CE-ED7E-447F-937A-E76BC50BA7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6219" y="1609366"/>
            <a:ext cx="8273677" cy="3876675"/>
          </a:xfrm>
        </p:spPr>
        <p:txBody>
          <a:bodyPr/>
          <a:lstStyle/>
          <a:p>
            <a:r>
              <a:rPr lang="sk-SK" dirty="0"/>
              <a:t>•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presence</a:t>
            </a:r>
            <a:r>
              <a:rPr lang="sk-SK" dirty="0"/>
              <a:t> of </a:t>
            </a:r>
            <a:r>
              <a:rPr lang="sk-SK" dirty="0" err="1"/>
              <a:t>nanoparticles</a:t>
            </a:r>
            <a:r>
              <a:rPr lang="sk-SK" dirty="0"/>
              <a:t> </a:t>
            </a:r>
            <a:r>
              <a:rPr lang="sk-SK" dirty="0" err="1"/>
              <a:t>leads</a:t>
            </a:r>
            <a:r>
              <a:rPr lang="sk-SK" dirty="0"/>
              <a:t> to a </a:t>
            </a:r>
            <a:r>
              <a:rPr lang="sk-SK" dirty="0" err="1"/>
              <a:t>reduction</a:t>
            </a:r>
            <a:r>
              <a:rPr lang="sk-SK" dirty="0"/>
              <a:t> in </a:t>
            </a:r>
            <a:r>
              <a:rPr lang="sk-SK" dirty="0" err="1"/>
              <a:t>streamer</a:t>
            </a:r>
            <a:r>
              <a:rPr lang="sk-SK" dirty="0"/>
              <a:t> </a:t>
            </a:r>
            <a:r>
              <a:rPr lang="sk-SK" dirty="0" err="1"/>
              <a:t>propagation</a:t>
            </a:r>
            <a:r>
              <a:rPr lang="sk-SK" dirty="0"/>
              <a:t> </a:t>
            </a:r>
            <a:r>
              <a:rPr lang="sk-SK" dirty="0" err="1"/>
              <a:t>velocity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Changes</a:t>
            </a:r>
            <a:r>
              <a:rPr lang="sk-SK" dirty="0"/>
              <a:t> in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morphology</a:t>
            </a:r>
            <a:r>
              <a:rPr lang="sk-SK" dirty="0"/>
              <a:t> of </a:t>
            </a:r>
            <a:r>
              <a:rPr lang="sk-SK" dirty="0" err="1"/>
              <a:t>streamer</a:t>
            </a:r>
            <a:r>
              <a:rPr lang="sk-SK" dirty="0"/>
              <a:t> </a:t>
            </a:r>
            <a:r>
              <a:rPr lang="sk-SK" dirty="0" err="1"/>
              <a:t>channels</a:t>
            </a:r>
            <a:r>
              <a:rPr lang="sk-SK" dirty="0"/>
              <a:t> are </a:t>
            </a:r>
            <a:r>
              <a:rPr lang="sk-SK" dirty="0" err="1"/>
              <a:t>observed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extent</a:t>
            </a:r>
            <a:r>
              <a:rPr lang="sk-SK" dirty="0"/>
              <a:t> of </a:t>
            </a:r>
            <a:r>
              <a:rPr lang="sk-SK" dirty="0" err="1"/>
              <a:t>these</a:t>
            </a:r>
            <a:r>
              <a:rPr lang="sk-SK" dirty="0"/>
              <a:t> </a:t>
            </a:r>
            <a:r>
              <a:rPr lang="sk-SK" dirty="0" err="1"/>
              <a:t>effects</a:t>
            </a:r>
            <a:r>
              <a:rPr lang="sk-SK" dirty="0"/>
              <a:t> </a:t>
            </a:r>
            <a:r>
              <a:rPr lang="sk-SK" dirty="0" err="1"/>
              <a:t>depends</a:t>
            </a:r>
            <a:r>
              <a:rPr lang="sk-SK" dirty="0"/>
              <a:t> on </a:t>
            </a:r>
            <a:r>
              <a:rPr lang="sk-SK" dirty="0" err="1"/>
              <a:t>the</a:t>
            </a:r>
            <a:r>
              <a:rPr lang="sk-SK" dirty="0"/>
              <a:t> type and </a:t>
            </a:r>
            <a:r>
              <a:rPr lang="sk-SK" dirty="0" err="1"/>
              <a:t>concentration</a:t>
            </a:r>
            <a:r>
              <a:rPr lang="sk-SK" dirty="0"/>
              <a:t> of </a:t>
            </a:r>
            <a:r>
              <a:rPr lang="sk-SK" dirty="0" err="1"/>
              <a:t>nanoparticles</a:t>
            </a:r>
            <a:r>
              <a:rPr lang="sk-SK" dirty="0"/>
              <a:t>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02347B-15F7-B9EE-D934-E61E1B9FF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3600" b="1" dirty="0"/>
              <a:t>Effect of Nanoparticles on Streamers</a:t>
            </a:r>
            <a:endParaRPr lang="sk-SK" sz="3600" b="1" dirty="0"/>
          </a:p>
        </p:txBody>
      </p:sp>
    </p:spTree>
    <p:extLst>
      <p:ext uri="{BB962C8B-B14F-4D97-AF65-F5344CB8AC3E}">
        <p14:creationId xmlns:p14="http://schemas.microsoft.com/office/powerpoint/2010/main" val="3059478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2C22047-4286-CD19-7159-8916601FC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8123" y="322231"/>
            <a:ext cx="10207580" cy="604838"/>
          </a:xfrm>
        </p:spPr>
        <p:txBody>
          <a:bodyPr/>
          <a:lstStyle/>
          <a:p>
            <a:r>
              <a:rPr lang="sk-SK" sz="3600" b="1" dirty="0" err="1"/>
              <a:t>Measurement</a:t>
            </a:r>
            <a:r>
              <a:rPr lang="sk-SK" sz="3600" b="1" dirty="0"/>
              <a:t> </a:t>
            </a:r>
            <a:r>
              <a:rPr lang="sk-SK" sz="3600" b="1" dirty="0" err="1"/>
              <a:t>Procedure</a:t>
            </a:r>
            <a:endParaRPr lang="sk-SK" sz="3600" b="1" dirty="0"/>
          </a:p>
        </p:txBody>
      </p:sp>
      <p:pic>
        <p:nvPicPr>
          <p:cNvPr id="4" name="Obrázok 3" descr="Obrázok, na ktorom je biely, dizajn&#10;&#10;Obsah vygenerovaný pomocou AI môže byť nesprávny.">
            <a:extLst>
              <a:ext uri="{FF2B5EF4-FFF2-40B4-BE49-F238E27FC236}">
                <a16:creationId xmlns:a16="http://schemas.microsoft.com/office/drawing/2014/main" id="{D0AB619B-44A9-F9AE-9AE0-CBB4442A2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824" y="4192012"/>
            <a:ext cx="619539" cy="636020"/>
          </a:xfrm>
          <a:prstGeom prst="rect">
            <a:avLst/>
          </a:prstGeom>
        </p:spPr>
      </p:pic>
      <p:sp>
        <p:nvSpPr>
          <p:cNvPr id="7" name="Zástupný text 1">
            <a:extLst>
              <a:ext uri="{FF2B5EF4-FFF2-40B4-BE49-F238E27FC236}">
                <a16:creationId xmlns:a16="http://schemas.microsoft.com/office/drawing/2014/main" id="{1EBA3F13-BC60-689C-F6F8-1ABA92C9F9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123" y="947846"/>
            <a:ext cx="5112433" cy="1827996"/>
          </a:xfrm>
        </p:spPr>
        <p:txBody>
          <a:bodyPr/>
          <a:lstStyle/>
          <a:p>
            <a:r>
              <a:rPr lang="sk-SK" dirty="0"/>
              <a:t>• </a:t>
            </a:r>
            <a:r>
              <a:rPr lang="sk-SK" dirty="0" err="1"/>
              <a:t>needle</a:t>
            </a:r>
            <a:r>
              <a:rPr lang="sk-SK" dirty="0"/>
              <a:t>-to-</a:t>
            </a:r>
            <a:r>
              <a:rPr lang="sk-SK" dirty="0" err="1"/>
              <a:t>plane</a:t>
            </a:r>
            <a:r>
              <a:rPr lang="sk-SK" dirty="0"/>
              <a:t> </a:t>
            </a:r>
            <a:r>
              <a:rPr lang="sk-SK" dirty="0" err="1"/>
              <a:t>electrode</a:t>
            </a:r>
            <a:r>
              <a:rPr lang="sk-SK" dirty="0"/>
              <a:t> </a:t>
            </a:r>
            <a:r>
              <a:rPr lang="sk-SK" dirty="0" err="1"/>
              <a:t>configuration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Controlled</a:t>
            </a:r>
            <a:r>
              <a:rPr lang="sk-SK" dirty="0"/>
              <a:t> </a:t>
            </a:r>
            <a:r>
              <a:rPr lang="sk-SK" dirty="0" err="1"/>
              <a:t>oil</a:t>
            </a:r>
            <a:r>
              <a:rPr lang="sk-SK" dirty="0"/>
              <a:t> </a:t>
            </a:r>
            <a:r>
              <a:rPr lang="sk-SK" dirty="0" err="1"/>
              <a:t>temperature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Application</a:t>
            </a:r>
            <a:r>
              <a:rPr lang="sk-SK" dirty="0"/>
              <a:t> of </a:t>
            </a:r>
            <a:r>
              <a:rPr lang="sk-SK" dirty="0" err="1"/>
              <a:t>lightning</a:t>
            </a:r>
            <a:r>
              <a:rPr lang="sk-SK" dirty="0"/>
              <a:t> </a:t>
            </a:r>
            <a:r>
              <a:rPr lang="sk-SK" dirty="0" err="1"/>
              <a:t>impulse</a:t>
            </a:r>
            <a:r>
              <a:rPr lang="sk-SK" dirty="0"/>
              <a:t> </a:t>
            </a:r>
            <a:r>
              <a:rPr lang="sk-SK" dirty="0" err="1"/>
              <a:t>voltage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Positive</a:t>
            </a:r>
            <a:r>
              <a:rPr lang="sk-SK" dirty="0"/>
              <a:t> and </a:t>
            </a:r>
            <a:r>
              <a:rPr lang="sk-SK" dirty="0" err="1"/>
              <a:t>negative</a:t>
            </a:r>
            <a:r>
              <a:rPr lang="sk-SK" dirty="0"/>
              <a:t> polarity.</a:t>
            </a:r>
          </a:p>
          <a:p>
            <a:r>
              <a:rPr lang="sk-SK" dirty="0"/>
              <a:t>• </a:t>
            </a:r>
            <a:r>
              <a:rPr lang="sk-SK" dirty="0" err="1"/>
              <a:t>Determination</a:t>
            </a:r>
            <a:r>
              <a:rPr lang="sk-SK" dirty="0"/>
              <a:t> of </a:t>
            </a:r>
            <a:r>
              <a:rPr lang="sk-SK" dirty="0" err="1"/>
              <a:t>breakdown</a:t>
            </a:r>
            <a:r>
              <a:rPr lang="sk-SK" dirty="0"/>
              <a:t> </a:t>
            </a:r>
            <a:r>
              <a:rPr lang="sk-SK" dirty="0" err="1"/>
              <a:t>voltage</a:t>
            </a:r>
            <a:r>
              <a:rPr lang="sk-SK" dirty="0"/>
              <a:t> and </a:t>
            </a:r>
            <a:r>
              <a:rPr lang="sk-SK" dirty="0" err="1"/>
              <a:t>time</a:t>
            </a:r>
            <a:r>
              <a:rPr lang="sk-SK" dirty="0"/>
              <a:t> to </a:t>
            </a:r>
            <a:r>
              <a:rPr lang="sk-SK" dirty="0" err="1"/>
              <a:t>breakdown</a:t>
            </a:r>
            <a:r>
              <a:rPr lang="sk-S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</p:txBody>
      </p:sp>
      <p:sp>
        <p:nvSpPr>
          <p:cNvPr id="8" name="Zástupný text 1">
            <a:extLst>
              <a:ext uri="{FF2B5EF4-FFF2-40B4-BE49-F238E27FC236}">
                <a16:creationId xmlns:a16="http://schemas.microsoft.com/office/drawing/2014/main" id="{AB30C0CD-ABEB-52D4-7B31-A672E08CBDD6}"/>
              </a:ext>
            </a:extLst>
          </p:cNvPr>
          <p:cNvSpPr txBox="1">
            <a:spLocks/>
          </p:cNvSpPr>
          <p:nvPr/>
        </p:nvSpPr>
        <p:spPr>
          <a:xfrm>
            <a:off x="5874733" y="947846"/>
            <a:ext cx="6149627" cy="182799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• </a:t>
            </a:r>
            <a:r>
              <a:rPr lang="sk-SK" dirty="0" err="1"/>
              <a:t>High-speed</a:t>
            </a:r>
            <a:r>
              <a:rPr lang="sk-SK" dirty="0"/>
              <a:t> ICCD </a:t>
            </a:r>
            <a:r>
              <a:rPr lang="sk-SK" dirty="0" err="1"/>
              <a:t>camera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Time</a:t>
            </a:r>
            <a:r>
              <a:rPr lang="sk-SK" dirty="0"/>
              <a:t> </a:t>
            </a:r>
            <a:r>
              <a:rPr lang="sk-SK" dirty="0" err="1"/>
              <a:t>synchronization</a:t>
            </a:r>
            <a:r>
              <a:rPr lang="sk-SK" dirty="0"/>
              <a:t> of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camera</a:t>
            </a:r>
            <a:r>
              <a:rPr lang="sk-SK" dirty="0"/>
              <a:t> and </a:t>
            </a:r>
            <a:r>
              <a:rPr lang="sk-SK" dirty="0" err="1"/>
              <a:t>impulse</a:t>
            </a:r>
            <a:r>
              <a:rPr lang="sk-SK" dirty="0"/>
              <a:t> </a:t>
            </a:r>
            <a:r>
              <a:rPr lang="sk-SK" dirty="0" err="1"/>
              <a:t>generator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Evaluation</a:t>
            </a:r>
            <a:r>
              <a:rPr lang="sk-SK" dirty="0"/>
              <a:t> of </a:t>
            </a:r>
            <a:r>
              <a:rPr lang="sk-SK" dirty="0" err="1"/>
              <a:t>streamer</a:t>
            </a:r>
            <a:r>
              <a:rPr lang="sk-SK" dirty="0"/>
              <a:t> </a:t>
            </a:r>
            <a:r>
              <a:rPr lang="sk-SK" dirty="0" err="1"/>
              <a:t>morphology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Determination</a:t>
            </a:r>
            <a:r>
              <a:rPr lang="sk-SK" dirty="0"/>
              <a:t> of </a:t>
            </a:r>
            <a:r>
              <a:rPr lang="sk-SK" dirty="0" err="1"/>
              <a:t>streamer</a:t>
            </a:r>
            <a:r>
              <a:rPr lang="sk-SK" dirty="0"/>
              <a:t> </a:t>
            </a:r>
            <a:r>
              <a:rPr lang="sk-SK" dirty="0" err="1"/>
              <a:t>propagation</a:t>
            </a:r>
            <a:r>
              <a:rPr lang="sk-SK" dirty="0"/>
              <a:t> </a:t>
            </a:r>
            <a:r>
              <a:rPr lang="sk-SK" dirty="0" err="1"/>
              <a:t>length</a:t>
            </a:r>
            <a:r>
              <a:rPr lang="sk-SK" dirty="0"/>
              <a:t> and </a:t>
            </a:r>
            <a:r>
              <a:rPr lang="sk-SK" dirty="0" err="1"/>
              <a:t>velocity</a:t>
            </a:r>
            <a:r>
              <a:rPr lang="sk-SK" dirty="0"/>
              <a:t>.</a:t>
            </a:r>
          </a:p>
          <a:p>
            <a:r>
              <a:rPr lang="sk-SK" dirty="0"/>
              <a:t>• </a:t>
            </a:r>
            <a:r>
              <a:rPr lang="sk-SK" dirty="0" err="1"/>
              <a:t>Comparison</a:t>
            </a:r>
            <a:r>
              <a:rPr lang="sk-SK" dirty="0"/>
              <a:t> of </a:t>
            </a:r>
            <a:r>
              <a:rPr lang="sk-SK" dirty="0" err="1"/>
              <a:t>pure</a:t>
            </a:r>
            <a:r>
              <a:rPr lang="sk-SK" dirty="0"/>
              <a:t> </a:t>
            </a:r>
            <a:r>
              <a:rPr lang="sk-SK" dirty="0" err="1"/>
              <a:t>oil</a:t>
            </a:r>
            <a:r>
              <a:rPr lang="sk-SK" dirty="0"/>
              <a:t> and </a:t>
            </a:r>
            <a:r>
              <a:rPr lang="sk-SK" dirty="0" err="1"/>
              <a:t>nano-functionalized</a:t>
            </a:r>
            <a:r>
              <a:rPr lang="sk-SK" dirty="0"/>
              <a:t> </a:t>
            </a:r>
            <a:r>
              <a:rPr lang="sk-SK" dirty="0" err="1"/>
              <a:t>oil</a:t>
            </a:r>
            <a:r>
              <a:rPr lang="sk-SK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/>
          </a:p>
        </p:txBody>
      </p:sp>
      <p:sp>
        <p:nvSpPr>
          <p:cNvPr id="9" name="Zástupný text 1">
            <a:extLst>
              <a:ext uri="{FF2B5EF4-FFF2-40B4-BE49-F238E27FC236}">
                <a16:creationId xmlns:a16="http://schemas.microsoft.com/office/drawing/2014/main" id="{06AF3739-4E63-AE7E-105A-0CFF6514FD6B}"/>
              </a:ext>
            </a:extLst>
          </p:cNvPr>
          <p:cNvSpPr txBox="1">
            <a:spLocks/>
          </p:cNvSpPr>
          <p:nvPr/>
        </p:nvSpPr>
        <p:spPr>
          <a:xfrm>
            <a:off x="4367324" y="6106001"/>
            <a:ext cx="3962081" cy="4023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400" i="1" dirty="0" err="1"/>
              <a:t>Fig</a:t>
            </a:r>
            <a:r>
              <a:rPr lang="sk-SK" sz="1400" i="1" dirty="0"/>
              <a:t>. 1 </a:t>
            </a:r>
            <a:r>
              <a:rPr lang="en-US" sz="1400" i="1" dirty="0"/>
              <a:t>Illustrative schematic of the measurement setup.</a:t>
            </a:r>
            <a:endParaRPr lang="sk-SK" sz="1400" i="1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2E91BC0-A05E-5ACB-4E14-F1CFA46F8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316" y="3080184"/>
            <a:ext cx="5379230" cy="302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77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003DA52-E24A-9DF6-65BF-12D7771C73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9459" y="1022188"/>
            <a:ext cx="5224100" cy="2528294"/>
          </a:xfrm>
        </p:spPr>
        <p:txBody>
          <a:bodyPr/>
          <a:lstStyle/>
          <a:p>
            <a:pPr algn="just"/>
            <a:r>
              <a:rPr lang="sk-SK" dirty="0" err="1"/>
              <a:t>Illustration</a:t>
            </a:r>
            <a:r>
              <a:rPr lang="sk-SK" dirty="0"/>
              <a:t> of </a:t>
            </a:r>
            <a:r>
              <a:rPr lang="sk-SK" dirty="0" err="1"/>
              <a:t>high-speed</a:t>
            </a:r>
            <a:r>
              <a:rPr lang="sk-SK" dirty="0"/>
              <a:t> </a:t>
            </a:r>
            <a:r>
              <a:rPr lang="sk-SK" dirty="0" err="1"/>
              <a:t>images</a:t>
            </a:r>
            <a:r>
              <a:rPr lang="sk-SK" dirty="0"/>
              <a:t> </a:t>
            </a:r>
            <a:r>
              <a:rPr lang="sk-SK" dirty="0" err="1"/>
              <a:t>showing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propagation</a:t>
            </a:r>
            <a:r>
              <a:rPr lang="sk-SK" dirty="0"/>
              <a:t> and </a:t>
            </a:r>
            <a:r>
              <a:rPr lang="sk-SK" dirty="0" err="1"/>
              <a:t>development</a:t>
            </a:r>
            <a:r>
              <a:rPr lang="sk-SK" dirty="0"/>
              <a:t> of pre-</a:t>
            </a:r>
            <a:r>
              <a:rPr lang="sk-SK" dirty="0" err="1"/>
              <a:t>breakdown</a:t>
            </a:r>
            <a:r>
              <a:rPr lang="sk-SK" dirty="0"/>
              <a:t> </a:t>
            </a:r>
            <a:r>
              <a:rPr lang="sk-SK" dirty="0" err="1"/>
              <a:t>streamers</a:t>
            </a:r>
            <a:r>
              <a:rPr lang="sk-SK" dirty="0"/>
              <a:t> in </a:t>
            </a:r>
            <a:r>
              <a:rPr lang="sk-SK" dirty="0" err="1"/>
              <a:t>pure</a:t>
            </a:r>
            <a:r>
              <a:rPr lang="sk-SK" dirty="0"/>
              <a:t> </a:t>
            </a:r>
            <a:r>
              <a:rPr lang="sk-SK" dirty="0" err="1"/>
              <a:t>oil</a:t>
            </a:r>
            <a:r>
              <a:rPr lang="sk-SK" dirty="0"/>
              <a:t> and </a:t>
            </a:r>
            <a:r>
              <a:rPr lang="sk-SK" dirty="0" err="1"/>
              <a:t>nanofluids</a:t>
            </a:r>
            <a:r>
              <a:rPr lang="sk-SK" dirty="0"/>
              <a:t> at </a:t>
            </a:r>
            <a:r>
              <a:rPr lang="sk-SK" dirty="0" err="1"/>
              <a:t>different</a:t>
            </a:r>
            <a:r>
              <a:rPr lang="sk-SK" dirty="0"/>
              <a:t> </a:t>
            </a:r>
            <a:r>
              <a:rPr lang="sk-SK" dirty="0" err="1"/>
              <a:t>stages</a:t>
            </a:r>
            <a:r>
              <a:rPr lang="sk-SK" dirty="0"/>
              <a:t> of </a:t>
            </a:r>
            <a:r>
              <a:rPr lang="sk-SK" dirty="0" err="1"/>
              <a:t>propagation</a:t>
            </a:r>
            <a:r>
              <a:rPr lang="sk-SK" dirty="0"/>
              <a:t>.</a:t>
            </a:r>
          </a:p>
          <a:p>
            <a:pPr algn="just"/>
            <a:r>
              <a:rPr lang="sk-SK" dirty="0" err="1"/>
              <a:t>The</a:t>
            </a:r>
            <a:r>
              <a:rPr lang="sk-SK" dirty="0"/>
              <a:t> study </a:t>
            </a:r>
            <a:r>
              <a:rPr lang="sk-SK" dirty="0" err="1"/>
              <a:t>will</a:t>
            </a:r>
            <a:r>
              <a:rPr lang="sk-SK" dirty="0"/>
              <a:t> </a:t>
            </a:r>
            <a:r>
              <a:rPr lang="sk-SK" dirty="0" err="1"/>
              <a:t>mainly</a:t>
            </a:r>
            <a:r>
              <a:rPr lang="sk-SK" dirty="0"/>
              <a:t> </a:t>
            </a:r>
            <a:r>
              <a:rPr lang="sk-SK" dirty="0" err="1"/>
              <a:t>compare</a:t>
            </a:r>
            <a:r>
              <a:rPr lang="sk-SK" dirty="0"/>
              <a:t>:</a:t>
            </a:r>
          </a:p>
          <a:p>
            <a:r>
              <a:rPr lang="sk-SK" dirty="0"/>
              <a:t>• </a:t>
            </a:r>
            <a:r>
              <a:rPr lang="sk-SK" b="1" dirty="0" err="1"/>
              <a:t>Different</a:t>
            </a:r>
            <a:r>
              <a:rPr lang="sk-SK" b="1" dirty="0"/>
              <a:t> </a:t>
            </a:r>
            <a:r>
              <a:rPr lang="sk-SK" b="1" dirty="0" err="1"/>
              <a:t>types</a:t>
            </a:r>
            <a:r>
              <a:rPr lang="sk-SK" b="1" dirty="0"/>
              <a:t> of </a:t>
            </a:r>
            <a:r>
              <a:rPr lang="sk-SK" b="1" dirty="0" err="1"/>
              <a:t>nanoparticles</a:t>
            </a:r>
            <a:endParaRPr lang="sk-SK" dirty="0"/>
          </a:p>
          <a:p>
            <a:r>
              <a:rPr lang="sk-SK" dirty="0"/>
              <a:t>• </a:t>
            </a:r>
            <a:r>
              <a:rPr lang="sk-SK" b="1" dirty="0" err="1"/>
              <a:t>Different</a:t>
            </a:r>
            <a:r>
              <a:rPr lang="sk-SK" b="1" dirty="0"/>
              <a:t> </a:t>
            </a:r>
            <a:r>
              <a:rPr lang="sk-SK" b="1" dirty="0" err="1"/>
              <a:t>nanoparticle</a:t>
            </a:r>
            <a:r>
              <a:rPr lang="sk-SK" b="1" dirty="0"/>
              <a:t> </a:t>
            </a:r>
            <a:r>
              <a:rPr lang="sk-SK" b="1" dirty="0" err="1"/>
              <a:t>concentrations</a:t>
            </a:r>
            <a:endParaRPr lang="sk-SK" dirty="0"/>
          </a:p>
          <a:p>
            <a:r>
              <a:rPr lang="sk-SK" dirty="0"/>
              <a:t>• </a:t>
            </a:r>
            <a:r>
              <a:rPr lang="sk-SK" b="1" dirty="0" err="1"/>
              <a:t>Pure</a:t>
            </a:r>
            <a:r>
              <a:rPr lang="sk-SK" b="1" dirty="0"/>
              <a:t> </a:t>
            </a:r>
            <a:r>
              <a:rPr lang="sk-SK" b="1" dirty="0" err="1"/>
              <a:t>oil</a:t>
            </a:r>
            <a:endParaRPr lang="sk-SK" dirty="0"/>
          </a:p>
          <a:p>
            <a:pPr algn="just"/>
            <a:endParaRPr lang="sk-SK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7D27F08-CEC6-C3E9-3FE8-90A32C128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459" y="403058"/>
            <a:ext cx="9591203" cy="604838"/>
          </a:xfrm>
        </p:spPr>
        <p:txBody>
          <a:bodyPr/>
          <a:lstStyle/>
          <a:p>
            <a:r>
              <a:rPr lang="sk-SK" sz="3600" b="1" dirty="0" err="1"/>
              <a:t>High-Speed</a:t>
            </a:r>
            <a:r>
              <a:rPr lang="sk-SK" sz="3600" b="1" dirty="0"/>
              <a:t> </a:t>
            </a:r>
            <a:r>
              <a:rPr lang="sk-SK" sz="3600" b="1" dirty="0" err="1"/>
              <a:t>Camera</a:t>
            </a:r>
            <a:r>
              <a:rPr lang="sk-SK" sz="3600" b="1" dirty="0"/>
              <a:t> </a:t>
            </a:r>
            <a:r>
              <a:rPr lang="sk-SK" sz="3600" b="1" dirty="0" err="1"/>
              <a:t>Images</a:t>
            </a:r>
            <a:endParaRPr lang="sk-SK" sz="3600" b="1" dirty="0"/>
          </a:p>
        </p:txBody>
      </p:sp>
      <p:pic>
        <p:nvPicPr>
          <p:cNvPr id="8" name="Obrázok 7" descr="Obrázok, na ktorom je hmyz, bezstavovec&#10;&#10;Obsah vygenerovaný pomocou AI môže byť nesprávny.">
            <a:extLst>
              <a:ext uri="{FF2B5EF4-FFF2-40B4-BE49-F238E27FC236}">
                <a16:creationId xmlns:a16="http://schemas.microsoft.com/office/drawing/2014/main" id="{0BB8BF7F-182E-22DB-B193-0AE272BDE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9873" y="684124"/>
            <a:ext cx="4859065" cy="5486041"/>
          </a:xfrm>
          <a:prstGeom prst="rect">
            <a:avLst/>
          </a:prstGeom>
        </p:spPr>
      </p:pic>
      <p:sp>
        <p:nvSpPr>
          <p:cNvPr id="12" name="Oblúk 11">
            <a:extLst>
              <a:ext uri="{FF2B5EF4-FFF2-40B4-BE49-F238E27FC236}">
                <a16:creationId xmlns:a16="http://schemas.microsoft.com/office/drawing/2014/main" id="{299405C9-ED21-1268-8C13-CE81038FFCE7}"/>
              </a:ext>
            </a:extLst>
          </p:cNvPr>
          <p:cNvSpPr/>
          <p:nvPr/>
        </p:nvSpPr>
        <p:spPr>
          <a:xfrm rot="7732037">
            <a:off x="7718467" y="2004786"/>
            <a:ext cx="721645" cy="1044042"/>
          </a:xfrm>
          <a:prstGeom prst="arc">
            <a:avLst>
              <a:gd name="adj1" fmla="val 15071314"/>
              <a:gd name="adj2" fmla="val 21094504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lúk 12">
            <a:extLst>
              <a:ext uri="{FF2B5EF4-FFF2-40B4-BE49-F238E27FC236}">
                <a16:creationId xmlns:a16="http://schemas.microsoft.com/office/drawing/2014/main" id="{F939AC33-1BBD-308C-E6BE-A136B90644F1}"/>
              </a:ext>
            </a:extLst>
          </p:cNvPr>
          <p:cNvSpPr/>
          <p:nvPr/>
        </p:nvSpPr>
        <p:spPr>
          <a:xfrm rot="7732037">
            <a:off x="9308782" y="2065928"/>
            <a:ext cx="713100" cy="580715"/>
          </a:xfrm>
          <a:prstGeom prst="arc">
            <a:avLst>
              <a:gd name="adj1" fmla="val 13801829"/>
              <a:gd name="adj2" fmla="val 1209617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lúk 13">
            <a:extLst>
              <a:ext uri="{FF2B5EF4-FFF2-40B4-BE49-F238E27FC236}">
                <a16:creationId xmlns:a16="http://schemas.microsoft.com/office/drawing/2014/main" id="{58BF7B35-A9CF-16A0-56C2-A07F2E89A3D5}"/>
              </a:ext>
            </a:extLst>
          </p:cNvPr>
          <p:cNvSpPr/>
          <p:nvPr/>
        </p:nvSpPr>
        <p:spPr>
          <a:xfrm rot="7732037">
            <a:off x="10676277" y="1917928"/>
            <a:ext cx="563298" cy="736814"/>
          </a:xfrm>
          <a:prstGeom prst="arc">
            <a:avLst>
              <a:gd name="adj1" fmla="val 14576224"/>
              <a:gd name="adj2" fmla="val 296735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blúk 14">
            <a:extLst>
              <a:ext uri="{FF2B5EF4-FFF2-40B4-BE49-F238E27FC236}">
                <a16:creationId xmlns:a16="http://schemas.microsoft.com/office/drawing/2014/main" id="{2CCB2583-B142-4D84-18C6-2E8D0FCA0DFA}"/>
              </a:ext>
            </a:extLst>
          </p:cNvPr>
          <p:cNvSpPr/>
          <p:nvPr/>
        </p:nvSpPr>
        <p:spPr>
          <a:xfrm rot="7732037">
            <a:off x="10638039" y="3293422"/>
            <a:ext cx="768605" cy="736814"/>
          </a:xfrm>
          <a:prstGeom prst="arc">
            <a:avLst>
              <a:gd name="adj1" fmla="val 14409036"/>
              <a:gd name="adj2" fmla="val 2472537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lúk 15">
            <a:extLst>
              <a:ext uri="{FF2B5EF4-FFF2-40B4-BE49-F238E27FC236}">
                <a16:creationId xmlns:a16="http://schemas.microsoft.com/office/drawing/2014/main" id="{1F67DB14-BFC0-BFC1-AB0C-724CB1A36EBC}"/>
              </a:ext>
            </a:extLst>
          </p:cNvPr>
          <p:cNvSpPr/>
          <p:nvPr/>
        </p:nvSpPr>
        <p:spPr>
          <a:xfrm rot="10800000">
            <a:off x="9105665" y="3441903"/>
            <a:ext cx="899630" cy="741181"/>
          </a:xfrm>
          <a:prstGeom prst="arc">
            <a:avLst>
              <a:gd name="adj1" fmla="val 11754814"/>
              <a:gd name="adj2" fmla="val 18380400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lúk 16">
            <a:extLst>
              <a:ext uri="{FF2B5EF4-FFF2-40B4-BE49-F238E27FC236}">
                <a16:creationId xmlns:a16="http://schemas.microsoft.com/office/drawing/2014/main" id="{E362AEAC-03B8-1D8A-B9F2-12ACF4FAC432}"/>
              </a:ext>
            </a:extLst>
          </p:cNvPr>
          <p:cNvSpPr/>
          <p:nvPr/>
        </p:nvSpPr>
        <p:spPr>
          <a:xfrm rot="7732037">
            <a:off x="7719598" y="3767828"/>
            <a:ext cx="742732" cy="783220"/>
          </a:xfrm>
          <a:prstGeom prst="arc">
            <a:avLst>
              <a:gd name="adj1" fmla="val 17225090"/>
              <a:gd name="adj2" fmla="val 2128173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Oblúk 17">
            <a:extLst>
              <a:ext uri="{FF2B5EF4-FFF2-40B4-BE49-F238E27FC236}">
                <a16:creationId xmlns:a16="http://schemas.microsoft.com/office/drawing/2014/main" id="{2AF13486-92A2-7BE4-363D-7515A05D5F2B}"/>
              </a:ext>
            </a:extLst>
          </p:cNvPr>
          <p:cNvSpPr/>
          <p:nvPr/>
        </p:nvSpPr>
        <p:spPr>
          <a:xfrm rot="7732037">
            <a:off x="7818884" y="5224499"/>
            <a:ext cx="1032227" cy="771102"/>
          </a:xfrm>
          <a:prstGeom prst="arc">
            <a:avLst>
              <a:gd name="adj1" fmla="val 13489676"/>
              <a:gd name="adj2" fmla="val 348538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9" name="Oblúk 18">
            <a:extLst>
              <a:ext uri="{FF2B5EF4-FFF2-40B4-BE49-F238E27FC236}">
                <a16:creationId xmlns:a16="http://schemas.microsoft.com/office/drawing/2014/main" id="{F1B198BA-544F-634C-D003-6A24820148E3}"/>
              </a:ext>
            </a:extLst>
          </p:cNvPr>
          <p:cNvSpPr/>
          <p:nvPr/>
        </p:nvSpPr>
        <p:spPr>
          <a:xfrm rot="7732037">
            <a:off x="9251424" y="4811589"/>
            <a:ext cx="685221" cy="817383"/>
          </a:xfrm>
          <a:prstGeom prst="arc">
            <a:avLst>
              <a:gd name="adj1" fmla="val 14409036"/>
              <a:gd name="adj2" fmla="val 3119559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0" name="Oblúk 19">
            <a:extLst>
              <a:ext uri="{FF2B5EF4-FFF2-40B4-BE49-F238E27FC236}">
                <a16:creationId xmlns:a16="http://schemas.microsoft.com/office/drawing/2014/main" id="{C4A4802A-4C3E-9725-DCCD-3C5E842FCFD5}"/>
              </a:ext>
            </a:extLst>
          </p:cNvPr>
          <p:cNvSpPr/>
          <p:nvPr/>
        </p:nvSpPr>
        <p:spPr>
          <a:xfrm rot="10148590">
            <a:off x="10628932" y="4956656"/>
            <a:ext cx="825605" cy="434105"/>
          </a:xfrm>
          <a:prstGeom prst="arc">
            <a:avLst>
              <a:gd name="adj1" fmla="val 10771102"/>
              <a:gd name="adj2" fmla="val 21354233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lúk 20">
            <a:extLst>
              <a:ext uri="{FF2B5EF4-FFF2-40B4-BE49-F238E27FC236}">
                <a16:creationId xmlns:a16="http://schemas.microsoft.com/office/drawing/2014/main" id="{FCDD61E4-1C55-1048-0996-935D730167FA}"/>
              </a:ext>
            </a:extLst>
          </p:cNvPr>
          <p:cNvSpPr/>
          <p:nvPr/>
        </p:nvSpPr>
        <p:spPr>
          <a:xfrm rot="7732037">
            <a:off x="9516206" y="826945"/>
            <a:ext cx="271129" cy="269367"/>
          </a:xfrm>
          <a:prstGeom prst="arc">
            <a:avLst>
              <a:gd name="adj1" fmla="val 14409036"/>
              <a:gd name="adj2" fmla="val 2472537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Oblúk 21">
            <a:extLst>
              <a:ext uri="{FF2B5EF4-FFF2-40B4-BE49-F238E27FC236}">
                <a16:creationId xmlns:a16="http://schemas.microsoft.com/office/drawing/2014/main" id="{EF8E06E7-9523-C959-09BE-1409D3866F4B}"/>
              </a:ext>
            </a:extLst>
          </p:cNvPr>
          <p:cNvSpPr/>
          <p:nvPr/>
        </p:nvSpPr>
        <p:spPr>
          <a:xfrm rot="8445201">
            <a:off x="10916296" y="848211"/>
            <a:ext cx="167667" cy="203216"/>
          </a:xfrm>
          <a:prstGeom prst="arc">
            <a:avLst>
              <a:gd name="adj1" fmla="val 14409036"/>
              <a:gd name="adj2" fmla="val 1832286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Oblúk 22">
            <a:extLst>
              <a:ext uri="{FF2B5EF4-FFF2-40B4-BE49-F238E27FC236}">
                <a16:creationId xmlns:a16="http://schemas.microsoft.com/office/drawing/2014/main" id="{BC003002-A421-A75E-C85A-40E65CFE2DE6}"/>
              </a:ext>
            </a:extLst>
          </p:cNvPr>
          <p:cNvSpPr/>
          <p:nvPr/>
        </p:nvSpPr>
        <p:spPr>
          <a:xfrm rot="10800000">
            <a:off x="8117681" y="870541"/>
            <a:ext cx="338138" cy="281153"/>
          </a:xfrm>
          <a:prstGeom prst="arc">
            <a:avLst>
              <a:gd name="adj1" fmla="val 10727125"/>
              <a:gd name="adj2" fmla="val 862812"/>
            </a:avLst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Zástupný text 1">
            <a:extLst>
              <a:ext uri="{FF2B5EF4-FFF2-40B4-BE49-F238E27FC236}">
                <a16:creationId xmlns:a16="http://schemas.microsoft.com/office/drawing/2014/main" id="{077BED40-4502-E36A-34E3-D9FBDF669898}"/>
              </a:ext>
            </a:extLst>
          </p:cNvPr>
          <p:cNvSpPr txBox="1">
            <a:spLocks/>
          </p:cNvSpPr>
          <p:nvPr/>
        </p:nvSpPr>
        <p:spPr>
          <a:xfrm>
            <a:off x="6909872" y="6101733"/>
            <a:ext cx="4859066" cy="4023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400" dirty="0" err="1"/>
              <a:t>Fig</a:t>
            </a:r>
            <a:r>
              <a:rPr lang="sk-SK" sz="1400" dirty="0"/>
              <a:t>. 3. </a:t>
            </a:r>
            <a:r>
              <a:rPr lang="sk-SK" sz="1400" dirty="0" err="1"/>
              <a:t>Images</a:t>
            </a:r>
            <a:r>
              <a:rPr lang="sk-SK" sz="1400" dirty="0"/>
              <a:t> of </a:t>
            </a:r>
            <a:r>
              <a:rPr lang="sk-SK" sz="1400" dirty="0" err="1"/>
              <a:t>streamer</a:t>
            </a:r>
            <a:r>
              <a:rPr lang="sk-SK" sz="1400" dirty="0"/>
              <a:t> </a:t>
            </a:r>
            <a:r>
              <a:rPr lang="sk-SK" sz="1400" dirty="0" err="1"/>
              <a:t>propagation</a:t>
            </a:r>
            <a:r>
              <a:rPr lang="sk-SK" sz="1400" dirty="0"/>
              <a:t> in </a:t>
            </a:r>
            <a:r>
              <a:rPr lang="sk-SK" sz="1400" dirty="0" err="1"/>
              <a:t>the</a:t>
            </a:r>
            <a:r>
              <a:rPr lang="sk-SK" sz="1400" dirty="0"/>
              <a:t> pre-</a:t>
            </a:r>
            <a:r>
              <a:rPr lang="sk-SK" sz="1400" dirty="0" err="1"/>
              <a:t>breakdown</a:t>
            </a:r>
            <a:r>
              <a:rPr lang="sk-SK" sz="1400" dirty="0"/>
              <a:t> </a:t>
            </a:r>
            <a:r>
              <a:rPr lang="sk-SK" sz="1400" dirty="0" err="1"/>
              <a:t>region</a:t>
            </a:r>
            <a:r>
              <a:rPr lang="sk-SK" sz="1400" dirty="0"/>
              <a:t> </a:t>
            </a:r>
            <a:r>
              <a:rPr lang="sk-SK" sz="1400" dirty="0" err="1"/>
              <a:t>for</a:t>
            </a:r>
            <a:r>
              <a:rPr lang="sk-SK" sz="1400" dirty="0"/>
              <a:t> </a:t>
            </a:r>
            <a:r>
              <a:rPr lang="sk-SK" sz="1400" dirty="0" err="1"/>
              <a:t>insulating</a:t>
            </a:r>
            <a:r>
              <a:rPr lang="sk-SK" sz="1400" dirty="0"/>
              <a:t> </a:t>
            </a:r>
            <a:r>
              <a:rPr lang="sk-SK" sz="1400" dirty="0" err="1"/>
              <a:t>oil</a:t>
            </a:r>
            <a:r>
              <a:rPr lang="sk-SK" sz="1400" dirty="0"/>
              <a:t> and </a:t>
            </a:r>
            <a:r>
              <a:rPr lang="sk-SK" sz="1400" dirty="0" err="1"/>
              <a:t>nanofluids</a:t>
            </a:r>
            <a:r>
              <a:rPr lang="sk-SK" sz="1400" dirty="0"/>
              <a:t> </a:t>
            </a:r>
            <a:r>
              <a:rPr lang="sk-SK" sz="1400" dirty="0" err="1"/>
              <a:t>containing</a:t>
            </a:r>
            <a:r>
              <a:rPr lang="sk-SK" sz="1400" dirty="0"/>
              <a:t> </a:t>
            </a:r>
            <a:r>
              <a:rPr lang="sk-SK" sz="1400" dirty="0" err="1"/>
              <a:t>nanospheres</a:t>
            </a:r>
            <a:r>
              <a:rPr lang="sk-SK" sz="1400" dirty="0"/>
              <a:t> and </a:t>
            </a:r>
            <a:r>
              <a:rPr lang="sk-SK" sz="1400" dirty="0" err="1"/>
              <a:t>nanorods</a:t>
            </a:r>
            <a:r>
              <a:rPr lang="sk-SK" sz="1400" dirty="0"/>
              <a:t> </a:t>
            </a:r>
            <a:r>
              <a:rPr lang="sk-SK" sz="1400" i="1" dirty="0"/>
              <a:t>[1].</a:t>
            </a:r>
          </a:p>
        </p:txBody>
      </p:sp>
    </p:spTree>
    <p:extLst>
      <p:ext uri="{BB962C8B-B14F-4D97-AF65-F5344CB8AC3E}">
        <p14:creationId xmlns:p14="http://schemas.microsoft.com/office/powerpoint/2010/main" val="54391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text 1">
            <a:extLst>
              <a:ext uri="{FF2B5EF4-FFF2-40B4-BE49-F238E27FC236}">
                <a16:creationId xmlns:a16="http://schemas.microsoft.com/office/drawing/2014/main" id="{95E8C534-45D4-DB47-0687-64FA5AD89DEF}"/>
              </a:ext>
            </a:extLst>
          </p:cNvPr>
          <p:cNvSpPr txBox="1">
            <a:spLocks/>
          </p:cNvSpPr>
          <p:nvPr/>
        </p:nvSpPr>
        <p:spPr>
          <a:xfrm rot="16200000">
            <a:off x="2104423" y="2972810"/>
            <a:ext cx="2585554" cy="4023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Dĺžka šírenia strímra (mm)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B4E9B8F7-967E-AA45-0D87-AE4D1DB85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048" y="782497"/>
            <a:ext cx="8154171" cy="484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487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textu 1"/>
          <p:cNvSpPr>
            <a:spLocks noGrp="1"/>
          </p:cNvSpPr>
          <p:nvPr>
            <p:ph type="body" sz="quarter" idx="11"/>
          </p:nvPr>
        </p:nvSpPr>
        <p:spPr>
          <a:xfrm>
            <a:off x="0" y="3222170"/>
            <a:ext cx="12192000" cy="3116486"/>
          </a:xfrm>
        </p:spPr>
        <p:txBody>
          <a:bodyPr/>
          <a:lstStyle/>
          <a:p>
            <a:r>
              <a:rPr lang="sk-SK" sz="6000" dirty="0"/>
              <a:t>	</a:t>
            </a:r>
            <a:r>
              <a:rPr lang="sk-SK" sz="6000" dirty="0" err="1"/>
              <a:t>Thank</a:t>
            </a:r>
            <a:r>
              <a:rPr lang="sk-SK" sz="6000" dirty="0"/>
              <a:t> </a:t>
            </a:r>
            <a:r>
              <a:rPr lang="sk-SK" sz="6000" dirty="0" err="1"/>
              <a:t>you</a:t>
            </a:r>
            <a:r>
              <a:rPr lang="sk-SK" sz="6000" dirty="0"/>
              <a:t> </a:t>
            </a:r>
            <a:r>
              <a:rPr lang="sk-SK" sz="6000" dirty="0" err="1"/>
              <a:t>for</a:t>
            </a:r>
            <a:r>
              <a:rPr lang="sk-SK" sz="6000" dirty="0"/>
              <a:t> </a:t>
            </a:r>
            <a:r>
              <a:rPr lang="sk-SK" sz="6000" dirty="0" err="1"/>
              <a:t>your</a:t>
            </a:r>
            <a:r>
              <a:rPr lang="sk-SK" sz="6000" dirty="0"/>
              <a:t> </a:t>
            </a:r>
            <a:r>
              <a:rPr lang="sk-SK" sz="6000" dirty="0" err="1"/>
              <a:t>attention</a:t>
            </a:r>
            <a:endParaRPr lang="sk-SK" sz="4800" dirty="0"/>
          </a:p>
          <a:p>
            <a:endParaRPr lang="sk-SK" sz="4400" dirty="0"/>
          </a:p>
          <a:p>
            <a:endParaRPr lang="sk-SK" sz="2000" dirty="0"/>
          </a:p>
          <a:p>
            <a:pPr algn="ctr"/>
            <a:r>
              <a:rPr lang="sk-SK" sz="2000" dirty="0"/>
              <a:t>2026                                                                                                                  Ing. Kristián Glajc</a:t>
            </a:r>
          </a:p>
        </p:txBody>
      </p:sp>
    </p:spTree>
    <p:extLst>
      <p:ext uri="{BB962C8B-B14F-4D97-AF65-F5344CB8AC3E}">
        <p14:creationId xmlns:p14="http://schemas.microsoft.com/office/powerpoint/2010/main" val="2843125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3268</TotalTime>
  <Words>345</Words>
  <Application>Microsoft Office PowerPoint</Application>
  <PresentationFormat>Širokouhlá</PresentationFormat>
  <Paragraphs>46</Paragraphs>
  <Slides>8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Custom Design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student</dc:creator>
  <cp:lastModifiedBy>Kristián Glajc</cp:lastModifiedBy>
  <cp:revision>131</cp:revision>
  <dcterms:created xsi:type="dcterms:W3CDTF">2018-05-14T18:27:22Z</dcterms:created>
  <dcterms:modified xsi:type="dcterms:W3CDTF">2026-09-07T08:07:40Z</dcterms:modified>
</cp:coreProperties>
</file>