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</p:sldMasterIdLst>
  <p:notesMasterIdLst>
    <p:notesMasterId r:id="rId21"/>
  </p:notesMasterIdLst>
  <p:sldIdLst>
    <p:sldId id="256" r:id="rId3"/>
    <p:sldId id="275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271" r:id="rId15"/>
    <p:sldId id="272" r:id="rId16"/>
    <p:sldId id="273" r:id="rId17"/>
    <p:sldId id="274" r:id="rId18"/>
    <p:sldId id="269" r:id="rId19"/>
    <p:sldId id="257" r:id="rId20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A9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1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B6AA9-7975-354A-A998-04EF9469A609}" type="datetimeFigureOut">
              <a:rPr lang="sk-SK" smtClean="0"/>
              <a:t>6. 9. 2026</a:t>
            </a:fld>
            <a:endParaRPr lang="sk-S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E1512-5E53-DD4B-AFA2-A8661F5B2C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66565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8F018F4-B38F-2E44-8A38-1A1EA2D36F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7911" y="2515053"/>
            <a:ext cx="9996178" cy="70711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4B950876-6C55-6740-A374-92050844C5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7911" y="3222171"/>
            <a:ext cx="9996178" cy="13824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SUBTITLE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22810C69-3273-DA4A-BFEE-D5ABF84768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7911" y="5296178"/>
            <a:ext cx="9996178" cy="3701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 err="1"/>
              <a:t>Supervisor</a:t>
            </a:r>
            <a:r>
              <a:rPr lang="sk-SK" dirty="0"/>
              <a:t> </a:t>
            </a:r>
            <a:r>
              <a:rPr lang="sk-SK" dirty="0" err="1"/>
              <a:t>name</a:t>
            </a:r>
            <a:endParaRPr lang="sk-SK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98B4246-0B6F-E640-B986-82EBEB4341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7911" y="5691389"/>
            <a:ext cx="9996178" cy="3701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Department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64C7096-44EF-404A-906C-30A1AD23A7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7911" y="6088853"/>
            <a:ext cx="9996178" cy="3701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 err="1"/>
              <a:t>Date</a:t>
            </a:r>
            <a:endParaRPr lang="sk-SK" dirty="0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80FD363-5C0C-0845-835B-6C87C80F89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97911" y="4898714"/>
            <a:ext cx="9996178" cy="3701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 err="1"/>
              <a:t>Student</a:t>
            </a:r>
            <a:r>
              <a:rPr lang="sk-SK" dirty="0"/>
              <a:t> </a:t>
            </a:r>
            <a:r>
              <a:rPr lang="sk-SK" dirty="0" err="1"/>
              <a:t>name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0740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0FF04A3-785C-A946-9332-C2EAFE6328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7911" y="3222170"/>
            <a:ext cx="9996178" cy="15182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504454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D3D52A-DA18-3545-AAEE-E0081083CB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220" y="1609366"/>
            <a:ext cx="10207580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86E5B1-08FD-EA40-9D89-2A8FA0CD8C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6221" y="871793"/>
            <a:ext cx="10207580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09807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D3D52A-DA18-3545-AAEE-E0081083CB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220" y="1609366"/>
            <a:ext cx="5015094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sk-SK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86E5B1-08FD-EA40-9D89-2A8FA0CD8C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6221" y="871793"/>
            <a:ext cx="10207580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E56B732E-6592-2F4F-891F-A80D5BE263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38707" y="1609366"/>
            <a:ext cx="5015094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59343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52D4FB48-E4FB-B440-BC34-A2B828DD6E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220" y="1609366"/>
            <a:ext cx="3077437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1A08039C-0937-3943-9727-FB3A92DE27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6221" y="871793"/>
            <a:ext cx="3077437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D7EC1F-E91C-A54C-8E5B-5276444133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20792" y="1609366"/>
            <a:ext cx="3077437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2DF69D21-6F08-A744-B186-1F9D82B710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0793" y="871793"/>
            <a:ext cx="3077437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779C4343-199D-A341-9AB7-BDEA4FDC530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95364" y="1609366"/>
            <a:ext cx="3077437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581671B3-9280-8B41-B98C-FEBE45AAD2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95365" y="871793"/>
            <a:ext cx="3077437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71109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ue fi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E03248B-B0B7-E14A-8E92-363F5C5475F2}"/>
              </a:ext>
            </a:extLst>
          </p:cNvPr>
          <p:cNvSpPr/>
          <p:nvPr userDrawn="1"/>
        </p:nvSpPr>
        <p:spPr>
          <a:xfrm>
            <a:off x="6814206" y="76199"/>
            <a:ext cx="5377543" cy="67818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4CBB870-2EBE-924E-B55B-96C0E84B18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74652" y="484461"/>
            <a:ext cx="4057151" cy="34734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rgbClr val="EBA92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7391038-2704-074F-BB6F-A5D39808ED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4153" y="904918"/>
            <a:ext cx="4057650" cy="5425168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Text </a:t>
            </a:r>
            <a:r>
              <a:rPr lang="sk-SK" dirty="0" err="1"/>
              <a:t>field</a:t>
            </a:r>
            <a:endParaRPr lang="sk-SK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FBA3A62-7F88-954E-8688-33DC8C3A32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220" y="1609366"/>
            <a:ext cx="5396093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408C93D-6981-6546-8777-BBF41BE80D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6221" y="871793"/>
            <a:ext cx="5396093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13691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AEE394-3141-2D4C-BF30-130B86C132A8}"/>
              </a:ext>
            </a:extLst>
          </p:cNvPr>
          <p:cNvSpPr/>
          <p:nvPr userDrawn="1"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EBA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010734-F7A3-3A49-8FC2-1B1F5A7E96F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83400" y="241300"/>
            <a:ext cx="5308600" cy="6616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4AD6D8-1432-144F-8A40-8390DD605D0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36811" y="1022555"/>
            <a:ext cx="4939898" cy="72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6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3D62D7-35B3-714C-929D-B95A5879B597}"/>
              </a:ext>
            </a:extLst>
          </p:cNvPr>
          <p:cNvSpPr/>
          <p:nvPr userDrawn="1"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EBA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292AF4-3B7D-6543-99D2-3673109FA0C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883400" y="241300"/>
            <a:ext cx="5308600" cy="66167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0D3C7B9-0791-A74C-8699-5971E4B87B2B}"/>
              </a:ext>
            </a:extLst>
          </p:cNvPr>
          <p:cNvSpPr txBox="1"/>
          <p:nvPr userDrawn="1"/>
        </p:nvSpPr>
        <p:spPr>
          <a:xfrm>
            <a:off x="5070928" y="6342727"/>
            <a:ext cx="20501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D2551DA-676C-9449-B3FD-8B81DD4AA216}" type="slidenum">
              <a:rPr lang="sk-SK" sz="140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sk-SK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ED8B45-61E1-3F42-B6D3-3D832A9A8F4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23950" y="5808550"/>
            <a:ext cx="3567929" cy="52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26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5" r:id="rId3"/>
    <p:sldLayoutId id="2147483654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5CC3ED06-C2E4-321A-2032-F8FDCF660F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7911" y="2487394"/>
            <a:ext cx="9996178" cy="1883212"/>
          </a:xfrm>
        </p:spPr>
        <p:txBody>
          <a:bodyPr/>
          <a:lstStyle/>
          <a:p>
            <a:pPr algn="ctr"/>
            <a:r>
              <a:rPr lang="en-US" sz="4400" noProof="0" dirty="0">
                <a:solidFill>
                  <a:schemeClr val="tx1"/>
                </a:solidFill>
              </a:rPr>
              <a:t>Development of Decentralized Energy in the Context of Low-Voltage Distribution Networks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3851CBB-97C6-BFD7-5EDC-6D7131EF95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noProof="0" dirty="0">
                <a:solidFill>
                  <a:schemeClr val="tx1"/>
                </a:solidFill>
              </a:rPr>
              <a:t>Technical University of </a:t>
            </a:r>
            <a:r>
              <a:rPr lang="en-US" sz="1800" noProof="0" dirty="0" err="1">
                <a:solidFill>
                  <a:schemeClr val="tx1"/>
                </a:solidFill>
              </a:rPr>
              <a:t>Košice</a:t>
            </a:r>
            <a:endParaRPr lang="en-US" sz="1800" noProof="0" dirty="0">
              <a:solidFill>
                <a:schemeClr val="tx1"/>
              </a:solidFill>
            </a:endParaRP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99F70B3C-C242-F2D8-A0AC-877F211F9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1800" noProof="0" dirty="0">
                <a:solidFill>
                  <a:schemeClr val="tx1"/>
                </a:solidFill>
              </a:rPr>
              <a:t>Department of Electric Power Engineering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5254347F-BD81-C3C3-1714-7C1189CA49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1800" noProof="0" dirty="0">
                <a:solidFill>
                  <a:schemeClr val="tx1"/>
                </a:solidFill>
              </a:rPr>
              <a:t>07.09.2026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450C4F53-8D98-A34A-4128-923A5B3329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sz="1800" noProof="0" dirty="0">
                <a:solidFill>
                  <a:schemeClr val="tx1"/>
                </a:solidFill>
              </a:rPr>
              <a:t>Ing. Kristián Eliáš</a:t>
            </a:r>
          </a:p>
        </p:txBody>
      </p:sp>
    </p:spTree>
    <p:extLst>
      <p:ext uri="{BB962C8B-B14F-4D97-AF65-F5344CB8AC3E}">
        <p14:creationId xmlns:p14="http://schemas.microsoft.com/office/powerpoint/2010/main" val="4013273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917BEDE-BE92-1647-025E-94305F753C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6220" y="2782528"/>
            <a:ext cx="6188645" cy="3490093"/>
          </a:xfrm>
        </p:spPr>
        <p:txBody>
          <a:bodyPr/>
          <a:lstStyle/>
          <a:p>
            <a:pPr marL="285750" lvl="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noProof="0" dirty="0"/>
              <a:t>Advantages of PV systems</a:t>
            </a:r>
          </a:p>
          <a:p>
            <a:pPr marL="1028700" lvl="1" indent="-3429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000" noProof="0" dirty="0"/>
              <a:t>electricity generation from clean solar energy</a:t>
            </a:r>
          </a:p>
          <a:p>
            <a:pPr marL="1028700" lvl="1" indent="-3429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000" noProof="0" dirty="0"/>
              <a:t>consumer protection against high energy prices</a:t>
            </a:r>
          </a:p>
          <a:p>
            <a:pPr marL="1028700" lvl="1" indent="-3429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000" noProof="0" dirty="0"/>
              <a:t>increasing independence from the public power supply</a:t>
            </a:r>
          </a:p>
          <a:p>
            <a:pPr marL="285750" lvl="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noProof="0" dirty="0"/>
              <a:t>Disadvantages of PV systems</a:t>
            </a:r>
          </a:p>
          <a:p>
            <a:pPr marL="1028700" lvl="1" indent="-3429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000" noProof="0" dirty="0"/>
              <a:t>potential negative impact on grid operation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noProof="0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412930F-83BD-2624-B5FE-025F3E4214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noProof="0" dirty="0"/>
              <a:t>Introduction</a:t>
            </a:r>
          </a:p>
        </p:txBody>
      </p:sp>
      <p:pic>
        <p:nvPicPr>
          <p:cNvPr id="5" name="Obrázok 4" descr="Official European Union Flag Solar Panels Stock Photo 2232653555 |  Shutterstock">
            <a:extLst>
              <a:ext uri="{FF2B5EF4-FFF2-40B4-BE49-F238E27FC236}">
                <a16:creationId xmlns:a16="http://schemas.microsoft.com/office/drawing/2014/main" id="{9032A7D8-C198-D82C-91A3-DD66788E1F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7972"/>
          <a:stretch>
            <a:fillRect/>
          </a:stretch>
        </p:blipFill>
        <p:spPr>
          <a:xfrm>
            <a:off x="7644740" y="2993922"/>
            <a:ext cx="3996836" cy="2640755"/>
          </a:xfrm>
          <a:prstGeom prst="rect">
            <a:avLst/>
          </a:prstGeom>
        </p:spPr>
      </p:pic>
      <p:sp>
        <p:nvSpPr>
          <p:cNvPr id="6" name="Zástupný text 1">
            <a:extLst>
              <a:ext uri="{FF2B5EF4-FFF2-40B4-BE49-F238E27FC236}">
                <a16:creationId xmlns:a16="http://schemas.microsoft.com/office/drawing/2014/main" id="{E28B6D54-7626-0283-E6D7-DC3B780DF38D}"/>
              </a:ext>
            </a:extLst>
          </p:cNvPr>
          <p:cNvSpPr txBox="1">
            <a:spLocks/>
          </p:cNvSpPr>
          <p:nvPr/>
        </p:nvSpPr>
        <p:spPr>
          <a:xfrm>
            <a:off x="1146221" y="1609366"/>
            <a:ext cx="10357522" cy="12518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EU energy policy is driving a rapid increase in the use of renewable energy sources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As a result of EU energy policy, the number of PV systems in low-voltage distribution networks is constantly increasing</a:t>
            </a:r>
          </a:p>
        </p:txBody>
      </p:sp>
    </p:spTree>
    <p:extLst>
      <p:ext uri="{BB962C8B-B14F-4D97-AF65-F5344CB8AC3E}">
        <p14:creationId xmlns:p14="http://schemas.microsoft.com/office/powerpoint/2010/main" val="1082190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A199B559-1789-B2DE-EE7D-53BCFB85D8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2210" y="1875264"/>
            <a:ext cx="3794758" cy="336227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Approach:</a:t>
            </a:r>
            <a:r>
              <a:rPr lang="sk-SK" noProof="0" dirty="0"/>
              <a:t> </a:t>
            </a:r>
            <a:r>
              <a:rPr lang="en-US" noProof="0" dirty="0"/>
              <a:t>Deterministic (worst-case scenarios)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Software: EA-PSM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Number of lines: 4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Line length: 600 meters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Number of nodes per line: 12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Number of consumption points per node: 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Consumption point: balanced load 3.464 kW, PF 1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C4B0133-3213-9C3F-9959-D665B69863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2210" y="487745"/>
            <a:ext cx="10207580" cy="1070310"/>
          </a:xfrm>
        </p:spPr>
        <p:txBody>
          <a:bodyPr/>
          <a:lstStyle/>
          <a:p>
            <a:r>
              <a:rPr lang="en-US" noProof="0" dirty="0"/>
              <a:t>Simulation Methodology</a:t>
            </a:r>
          </a:p>
        </p:txBody>
      </p:sp>
      <p:pic>
        <p:nvPicPr>
          <p:cNvPr id="4" name="Obrázok 3" descr="Obrázok, na ktorom je text, snímka obrazovky, písmo, diagram&#10;&#10;Obsah vygenerovaný umelou inteligenciou môže byť nesprávny.">
            <a:extLst>
              <a:ext uri="{FF2B5EF4-FFF2-40B4-BE49-F238E27FC236}">
                <a16:creationId xmlns:a16="http://schemas.microsoft.com/office/drawing/2014/main" id="{C6A63802-061D-8CAC-D422-0E2C65D0A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3004" y="1558056"/>
            <a:ext cx="6641465" cy="3996690"/>
          </a:xfrm>
          <a:prstGeom prst="rect">
            <a:avLst/>
          </a:prstGeom>
          <a:ln>
            <a:noFill/>
          </a:ln>
        </p:spPr>
      </p:pic>
      <p:sp>
        <p:nvSpPr>
          <p:cNvPr id="5" name="Zástupný text 1">
            <a:extLst>
              <a:ext uri="{FF2B5EF4-FFF2-40B4-BE49-F238E27FC236}">
                <a16:creationId xmlns:a16="http://schemas.microsoft.com/office/drawing/2014/main" id="{1F90CC6B-0CB9-D685-4C03-6A8C13C057E9}"/>
              </a:ext>
            </a:extLst>
          </p:cNvPr>
          <p:cNvSpPr txBox="1">
            <a:spLocks/>
          </p:cNvSpPr>
          <p:nvPr/>
        </p:nvSpPr>
        <p:spPr>
          <a:xfrm>
            <a:off x="4940979" y="1092583"/>
            <a:ext cx="6641465" cy="5351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/>
              <a:t>Topology of the modeled network</a:t>
            </a:r>
          </a:p>
        </p:txBody>
      </p:sp>
    </p:spTree>
    <p:extLst>
      <p:ext uri="{BB962C8B-B14F-4D97-AF65-F5344CB8AC3E}">
        <p14:creationId xmlns:p14="http://schemas.microsoft.com/office/powerpoint/2010/main" val="4093144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948F5-5AE0-D27E-9902-0F91CE519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5313782-8FC1-2745-539B-A6B7E2E225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2210" y="487745"/>
            <a:ext cx="10207580" cy="1070310"/>
          </a:xfrm>
        </p:spPr>
        <p:txBody>
          <a:bodyPr/>
          <a:lstStyle/>
          <a:p>
            <a:r>
              <a:rPr lang="en-US" noProof="0" dirty="0"/>
              <a:t>Simulation Methodology</a:t>
            </a:r>
          </a:p>
        </p:txBody>
      </p:sp>
      <p:sp>
        <p:nvSpPr>
          <p:cNvPr id="5" name="Zástupný text 1">
            <a:extLst>
              <a:ext uri="{FF2B5EF4-FFF2-40B4-BE49-F238E27FC236}">
                <a16:creationId xmlns:a16="http://schemas.microsoft.com/office/drawing/2014/main" id="{2DD3A165-DB02-BE8D-9404-2BEB93094CAC}"/>
              </a:ext>
            </a:extLst>
          </p:cNvPr>
          <p:cNvSpPr txBox="1">
            <a:spLocks/>
          </p:cNvSpPr>
          <p:nvPr/>
        </p:nvSpPr>
        <p:spPr>
          <a:xfrm>
            <a:off x="2633179" y="1592521"/>
            <a:ext cx="6925642" cy="3741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/>
              <a:t>Modeled scenarios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1A1FCE4D-975F-774E-8389-FF97F1D6E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179" y="2001126"/>
            <a:ext cx="6925642" cy="31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950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C0AB5-408B-05AE-E3B5-E43858D13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0ABF29E-E2F0-43B0-C3C3-7C8DD5B52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2210" y="487745"/>
            <a:ext cx="10207580" cy="1070310"/>
          </a:xfrm>
        </p:spPr>
        <p:txBody>
          <a:bodyPr/>
          <a:lstStyle/>
          <a:p>
            <a:r>
              <a:rPr lang="en-US" noProof="0" dirty="0"/>
              <a:t>Simulation Methodology</a:t>
            </a:r>
          </a:p>
        </p:txBody>
      </p:sp>
      <p:sp>
        <p:nvSpPr>
          <p:cNvPr id="5" name="Zástupný text 1">
            <a:extLst>
              <a:ext uri="{FF2B5EF4-FFF2-40B4-BE49-F238E27FC236}">
                <a16:creationId xmlns:a16="http://schemas.microsoft.com/office/drawing/2014/main" id="{6C2C8ADA-6F60-DAD9-BCA9-17A45B6AED95}"/>
              </a:ext>
            </a:extLst>
          </p:cNvPr>
          <p:cNvSpPr txBox="1">
            <a:spLocks/>
          </p:cNvSpPr>
          <p:nvPr/>
        </p:nvSpPr>
        <p:spPr>
          <a:xfrm>
            <a:off x="992210" y="1370985"/>
            <a:ext cx="8566611" cy="3741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noProof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Monitored parameters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AE949635-A60C-36AA-9D3C-62AE61EA39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2210" y="1965960"/>
            <a:ext cx="10207580" cy="3520081"/>
          </a:xfrm>
        </p:spPr>
        <p:txBody>
          <a:bodyPr/>
          <a:lstStyle/>
          <a:p>
            <a:pPr marL="285750" lvl="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noProof="0" dirty="0"/>
              <a:t>Voltage magnitude</a:t>
            </a:r>
            <a:r>
              <a:rPr lang="en-US" noProof="0" dirty="0"/>
              <a:t>, which according to the EN 50160 standard should stay within the range of 230 V ± 10%, i.e., between 207 V and 253 V</a:t>
            </a:r>
          </a:p>
          <a:p>
            <a:pPr marL="285750" lvl="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noProof="0" dirty="0"/>
              <a:t>Voltage unbalance</a:t>
            </a:r>
            <a:r>
              <a:rPr lang="en-US" noProof="0" dirty="0"/>
              <a:t>, which according to the EN 50160 standard should stay within the range of 0% to 2%</a:t>
            </a:r>
          </a:p>
          <a:p>
            <a:pPr marL="285750" lvl="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noProof="0" dirty="0"/>
              <a:t>Relative voltage change</a:t>
            </a:r>
            <a:r>
              <a:rPr lang="en-US" noProof="0" dirty="0"/>
              <a:t>, which, in accordance with the conditions of distribution system operators in Slovakia, should not exceed ± 3%</a:t>
            </a:r>
          </a:p>
          <a:p>
            <a:pPr marL="285750" lvl="0" indent="-2857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noProof="0" dirty="0"/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noProof="0" dirty="0"/>
          </a:p>
          <a:p>
            <a:pPr marL="285750" lvl="0" indent="-28575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noProof="0" dirty="0"/>
              <a:t>Current </a:t>
            </a:r>
            <a:r>
              <a:rPr lang="en-US" noProof="0" dirty="0"/>
              <a:t>flowing through sections of individual lines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8DF05FE8-6CCE-3731-646D-CB5393C3D2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25120" y="3726000"/>
            <a:ext cx="2941759" cy="6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270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29A77-7676-26BB-95CB-C04576E1C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C95565B-EC22-D8B6-1EAE-4F02CCCBA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2210" y="487745"/>
            <a:ext cx="10207580" cy="1070310"/>
          </a:xfrm>
        </p:spPr>
        <p:txBody>
          <a:bodyPr/>
          <a:lstStyle/>
          <a:p>
            <a:r>
              <a:rPr lang="en-US" noProof="0" dirty="0"/>
              <a:t>Simulation Results</a:t>
            </a:r>
          </a:p>
        </p:txBody>
      </p:sp>
      <p:sp>
        <p:nvSpPr>
          <p:cNvPr id="5" name="Zástupný text 1">
            <a:extLst>
              <a:ext uri="{FF2B5EF4-FFF2-40B4-BE49-F238E27FC236}">
                <a16:creationId xmlns:a16="http://schemas.microsoft.com/office/drawing/2014/main" id="{172A9AC5-00C0-7E0D-76FC-4082425A8915}"/>
              </a:ext>
            </a:extLst>
          </p:cNvPr>
          <p:cNvSpPr txBox="1">
            <a:spLocks/>
          </p:cNvSpPr>
          <p:nvPr/>
        </p:nvSpPr>
        <p:spPr>
          <a:xfrm>
            <a:off x="992210" y="1370985"/>
            <a:ext cx="8566611" cy="3741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noProof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of PV systems on voltage magnitude </a:t>
            </a:r>
          </a:p>
        </p:txBody>
      </p:sp>
      <p:pic>
        <p:nvPicPr>
          <p:cNvPr id="8" name="Obrázok 7" descr="Obrázok, na ktorom je text, vývoj, snímka obrazovky, písmo&#10;&#10;Obsah vygenerovaný pomocou AI môže byť nesprávny.">
            <a:extLst>
              <a:ext uri="{FF2B5EF4-FFF2-40B4-BE49-F238E27FC236}">
                <a16:creationId xmlns:a16="http://schemas.microsoft.com/office/drawing/2014/main" id="{DD3A8AED-91F1-CF98-DC67-CBB4B8D00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320" y="1919331"/>
            <a:ext cx="5547360" cy="36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14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1388B-A19C-A5A9-80E8-2170A5492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D1303D5-37EC-2C1E-4DE6-ECA8042C52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2210" y="487745"/>
            <a:ext cx="10207580" cy="1070310"/>
          </a:xfrm>
        </p:spPr>
        <p:txBody>
          <a:bodyPr/>
          <a:lstStyle/>
          <a:p>
            <a:r>
              <a:rPr lang="en-US" noProof="0" dirty="0"/>
              <a:t>Simulation Results</a:t>
            </a:r>
          </a:p>
        </p:txBody>
      </p:sp>
      <p:sp>
        <p:nvSpPr>
          <p:cNvPr id="5" name="Zástupný text 1">
            <a:extLst>
              <a:ext uri="{FF2B5EF4-FFF2-40B4-BE49-F238E27FC236}">
                <a16:creationId xmlns:a16="http://schemas.microsoft.com/office/drawing/2014/main" id="{13C64C86-0BE7-3947-0EB9-D2D59757B04E}"/>
              </a:ext>
            </a:extLst>
          </p:cNvPr>
          <p:cNvSpPr txBox="1">
            <a:spLocks/>
          </p:cNvSpPr>
          <p:nvPr/>
        </p:nvSpPr>
        <p:spPr>
          <a:xfrm>
            <a:off x="992210" y="1370985"/>
            <a:ext cx="8566611" cy="3741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noProof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of PV systems on relative voltage changes</a:t>
            </a:r>
          </a:p>
        </p:txBody>
      </p:sp>
      <p:pic>
        <p:nvPicPr>
          <p:cNvPr id="2" name="Obrázok 1" descr="Obrázok, na ktorom je text, vývoj, rad, snímka obrazovky&#10;&#10;Obsah vygenerovaný pomocou AI môže byť nesprávny.">
            <a:extLst>
              <a:ext uri="{FF2B5EF4-FFF2-40B4-BE49-F238E27FC236}">
                <a16:creationId xmlns:a16="http://schemas.microsoft.com/office/drawing/2014/main" id="{0B65D576-E6F0-C80F-2916-E76A9A301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320" y="1890522"/>
            <a:ext cx="5547360" cy="368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793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C4F4B-640F-F14A-45CA-BE186E8F2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688B1B5-0FDD-5F9C-0559-53E8D434E4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2210" y="487745"/>
            <a:ext cx="10207580" cy="1070310"/>
          </a:xfrm>
        </p:spPr>
        <p:txBody>
          <a:bodyPr/>
          <a:lstStyle/>
          <a:p>
            <a:r>
              <a:rPr lang="en-US" noProof="0" dirty="0"/>
              <a:t>Simulation Results</a:t>
            </a:r>
          </a:p>
        </p:txBody>
      </p:sp>
      <p:sp>
        <p:nvSpPr>
          <p:cNvPr id="5" name="Zástupný text 1">
            <a:extLst>
              <a:ext uri="{FF2B5EF4-FFF2-40B4-BE49-F238E27FC236}">
                <a16:creationId xmlns:a16="http://schemas.microsoft.com/office/drawing/2014/main" id="{625932D5-C939-B5D5-FC3A-1BAD9707798C}"/>
              </a:ext>
            </a:extLst>
          </p:cNvPr>
          <p:cNvSpPr txBox="1">
            <a:spLocks/>
          </p:cNvSpPr>
          <p:nvPr/>
        </p:nvSpPr>
        <p:spPr>
          <a:xfrm>
            <a:off x="992210" y="1370985"/>
            <a:ext cx="8566611" cy="3741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noProof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of PV systems on voltage unbalance</a:t>
            </a: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EB83CE2D-E4EA-6E94-BBA7-6251712E42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322320" y="1990344"/>
            <a:ext cx="554736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902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F0C5B-7361-F6AF-53E9-66279A1E3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EEE82B1-1C57-8A92-1538-14D9C5790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2210" y="487745"/>
            <a:ext cx="10207580" cy="1070310"/>
          </a:xfrm>
        </p:spPr>
        <p:txBody>
          <a:bodyPr/>
          <a:lstStyle/>
          <a:p>
            <a:r>
              <a:rPr lang="en-US" noProof="0" dirty="0"/>
              <a:t>Simulation Results</a:t>
            </a:r>
          </a:p>
        </p:txBody>
      </p:sp>
      <p:sp>
        <p:nvSpPr>
          <p:cNvPr id="5" name="Zástupný text 1">
            <a:extLst>
              <a:ext uri="{FF2B5EF4-FFF2-40B4-BE49-F238E27FC236}">
                <a16:creationId xmlns:a16="http://schemas.microsoft.com/office/drawing/2014/main" id="{78EE13B2-B7DB-FE1B-BE90-1C01F9366A76}"/>
              </a:ext>
            </a:extLst>
          </p:cNvPr>
          <p:cNvSpPr txBox="1">
            <a:spLocks/>
          </p:cNvSpPr>
          <p:nvPr/>
        </p:nvSpPr>
        <p:spPr>
          <a:xfrm>
            <a:off x="992210" y="1370985"/>
            <a:ext cx="8566611" cy="3741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noProof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of PV systems on current loading of lines</a:t>
            </a:r>
          </a:p>
        </p:txBody>
      </p:sp>
      <p:pic>
        <p:nvPicPr>
          <p:cNvPr id="2" name="Obrázok 1" descr="Obrázok, na ktorom je text, snímka obrazovky, diagram, vývoj&#10;&#10;Obsah vygenerovaný pomocou AI môže byť nesprávny.">
            <a:extLst>
              <a:ext uri="{FF2B5EF4-FFF2-40B4-BE49-F238E27FC236}">
                <a16:creationId xmlns:a16="http://schemas.microsoft.com/office/drawing/2014/main" id="{F047DDCF-1F73-AAF5-F845-64CC1779F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610" y="1920855"/>
            <a:ext cx="5478780" cy="356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709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111E0-EDFA-6F6B-124B-882A116A7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92C62D9-BE37-815B-03CC-78ABEB28B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2210" y="875368"/>
            <a:ext cx="10207580" cy="682687"/>
          </a:xfrm>
        </p:spPr>
        <p:txBody>
          <a:bodyPr/>
          <a:lstStyle/>
          <a:p>
            <a:r>
              <a:rPr lang="en-US" noProof="0" dirty="0"/>
              <a:t>Mitigating the Impact of PV Systems on the Distribution System</a:t>
            </a:r>
          </a:p>
        </p:txBody>
      </p:sp>
      <p:sp>
        <p:nvSpPr>
          <p:cNvPr id="5" name="Zástupný text 1">
            <a:extLst>
              <a:ext uri="{FF2B5EF4-FFF2-40B4-BE49-F238E27FC236}">
                <a16:creationId xmlns:a16="http://schemas.microsoft.com/office/drawing/2014/main" id="{498C5D9D-D24D-55E1-FE61-3040995A2B58}"/>
              </a:ext>
            </a:extLst>
          </p:cNvPr>
          <p:cNvSpPr txBox="1">
            <a:spLocks/>
          </p:cNvSpPr>
          <p:nvPr/>
        </p:nvSpPr>
        <p:spPr>
          <a:xfrm>
            <a:off x="992211" y="1558055"/>
            <a:ext cx="8566611" cy="3741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noProof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Scenario B1</a:t>
            </a:r>
          </a:p>
        </p:txBody>
      </p:sp>
      <p:sp>
        <p:nvSpPr>
          <p:cNvPr id="7" name="Zástupný text 1">
            <a:extLst>
              <a:ext uri="{FF2B5EF4-FFF2-40B4-BE49-F238E27FC236}">
                <a16:creationId xmlns:a16="http://schemas.microsoft.com/office/drawing/2014/main" id="{BF4B7E3F-C7D5-1FDD-8E14-A0BF418A40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2210" y="2372833"/>
            <a:ext cx="10207576" cy="493754"/>
          </a:xfrm>
        </p:spPr>
        <p:txBody>
          <a:bodyPr/>
          <a:lstStyle/>
          <a:p>
            <a:pPr algn="ctr"/>
            <a:r>
              <a:rPr lang="en-US" noProof="0" dirty="0"/>
              <a:t>Level of PV systems impact in scenario B1 before the application of measures</a:t>
            </a:r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A1C816E4-084F-0542-012D-1401289A5B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92211" y="2762683"/>
            <a:ext cx="10207577" cy="183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89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33C49-6E29-FDD6-F8F7-0321D1DCE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3674DDC-1310-747D-77C0-15C72D389F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2210" y="875368"/>
            <a:ext cx="10207580" cy="682687"/>
          </a:xfrm>
        </p:spPr>
        <p:txBody>
          <a:bodyPr/>
          <a:lstStyle/>
          <a:p>
            <a:r>
              <a:rPr lang="en-US" noProof="0" dirty="0"/>
              <a:t>Mitigating the Impact of PV Systems on the Distribution System</a:t>
            </a:r>
          </a:p>
        </p:txBody>
      </p:sp>
      <p:sp>
        <p:nvSpPr>
          <p:cNvPr id="5" name="Zástupný text 1">
            <a:extLst>
              <a:ext uri="{FF2B5EF4-FFF2-40B4-BE49-F238E27FC236}">
                <a16:creationId xmlns:a16="http://schemas.microsoft.com/office/drawing/2014/main" id="{D2E87D91-1270-C80E-4BC7-84C3D0F6849F}"/>
              </a:ext>
            </a:extLst>
          </p:cNvPr>
          <p:cNvSpPr txBox="1">
            <a:spLocks/>
          </p:cNvSpPr>
          <p:nvPr/>
        </p:nvSpPr>
        <p:spPr>
          <a:xfrm>
            <a:off x="992211" y="1558055"/>
            <a:ext cx="8566611" cy="3741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noProof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Scenario B1</a:t>
            </a:r>
          </a:p>
        </p:txBody>
      </p:sp>
      <p:sp>
        <p:nvSpPr>
          <p:cNvPr id="7" name="Zástupný text 1">
            <a:extLst>
              <a:ext uri="{FF2B5EF4-FFF2-40B4-BE49-F238E27FC236}">
                <a16:creationId xmlns:a16="http://schemas.microsoft.com/office/drawing/2014/main" id="{D63BF9AF-5D0E-DA1B-B9F7-94F56AE6C6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3792" y="2092706"/>
            <a:ext cx="10207576" cy="493754"/>
          </a:xfrm>
        </p:spPr>
        <p:txBody>
          <a:bodyPr/>
          <a:lstStyle/>
          <a:p>
            <a:pPr algn="ctr"/>
            <a:r>
              <a:rPr lang="en-US" noProof="0" dirty="0"/>
              <a:t>Level of impact of single-phase PV systems after </a:t>
            </a:r>
            <a:r>
              <a:rPr lang="en-US" noProof="0" dirty="0" err="1"/>
              <a:t>symmetrization</a:t>
            </a:r>
            <a:endParaRPr lang="en-US" noProof="0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A8946A42-E42B-227F-49F4-04E302EC64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95370" y="2466845"/>
            <a:ext cx="10205998" cy="1834921"/>
          </a:xfrm>
          <a:prstGeom prst="rect">
            <a:avLst/>
          </a:prstGeom>
        </p:spPr>
      </p:pic>
      <p:sp>
        <p:nvSpPr>
          <p:cNvPr id="6" name="Zástupný text 1">
            <a:extLst>
              <a:ext uri="{FF2B5EF4-FFF2-40B4-BE49-F238E27FC236}">
                <a16:creationId xmlns:a16="http://schemas.microsoft.com/office/drawing/2014/main" id="{68CB0743-A0DC-ADB1-E7EE-492424E7ACD4}"/>
              </a:ext>
            </a:extLst>
          </p:cNvPr>
          <p:cNvSpPr txBox="1">
            <a:spLocks/>
          </p:cNvSpPr>
          <p:nvPr/>
        </p:nvSpPr>
        <p:spPr>
          <a:xfrm>
            <a:off x="995370" y="4471416"/>
            <a:ext cx="10207580" cy="12344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noProof="0" dirty="0"/>
              <a:t>Possible supplementary measures: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Changing the operating mode of the PV systems (PF adjustment)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Reduction in the number of consumption points with PV systems connected to the lines</a:t>
            </a:r>
          </a:p>
        </p:txBody>
      </p:sp>
    </p:spTree>
    <p:extLst>
      <p:ext uri="{BB962C8B-B14F-4D97-AF65-F5344CB8AC3E}">
        <p14:creationId xmlns:p14="http://schemas.microsoft.com/office/powerpoint/2010/main" val="1874411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1DED9-F713-4A66-90B1-EAA094CE5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97A21B4-7B48-A76D-55F3-9DB5EF54B8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2210" y="875368"/>
            <a:ext cx="10207580" cy="682687"/>
          </a:xfrm>
        </p:spPr>
        <p:txBody>
          <a:bodyPr/>
          <a:lstStyle/>
          <a:p>
            <a:r>
              <a:rPr lang="en-US" noProof="0" dirty="0"/>
              <a:t>Mitigating the Impact of PV Systems on the Distribution System</a:t>
            </a:r>
          </a:p>
        </p:txBody>
      </p:sp>
      <p:sp>
        <p:nvSpPr>
          <p:cNvPr id="5" name="Zástupný text 1">
            <a:extLst>
              <a:ext uri="{FF2B5EF4-FFF2-40B4-BE49-F238E27FC236}">
                <a16:creationId xmlns:a16="http://schemas.microsoft.com/office/drawing/2014/main" id="{C71AADE3-E5FB-2DB4-7228-FDE0768D90A3}"/>
              </a:ext>
            </a:extLst>
          </p:cNvPr>
          <p:cNvSpPr txBox="1">
            <a:spLocks/>
          </p:cNvSpPr>
          <p:nvPr/>
        </p:nvSpPr>
        <p:spPr>
          <a:xfrm>
            <a:off x="992211" y="1558055"/>
            <a:ext cx="8566611" cy="3741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noProof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Scenario B1</a:t>
            </a:r>
          </a:p>
        </p:txBody>
      </p:sp>
      <p:sp>
        <p:nvSpPr>
          <p:cNvPr id="7" name="Zástupný text 1">
            <a:extLst>
              <a:ext uri="{FF2B5EF4-FFF2-40B4-BE49-F238E27FC236}">
                <a16:creationId xmlns:a16="http://schemas.microsoft.com/office/drawing/2014/main" id="{7AC467F8-1C0E-B27E-B0FD-A425F64006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2210" y="2372833"/>
            <a:ext cx="10207576" cy="493754"/>
          </a:xfrm>
        </p:spPr>
        <p:txBody>
          <a:bodyPr/>
          <a:lstStyle/>
          <a:p>
            <a:pPr algn="ctr"/>
            <a:r>
              <a:rPr lang="en-US" noProof="0" dirty="0"/>
              <a:t>Level of impact of single-phase PV systems with a power rating of 0.4 kW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AA75F4F3-C305-E95E-23C3-DCF2599FDB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92210" y="2751911"/>
            <a:ext cx="10205999" cy="185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49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15637-B490-F6E9-86BA-333D5AADA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6E939FC-E845-15D8-A7C6-582ACC720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2210" y="875368"/>
            <a:ext cx="10207580" cy="682687"/>
          </a:xfrm>
        </p:spPr>
        <p:txBody>
          <a:bodyPr/>
          <a:lstStyle/>
          <a:p>
            <a:r>
              <a:rPr lang="en-US" noProof="0" dirty="0"/>
              <a:t>Mitigating the Impact of PV Systems on the Distribution System</a:t>
            </a:r>
          </a:p>
        </p:txBody>
      </p:sp>
      <p:sp>
        <p:nvSpPr>
          <p:cNvPr id="5" name="Zástupný text 1">
            <a:extLst>
              <a:ext uri="{FF2B5EF4-FFF2-40B4-BE49-F238E27FC236}">
                <a16:creationId xmlns:a16="http://schemas.microsoft.com/office/drawing/2014/main" id="{02D08D6E-3D4A-C4E2-9E28-A43D713ABF2B}"/>
              </a:ext>
            </a:extLst>
          </p:cNvPr>
          <p:cNvSpPr txBox="1">
            <a:spLocks/>
          </p:cNvSpPr>
          <p:nvPr/>
        </p:nvSpPr>
        <p:spPr>
          <a:xfrm>
            <a:off x="992211" y="1558055"/>
            <a:ext cx="8566611" cy="3741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noProof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Scenario B2</a:t>
            </a:r>
          </a:p>
        </p:txBody>
      </p:sp>
      <p:sp>
        <p:nvSpPr>
          <p:cNvPr id="7" name="Zástupný text 1">
            <a:extLst>
              <a:ext uri="{FF2B5EF4-FFF2-40B4-BE49-F238E27FC236}">
                <a16:creationId xmlns:a16="http://schemas.microsoft.com/office/drawing/2014/main" id="{2AA6E247-8504-5348-4F43-17E035957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2210" y="2372833"/>
            <a:ext cx="10207576" cy="493754"/>
          </a:xfrm>
        </p:spPr>
        <p:txBody>
          <a:bodyPr/>
          <a:lstStyle/>
          <a:p>
            <a:pPr algn="ctr"/>
            <a:r>
              <a:rPr lang="en-US" noProof="0" dirty="0"/>
              <a:t>Level of PV systems impact in scenario B2 before the application of measures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2381CC77-14E5-7646-8FBE-768145B389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92211" y="2746972"/>
            <a:ext cx="10205998" cy="183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922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F612D-6116-2C4A-5AF6-AD0CE71D1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1897651-B6B2-5A7E-2D63-A758385A3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2210" y="875368"/>
            <a:ext cx="10207580" cy="682687"/>
          </a:xfrm>
        </p:spPr>
        <p:txBody>
          <a:bodyPr/>
          <a:lstStyle/>
          <a:p>
            <a:r>
              <a:rPr lang="en-US" noProof="0" dirty="0"/>
              <a:t>Mitigating the Impact of PV Systems on the Distribution System</a:t>
            </a:r>
          </a:p>
        </p:txBody>
      </p:sp>
      <p:sp>
        <p:nvSpPr>
          <p:cNvPr id="5" name="Zástupný text 1">
            <a:extLst>
              <a:ext uri="{FF2B5EF4-FFF2-40B4-BE49-F238E27FC236}">
                <a16:creationId xmlns:a16="http://schemas.microsoft.com/office/drawing/2014/main" id="{9D161092-BC1A-48E2-EA2D-D4E25CD9B18D}"/>
              </a:ext>
            </a:extLst>
          </p:cNvPr>
          <p:cNvSpPr txBox="1">
            <a:spLocks/>
          </p:cNvSpPr>
          <p:nvPr/>
        </p:nvSpPr>
        <p:spPr>
          <a:xfrm>
            <a:off x="992211" y="1558055"/>
            <a:ext cx="8566611" cy="3741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noProof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Scenario B2</a:t>
            </a:r>
          </a:p>
        </p:txBody>
      </p:sp>
      <p:sp>
        <p:nvSpPr>
          <p:cNvPr id="7" name="Zástupný text 1">
            <a:extLst>
              <a:ext uri="{FF2B5EF4-FFF2-40B4-BE49-F238E27FC236}">
                <a16:creationId xmlns:a16="http://schemas.microsoft.com/office/drawing/2014/main" id="{5F7BDC0A-6147-F784-ECA5-43533F83A5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2210" y="2372833"/>
            <a:ext cx="10207576" cy="493754"/>
          </a:xfrm>
        </p:spPr>
        <p:txBody>
          <a:bodyPr/>
          <a:lstStyle/>
          <a:p>
            <a:pPr algn="ctr"/>
            <a:r>
              <a:rPr lang="en-US" noProof="0" dirty="0"/>
              <a:t>Level of impact of three-phase PV systems after PF adjustment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2F4D2CC2-1436-AB36-5262-718E324181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93790" y="2746972"/>
            <a:ext cx="10205999" cy="185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62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9C31F-C4FC-C4FC-2309-8F3A4BEC8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2C22A2B-C2B8-AD69-9F3A-A8199933F4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2210" y="875368"/>
            <a:ext cx="10207580" cy="682687"/>
          </a:xfrm>
        </p:spPr>
        <p:txBody>
          <a:bodyPr/>
          <a:lstStyle/>
          <a:p>
            <a:r>
              <a:rPr lang="en-US" noProof="0" dirty="0"/>
              <a:t>Mitigating the Impact of PV Systems on the Distribution System</a:t>
            </a:r>
          </a:p>
        </p:txBody>
      </p:sp>
      <p:sp>
        <p:nvSpPr>
          <p:cNvPr id="5" name="Zástupný text 1">
            <a:extLst>
              <a:ext uri="{FF2B5EF4-FFF2-40B4-BE49-F238E27FC236}">
                <a16:creationId xmlns:a16="http://schemas.microsoft.com/office/drawing/2014/main" id="{C8BD5BED-0FD2-1719-0A36-1F5BB175FB2E}"/>
              </a:ext>
            </a:extLst>
          </p:cNvPr>
          <p:cNvSpPr txBox="1">
            <a:spLocks/>
          </p:cNvSpPr>
          <p:nvPr/>
        </p:nvSpPr>
        <p:spPr>
          <a:xfrm>
            <a:off x="992211" y="1558055"/>
            <a:ext cx="8566611" cy="3741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noProof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Scenario B2</a:t>
            </a:r>
          </a:p>
        </p:txBody>
      </p:sp>
      <p:sp>
        <p:nvSpPr>
          <p:cNvPr id="7" name="Zástupný text 1">
            <a:extLst>
              <a:ext uri="{FF2B5EF4-FFF2-40B4-BE49-F238E27FC236}">
                <a16:creationId xmlns:a16="http://schemas.microsoft.com/office/drawing/2014/main" id="{F1EF7FFD-3B31-AE93-9C14-3F1549B592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2210" y="2240742"/>
            <a:ext cx="10207576" cy="625845"/>
          </a:xfrm>
        </p:spPr>
        <p:txBody>
          <a:bodyPr/>
          <a:lstStyle/>
          <a:p>
            <a:pPr algn="ctr"/>
            <a:r>
              <a:rPr lang="en-US" noProof="0" dirty="0"/>
              <a:t>Level of impact of three-phase PV systems after reduction in the number of consumption points with PV systems connected to the lines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E13143AC-62DF-77BA-4A3A-835822E56D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92210" y="2866587"/>
            <a:ext cx="10205999" cy="185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09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4FF69-6EBB-C4CA-7C64-B5AC52B53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C3C4D9B-3A00-CFE8-DD8D-BFD63B144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2210" y="875368"/>
            <a:ext cx="10207580" cy="682687"/>
          </a:xfrm>
        </p:spPr>
        <p:txBody>
          <a:bodyPr/>
          <a:lstStyle/>
          <a:p>
            <a:r>
              <a:rPr lang="en-US" noProof="0" dirty="0"/>
              <a:t>Mitigating the Impact of PV Systems on the Distribution System</a:t>
            </a:r>
          </a:p>
        </p:txBody>
      </p:sp>
      <p:sp>
        <p:nvSpPr>
          <p:cNvPr id="5" name="Zástupný text 1">
            <a:extLst>
              <a:ext uri="{FF2B5EF4-FFF2-40B4-BE49-F238E27FC236}">
                <a16:creationId xmlns:a16="http://schemas.microsoft.com/office/drawing/2014/main" id="{63055147-4963-31C4-E5A1-0F03B20486D8}"/>
              </a:ext>
            </a:extLst>
          </p:cNvPr>
          <p:cNvSpPr txBox="1">
            <a:spLocks/>
          </p:cNvSpPr>
          <p:nvPr/>
        </p:nvSpPr>
        <p:spPr>
          <a:xfrm>
            <a:off x="992211" y="1558055"/>
            <a:ext cx="8566611" cy="3741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noProof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Scenario B2</a:t>
            </a:r>
          </a:p>
        </p:txBody>
      </p:sp>
      <p:sp>
        <p:nvSpPr>
          <p:cNvPr id="7" name="Zástupný text 1">
            <a:extLst>
              <a:ext uri="{FF2B5EF4-FFF2-40B4-BE49-F238E27FC236}">
                <a16:creationId xmlns:a16="http://schemas.microsoft.com/office/drawing/2014/main" id="{D03C7236-8510-3063-111F-C4536679C2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2210" y="2372833"/>
            <a:ext cx="10207576" cy="493754"/>
          </a:xfrm>
        </p:spPr>
        <p:txBody>
          <a:bodyPr/>
          <a:lstStyle/>
          <a:p>
            <a:pPr algn="ctr"/>
            <a:r>
              <a:rPr lang="en-US" noProof="0" dirty="0"/>
              <a:t>Level of impact of three-phase PV systems with a power rating of 2 kW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6C5B050D-D66F-7C27-22FC-05DAB06375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95999" y="2746972"/>
            <a:ext cx="7199998" cy="167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624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C8253280-7057-3807-678D-15C95DC35A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lvl="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noProof="0" dirty="0"/>
              <a:t>The cumulative effect of PV systems in the distribution network can degrade power quality</a:t>
            </a:r>
          </a:p>
          <a:p>
            <a:pPr marL="285750" lvl="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noProof="0" dirty="0"/>
              <a:t>Reduced voltage quality threatens operational safety and system reliability</a:t>
            </a:r>
          </a:p>
          <a:p>
            <a:pPr marL="285750" lvl="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noProof="0" dirty="0"/>
              <a:t>The negative impact of PV systems can be mitigated by adopting appropriate measures</a:t>
            </a:r>
          </a:p>
          <a:p>
            <a:pPr marL="285750" lvl="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noProof="0" dirty="0"/>
              <a:t>In the future, it will be necessary to focus on active solutions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CAD5B70-0125-B462-E1F5-E0A4A6B5E2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noProof="0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41061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7B85246F-9F68-A8CE-E353-74796B5F88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1674036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540</Words>
  <Application>Microsoft Office PowerPoint</Application>
  <PresentationFormat>Širokouhlá</PresentationFormat>
  <Paragraphs>71</Paragraphs>
  <Slides>18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18</vt:i4>
      </vt:variant>
    </vt:vector>
  </HeadingPairs>
  <TitlesOfParts>
    <vt:vector size="23" baseType="lpstr">
      <vt:lpstr>Arial</vt:lpstr>
      <vt:lpstr>Calibri</vt:lpstr>
      <vt:lpstr>Courier New</vt:lpstr>
      <vt:lpstr>Office Theme</vt:lpstr>
      <vt:lpstr>Custom Design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student EN</dc:title>
  <dc:subject/>
  <dc:creator>FEI TUKE</dc:creator>
  <cp:keywords/>
  <dc:description/>
  <cp:lastModifiedBy>Kristián Eliáš</cp:lastModifiedBy>
  <cp:revision>57</cp:revision>
  <dcterms:created xsi:type="dcterms:W3CDTF">2018-05-14T18:27:22Z</dcterms:created>
  <dcterms:modified xsi:type="dcterms:W3CDTF">2026-09-06T09:28:48Z</dcterms:modified>
  <cp:category/>
</cp:coreProperties>
</file>